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55" r:id="rId5"/>
    <p:sldMasterId id="214748375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Roboto Serif"/>
      <p:regular r:id="rId25"/>
      <p:bold r:id="rId26"/>
      <p:italic r:id="rId27"/>
      <p:boldItalic r:id="rId28"/>
    </p:embeddedFont>
    <p:embeddedFont>
      <p:font typeface="Montserrat SemiBold"/>
      <p:regular r:id="rId29"/>
      <p:bold r:id="rId30"/>
      <p:italic r:id="rId31"/>
      <p:boldItalic r:id="rId32"/>
    </p:embeddedFont>
    <p:embeddedFont>
      <p:font typeface="Inter Light"/>
      <p:regular r:id="rId33"/>
      <p:bold r:id="rId34"/>
      <p:italic r:id="rId35"/>
      <p:boldItalic r:id="rId36"/>
    </p:embeddedFont>
    <p:embeddedFont>
      <p:font typeface="Inter SemiBold"/>
      <p:regular r:id="rId37"/>
      <p:bold r:id="rId38"/>
      <p:italic r:id="rId39"/>
      <p:boldItalic r:id="rId40"/>
    </p:embeddedFont>
    <p:embeddedFont>
      <p:font typeface="Inter"/>
      <p:regular r:id="rId41"/>
      <p:bold r:id="rId42"/>
      <p:italic r:id="rId43"/>
      <p:boldItalic r:id="rId44"/>
    </p:embeddedFont>
    <p:embeddedFont>
      <p:font typeface="Open Sans SemiBold"/>
      <p:regular r:id="rId45"/>
      <p:bold r:id="rId46"/>
      <p:italic r:id="rId47"/>
      <p:boldItalic r:id="rId48"/>
    </p:embeddedFont>
    <p:embeddedFont>
      <p:font typeface="Helvetica Neue Light"/>
      <p:regular r:id="rId49"/>
      <p:bold r:id="rId50"/>
      <p:italic r:id="rId51"/>
      <p:boldItalic r:id="rId52"/>
    </p:embeddedFont>
    <p:embeddedFont>
      <p:font typeface="Inter ExtraLight"/>
      <p:regular r:id="rId53"/>
      <p:bold r:id="rId54"/>
      <p:italic r:id="rId55"/>
      <p:boldItalic r:id="rId56"/>
    </p:embeddedFont>
    <p:embeddedFont>
      <p:font typeface="Inter Medium"/>
      <p:regular r:id="rId57"/>
      <p:bold r:id="rId58"/>
      <p:italic r:id="rId59"/>
      <p:boldItalic r:id="rId60"/>
    </p:embeddedFont>
    <p:embeddedFont>
      <p:font typeface="Open Sans Light"/>
      <p:regular r:id="rId61"/>
      <p:bold r:id="rId62"/>
      <p:italic r:id="rId63"/>
      <p:boldItalic r:id="rId64"/>
    </p:embeddedFont>
    <p:embeddedFont>
      <p:font typeface="Open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1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D2156F-DD3B-4FA1-ACE7-D4FB67D79B8C}">
  <a:tblStyle styleId="{B1D2156F-DD3B-4FA1-ACE7-D4FB67D79B8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1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SemiBold-boldItalic.fntdata"/><Relationship Id="rId42" Type="http://schemas.openxmlformats.org/officeDocument/2006/relationships/font" Target="fonts/Inter-bold.fntdata"/><Relationship Id="rId41" Type="http://schemas.openxmlformats.org/officeDocument/2006/relationships/font" Target="fonts/Inter-regular.fntdata"/><Relationship Id="rId44" Type="http://schemas.openxmlformats.org/officeDocument/2006/relationships/font" Target="fonts/Inter-boldItalic.fntdata"/><Relationship Id="rId43" Type="http://schemas.openxmlformats.org/officeDocument/2006/relationships/font" Target="fonts/Inter-italic.fntdata"/><Relationship Id="rId46" Type="http://schemas.openxmlformats.org/officeDocument/2006/relationships/font" Target="fonts/OpenSansSemiBold-bold.fntdata"/><Relationship Id="rId45" Type="http://schemas.openxmlformats.org/officeDocument/2006/relationships/font" Target="fonts/OpenSans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OpenSansSemiBold-boldItalic.fntdata"/><Relationship Id="rId47" Type="http://schemas.openxmlformats.org/officeDocument/2006/relationships/font" Target="fonts/OpenSansSemiBold-italic.fntdata"/><Relationship Id="rId49" Type="http://schemas.openxmlformats.org/officeDocument/2006/relationships/font" Target="fonts/HelveticaNeueLight-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33" Type="http://schemas.openxmlformats.org/officeDocument/2006/relationships/font" Target="fonts/InterLight-regular.fntdata"/><Relationship Id="rId32" Type="http://schemas.openxmlformats.org/officeDocument/2006/relationships/font" Target="fonts/MontserratSemiBold-boldItalic.fntdata"/><Relationship Id="rId35" Type="http://schemas.openxmlformats.org/officeDocument/2006/relationships/font" Target="fonts/InterLight-italic.fntdata"/><Relationship Id="rId34" Type="http://schemas.openxmlformats.org/officeDocument/2006/relationships/font" Target="fonts/InterLight-bold.fntdata"/><Relationship Id="rId37" Type="http://schemas.openxmlformats.org/officeDocument/2006/relationships/font" Target="fonts/InterSemiBold-regular.fntdata"/><Relationship Id="rId36" Type="http://schemas.openxmlformats.org/officeDocument/2006/relationships/font" Target="fonts/InterLight-boldItalic.fntdata"/><Relationship Id="rId39" Type="http://schemas.openxmlformats.org/officeDocument/2006/relationships/font" Target="fonts/InterSemiBold-italic.fntdata"/><Relationship Id="rId38" Type="http://schemas.openxmlformats.org/officeDocument/2006/relationships/font" Target="fonts/InterSemiBold-bold.fntdata"/><Relationship Id="rId62" Type="http://schemas.openxmlformats.org/officeDocument/2006/relationships/font" Target="fonts/OpenSansLight-bold.fntdata"/><Relationship Id="rId61" Type="http://schemas.openxmlformats.org/officeDocument/2006/relationships/font" Target="fonts/OpenSansLight-regular.fntdata"/><Relationship Id="rId20" Type="http://schemas.openxmlformats.org/officeDocument/2006/relationships/slide" Target="slides/slide13.xml"/><Relationship Id="rId64" Type="http://schemas.openxmlformats.org/officeDocument/2006/relationships/font" Target="fonts/OpenSansLight-boldItalic.fntdata"/><Relationship Id="rId63" Type="http://schemas.openxmlformats.org/officeDocument/2006/relationships/font" Target="fonts/OpenSansLight-italic.fntdata"/><Relationship Id="rId22" Type="http://schemas.openxmlformats.org/officeDocument/2006/relationships/slide" Target="slides/slide15.xml"/><Relationship Id="rId66" Type="http://schemas.openxmlformats.org/officeDocument/2006/relationships/font" Target="fonts/OpenSans-bold.fntdata"/><Relationship Id="rId21" Type="http://schemas.openxmlformats.org/officeDocument/2006/relationships/slide" Target="slides/slide14.xml"/><Relationship Id="rId65" Type="http://schemas.openxmlformats.org/officeDocument/2006/relationships/font" Target="fonts/OpenSans-regular.fntdata"/><Relationship Id="rId24" Type="http://schemas.openxmlformats.org/officeDocument/2006/relationships/slide" Target="slides/slide17.xml"/><Relationship Id="rId68" Type="http://schemas.openxmlformats.org/officeDocument/2006/relationships/font" Target="fonts/OpenSans-boldItalic.fntdata"/><Relationship Id="rId23" Type="http://schemas.openxmlformats.org/officeDocument/2006/relationships/slide" Target="slides/slide16.xml"/><Relationship Id="rId67" Type="http://schemas.openxmlformats.org/officeDocument/2006/relationships/font" Target="fonts/OpenSans-italic.fntdata"/><Relationship Id="rId60" Type="http://schemas.openxmlformats.org/officeDocument/2006/relationships/font" Target="fonts/InterMedium-boldItalic.fntdata"/><Relationship Id="rId26" Type="http://schemas.openxmlformats.org/officeDocument/2006/relationships/font" Target="fonts/RobotoSerif-bold.fntdata"/><Relationship Id="rId25" Type="http://schemas.openxmlformats.org/officeDocument/2006/relationships/font" Target="fonts/RobotoSerif-regular.fntdata"/><Relationship Id="rId28" Type="http://schemas.openxmlformats.org/officeDocument/2006/relationships/font" Target="fonts/RobotoSerif-boldItalic.fntdata"/><Relationship Id="rId27" Type="http://schemas.openxmlformats.org/officeDocument/2006/relationships/font" Target="fonts/RobotoSerif-italic.fntdata"/><Relationship Id="rId29" Type="http://schemas.openxmlformats.org/officeDocument/2006/relationships/font" Target="fonts/MontserratSemiBold-regular.fntdata"/><Relationship Id="rId51" Type="http://schemas.openxmlformats.org/officeDocument/2006/relationships/font" Target="fonts/HelveticaNeueLight-italic.fntdata"/><Relationship Id="rId50" Type="http://schemas.openxmlformats.org/officeDocument/2006/relationships/font" Target="fonts/HelveticaNeueLight-bold.fntdata"/><Relationship Id="rId53" Type="http://schemas.openxmlformats.org/officeDocument/2006/relationships/font" Target="fonts/InterExtraLight-regular.fntdata"/><Relationship Id="rId52" Type="http://schemas.openxmlformats.org/officeDocument/2006/relationships/font" Target="fonts/HelveticaNeueLight-boldItalic.fntdata"/><Relationship Id="rId11" Type="http://schemas.openxmlformats.org/officeDocument/2006/relationships/slide" Target="slides/slide4.xml"/><Relationship Id="rId55" Type="http://schemas.openxmlformats.org/officeDocument/2006/relationships/font" Target="fonts/InterExtraLight-italic.fntdata"/><Relationship Id="rId10" Type="http://schemas.openxmlformats.org/officeDocument/2006/relationships/slide" Target="slides/slide3.xml"/><Relationship Id="rId54" Type="http://schemas.openxmlformats.org/officeDocument/2006/relationships/font" Target="fonts/InterExtraLight-bold.fntdata"/><Relationship Id="rId13" Type="http://schemas.openxmlformats.org/officeDocument/2006/relationships/slide" Target="slides/slide6.xml"/><Relationship Id="rId57" Type="http://schemas.openxmlformats.org/officeDocument/2006/relationships/font" Target="fonts/InterMedium-regular.fntdata"/><Relationship Id="rId12" Type="http://schemas.openxmlformats.org/officeDocument/2006/relationships/slide" Target="slides/slide5.xml"/><Relationship Id="rId56" Type="http://schemas.openxmlformats.org/officeDocument/2006/relationships/font" Target="fonts/InterExtraLight-boldItalic.fntdata"/><Relationship Id="rId15" Type="http://schemas.openxmlformats.org/officeDocument/2006/relationships/slide" Target="slides/slide8.xml"/><Relationship Id="rId59" Type="http://schemas.openxmlformats.org/officeDocument/2006/relationships/font" Target="fonts/InterMedium-italic.fntdata"/><Relationship Id="rId14" Type="http://schemas.openxmlformats.org/officeDocument/2006/relationships/slide" Target="slides/slide7.xml"/><Relationship Id="rId58" Type="http://schemas.openxmlformats.org/officeDocument/2006/relationships/font" Target="fonts/Inter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pdirect.com/resources/case-study-ctg" TargetMode="External"/><Relationship Id="rId3" Type="http://schemas.openxmlformats.org/officeDocument/2006/relationships/hyperlink" Target="https://www.appdirect.com/partners/advisors/resources/infographic-anatomy-of-the-dea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e75b1f95f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2e75b1f95f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ea37cb1fab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ea37cb1fab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AppDirect is partnered with leading cybersecurity software and service providers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81f4999159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281f4999159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are the only company to offer all 3 hyperscalers and private cloud.</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3085d16be2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3085d16be2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1de1a430cd7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1de1a430cd7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21a7d565df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21a7d565df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befea4c87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befea4c87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rgbClr val="1155CC"/>
                </a:solidFill>
                <a:latin typeface="Inter"/>
                <a:ea typeface="Inter"/>
                <a:cs typeface="Inter"/>
                <a:sym typeface="Inter"/>
                <a:hlinkClick r:id="rId2">
                  <a:extLst>
                    <a:ext uri="{A12FA001-AC4F-418D-AE19-62706E023703}">
                      <ahyp:hlinkClr val="tx"/>
                    </a:ext>
                  </a:extLst>
                </a:hlinkClick>
              </a:rPr>
              <a:t>Case study</a:t>
            </a:r>
            <a:endParaRPr>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u="sng">
                <a:solidFill>
                  <a:srgbClr val="1155CC"/>
                </a:solidFill>
                <a:latin typeface="Inter"/>
                <a:ea typeface="Inter"/>
                <a:cs typeface="Inter"/>
                <a:sym typeface="Inter"/>
                <a:hlinkClick r:id="rId3">
                  <a:extLst>
                    <a:ext uri="{A12FA001-AC4F-418D-AE19-62706E023703}">
                      <ahyp:hlinkClr val="tx"/>
                    </a:ext>
                  </a:extLst>
                </a:hlinkClick>
              </a:rPr>
              <a:t>Anatomy of the deal</a:t>
            </a:r>
            <a:endParaRPr sz="1000">
              <a:solidFill>
                <a:schemeClr val="dk1"/>
              </a:solidFill>
              <a:latin typeface="Inter"/>
              <a:ea typeface="Inter"/>
              <a:cs typeface="Inter"/>
              <a:sym typeface="Inte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7721fcba66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7721fcba66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f1557f41a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f1557f41a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Cloud services offer many benefits, but isolation may also be required for security or</a:t>
            </a:r>
            <a:endParaRPr/>
          </a:p>
          <a:p>
            <a:pPr indent="0" lvl="0" marL="0" rtl="0" algn="l">
              <a:spcBef>
                <a:spcPts val="0"/>
              </a:spcBef>
              <a:spcAft>
                <a:spcPts val="0"/>
              </a:spcAft>
              <a:buClr>
                <a:schemeClr val="dk1"/>
              </a:buClr>
              <a:buSzPts val="1100"/>
              <a:buFont typeface="Arial"/>
              <a:buNone/>
            </a:pPr>
            <a:r>
              <a:rPr lang="en"/>
              <a:t>regulatory reasons. Private cloud offers complete isolation and the convenience and ease</a:t>
            </a:r>
            <a:endParaRPr/>
          </a:p>
          <a:p>
            <a:pPr indent="0" lvl="0" marL="0" rtl="0" algn="l">
              <a:spcBef>
                <a:spcPts val="0"/>
              </a:spcBef>
              <a:spcAft>
                <a:spcPts val="0"/>
              </a:spcAft>
              <a:buClr>
                <a:schemeClr val="dk1"/>
              </a:buClr>
              <a:buSzPts val="1100"/>
              <a:buFont typeface="Arial"/>
              <a:buNone/>
            </a:pPr>
            <a:r>
              <a:rPr lang="en"/>
              <a:t>of use of cloud services. Private and public cloud are at opposite ends of the isolation</a:t>
            </a:r>
            <a:endParaRPr/>
          </a:p>
          <a:p>
            <a:pPr indent="0" lvl="0" marL="0" rtl="0" algn="l">
              <a:spcBef>
                <a:spcPts val="0"/>
              </a:spcBef>
              <a:spcAft>
                <a:spcPts val="0"/>
              </a:spcAft>
              <a:buClr>
                <a:schemeClr val="dk1"/>
              </a:buClr>
              <a:buSzPts val="1100"/>
              <a:buFont typeface="Arial"/>
              <a:buNone/>
            </a:pPr>
            <a:r>
              <a:rPr lang="en"/>
              <a:t>spectrum. Public cloud providers offer virtual private cloud, dedicated instances,</a:t>
            </a:r>
            <a:endParaRPr/>
          </a:p>
          <a:p>
            <a:pPr indent="0" lvl="0" marL="0" rtl="0" algn="l">
              <a:spcBef>
                <a:spcPts val="0"/>
              </a:spcBef>
              <a:spcAft>
                <a:spcPts val="0"/>
              </a:spcAft>
              <a:buClr>
                <a:schemeClr val="dk1"/>
              </a:buClr>
              <a:buSzPts val="1100"/>
              <a:buFont typeface="Arial"/>
              <a:buNone/>
            </a:pPr>
            <a:r>
              <a:rPr lang="en"/>
              <a:t>dedicated hosts and distributed cloud offerings. Thus, there are a variety of isolation</a:t>
            </a:r>
            <a:endParaRPr/>
          </a:p>
          <a:p>
            <a:pPr indent="0" lvl="0" marL="0" rtl="0" algn="l">
              <a:spcBef>
                <a:spcPts val="0"/>
              </a:spcBef>
              <a:spcAft>
                <a:spcPts val="0"/>
              </a:spcAft>
              <a:buClr>
                <a:schemeClr val="dk1"/>
              </a:buClr>
              <a:buSzPts val="1100"/>
              <a:buFont typeface="Arial"/>
              <a:buNone/>
            </a:pPr>
            <a:r>
              <a:rPr lang="en"/>
              <a:t>choices between public and private cloud.</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f9ed87cea9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f9ed87cea9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1f0f553d23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1f0f553d23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nter"/>
                <a:ea typeface="Inter"/>
                <a:cs typeface="Inter"/>
                <a:sym typeface="Inter"/>
              </a:rPr>
              <a:t>Ways that customers can optimize that can keep their prices stable. </a:t>
            </a:r>
            <a:endParaRPr>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81f49991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81f49991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Tie back to market trends</a:t>
            </a:r>
            <a:endParaRPr/>
          </a:p>
          <a:p>
            <a:pPr indent="0" lvl="0" marL="0" rtl="0" algn="l">
              <a:lnSpc>
                <a:spcPct val="115000"/>
              </a:lnSpc>
              <a:spcBef>
                <a:spcPts val="1500"/>
              </a:spcBef>
              <a:spcAft>
                <a:spcPts val="1500"/>
              </a:spcAft>
              <a:buNone/>
            </a:pPr>
            <a:r>
              <a:rPr lang="en"/>
              <a:t>If you can get your customers to shift their wallet share of IaaS to you, you’ll increase your sales every year without doing every work. Prices are increasing, usage is increasing, you won’t have to do any work you’ll just gain more commission. How do you do that? Offer them more value than their current provider. You don’t have to know how to do that, we can help you. </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9126e9bf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29126e9bf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chemeClr val="dk1"/>
                </a:solidFill>
                <a:latin typeface="Inter"/>
                <a:ea typeface="Inter"/>
                <a:cs typeface="Inter"/>
                <a:sym typeface="Inter"/>
              </a:rPr>
              <a:t>Find a good opportunity and we’ll do it for you. Here’s what a good opportunity looks like.</a:t>
            </a:r>
            <a:endParaRPr b="1"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i="1"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i="1" lang="en" sz="1000">
                <a:solidFill>
                  <a:schemeClr val="dk1"/>
                </a:solidFill>
                <a:latin typeface="Inter"/>
                <a:ea typeface="Inter"/>
                <a:cs typeface="Inter"/>
                <a:sym typeface="Inter"/>
              </a:rPr>
              <a:t>Procuring technology is increasingly complex—lean on AppDirect as an extension of your sales team. </a:t>
            </a:r>
            <a:endParaRPr i="1"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We provide you with the digital back office and tools you’re used to, and a 250+ bench of back office specialists, engineers, and responsive support teams.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Leverage a team of solution engineers and solution architects to identify business problems and offer expert advice to your customers on the solutions that best fit their business model.</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From engaging the providers to deal registration, demonstration, quoting, and post-sales support, AppDirect is there every step of the way.</a:t>
            </a:r>
            <a:endParaRPr sz="10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9126e9bf2c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29126e9bf2c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7660f50003_0_2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7660f50003_0_2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9.png"/><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7.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9.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 Id="rId3"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png"/><Relationship Id="rId3"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9.png"/><Relationship Id="rId3"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58" name="Shape 758"/>
        <p:cNvGrpSpPr/>
        <p:nvPr/>
      </p:nvGrpSpPr>
      <p:grpSpPr>
        <a:xfrm>
          <a:off x="0" y="0"/>
          <a:ext cx="0" cy="0"/>
          <a:chOff x="0" y="0"/>
          <a:chExt cx="0" cy="0"/>
        </a:xfrm>
      </p:grpSpPr>
      <p:sp>
        <p:nvSpPr>
          <p:cNvPr id="759" name="Google Shape;759;p102"/>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0" name="Google Shape;760;p102"/>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1" name="Google Shape;761;p102"/>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2" name="Google Shape;762;p102"/>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63" name="Shape 763"/>
        <p:cNvGrpSpPr/>
        <p:nvPr/>
      </p:nvGrpSpPr>
      <p:grpSpPr>
        <a:xfrm>
          <a:off x="0" y="0"/>
          <a:ext cx="0" cy="0"/>
          <a:chOff x="0" y="0"/>
          <a:chExt cx="0" cy="0"/>
        </a:xfrm>
      </p:grpSpPr>
      <p:sp>
        <p:nvSpPr>
          <p:cNvPr id="764" name="Google Shape;764;p103"/>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5" name="Google Shape;765;p103"/>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6" name="Google Shape;766;p103"/>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7" name="Google Shape;767;p103"/>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68" name="Shape 768"/>
        <p:cNvGrpSpPr/>
        <p:nvPr/>
      </p:nvGrpSpPr>
      <p:grpSpPr>
        <a:xfrm>
          <a:off x="0" y="0"/>
          <a:ext cx="0" cy="0"/>
          <a:chOff x="0" y="0"/>
          <a:chExt cx="0" cy="0"/>
        </a:xfrm>
      </p:grpSpPr>
      <p:pic>
        <p:nvPicPr>
          <p:cNvPr id="769" name="Google Shape;769;p104"/>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70" name="Google Shape;770;p104"/>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71" name="Google Shape;771;p104"/>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72" name="Google Shape;772;p104"/>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3" name="Google Shape;773;p104"/>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74" name="Google Shape;774;p10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75" name="Shape 775"/>
        <p:cNvGrpSpPr/>
        <p:nvPr/>
      </p:nvGrpSpPr>
      <p:grpSpPr>
        <a:xfrm>
          <a:off x="0" y="0"/>
          <a:ext cx="0" cy="0"/>
          <a:chOff x="0" y="0"/>
          <a:chExt cx="0" cy="0"/>
        </a:xfrm>
      </p:grpSpPr>
      <p:pic>
        <p:nvPicPr>
          <p:cNvPr id="776" name="Google Shape;776;p105"/>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77" name="Google Shape;777;p105"/>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8" name="Google Shape;778;p105"/>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79" name="Google Shape;779;p105"/>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80" name="Google Shape;780;p105"/>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781" name="Google Shape;781;p105"/>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82" name="Shape 782"/>
        <p:cNvGrpSpPr/>
        <p:nvPr/>
      </p:nvGrpSpPr>
      <p:grpSpPr>
        <a:xfrm>
          <a:off x="0" y="0"/>
          <a:ext cx="0" cy="0"/>
          <a:chOff x="0" y="0"/>
          <a:chExt cx="0" cy="0"/>
        </a:xfrm>
      </p:grpSpPr>
      <p:pic>
        <p:nvPicPr>
          <p:cNvPr id="783" name="Google Shape;783;p106"/>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84" name="Google Shape;784;p10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85" name="Google Shape;785;p10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86" name="Google Shape;786;p106"/>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787" name="Shape 787"/>
        <p:cNvGrpSpPr/>
        <p:nvPr/>
      </p:nvGrpSpPr>
      <p:grpSpPr>
        <a:xfrm>
          <a:off x="0" y="0"/>
          <a:ext cx="0" cy="0"/>
          <a:chOff x="0" y="0"/>
          <a:chExt cx="0" cy="0"/>
        </a:xfrm>
      </p:grpSpPr>
      <p:sp>
        <p:nvSpPr>
          <p:cNvPr id="788" name="Google Shape;788;p107"/>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9" name="Google Shape;789;p107"/>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790" name="Shape 790"/>
        <p:cNvGrpSpPr/>
        <p:nvPr/>
      </p:nvGrpSpPr>
      <p:grpSpPr>
        <a:xfrm>
          <a:off x="0" y="0"/>
          <a:ext cx="0" cy="0"/>
          <a:chOff x="0" y="0"/>
          <a:chExt cx="0" cy="0"/>
        </a:xfrm>
      </p:grpSpPr>
      <p:sp>
        <p:nvSpPr>
          <p:cNvPr id="791" name="Google Shape;791;p108"/>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2" name="Google Shape;792;p108"/>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3" name="Google Shape;793;p108"/>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4" name="Google Shape;794;p108"/>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5" name="Google Shape;795;p108"/>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6" name="Google Shape;796;p108"/>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Content, Dark Tapered E">
  <p:cSld name="09 - Content, Dark Tapered E">
    <p:bg>
      <p:bgPr>
        <a:solidFill>
          <a:schemeClr val="dk1"/>
        </a:solidFill>
      </p:bgPr>
    </p:bg>
    <p:spTree>
      <p:nvGrpSpPr>
        <p:cNvPr id="797" name="Shape 797"/>
        <p:cNvGrpSpPr/>
        <p:nvPr/>
      </p:nvGrpSpPr>
      <p:grpSpPr>
        <a:xfrm>
          <a:off x="0" y="0"/>
          <a:ext cx="0" cy="0"/>
          <a:chOff x="0" y="0"/>
          <a:chExt cx="0" cy="0"/>
        </a:xfrm>
      </p:grpSpPr>
      <p:sp>
        <p:nvSpPr>
          <p:cNvPr id="798" name="Google Shape;798;p109"/>
          <p:cNvSpPr/>
          <p:nvPr/>
        </p:nvSpPr>
        <p:spPr>
          <a:xfrm flipH="1" rot="10800000">
            <a:off x="1" y="0"/>
            <a:ext cx="3421165" cy="5143500"/>
          </a:xfrm>
          <a:custGeom>
            <a:rect b="b" l="l" r="r" t="t"/>
            <a:pathLst>
              <a:path extrusionOk="0" h="6858000" w="4638868">
                <a:moveTo>
                  <a:pt x="4424477" y="0"/>
                </a:moveTo>
                <a:lnTo>
                  <a:pt x="0" y="0"/>
                </a:lnTo>
                <a:lnTo>
                  <a:pt x="0" y="6858000"/>
                </a:lnTo>
                <a:lnTo>
                  <a:pt x="2826626" y="6858000"/>
                </a:lnTo>
                <a:cubicBezTo>
                  <a:pt x="3005207" y="6559487"/>
                  <a:pt x="3173876" y="6253125"/>
                  <a:pt x="3331915" y="5939790"/>
                </a:cubicBezTo>
                <a:cubicBezTo>
                  <a:pt x="3905536" y="4815866"/>
                  <a:pt x="4279183" y="3620465"/>
                  <a:pt x="4543203" y="2459717"/>
                </a:cubicBezTo>
                <a:cubicBezTo>
                  <a:pt x="4708036" y="1615878"/>
                  <a:pt x="4654379" y="778548"/>
                  <a:pt x="4424477" y="0"/>
                </a:cubicBezTo>
                <a:close/>
              </a:path>
            </a:pathLst>
          </a:custGeom>
          <a:gradFill>
            <a:gsLst>
              <a:gs pos="0">
                <a:schemeClr val="dk1"/>
              </a:gs>
              <a:gs pos="50000">
                <a:schemeClr val="dk1"/>
              </a:gs>
              <a:gs pos="100000">
                <a:schemeClr val="dk2"/>
              </a:gs>
            </a:gsLst>
            <a:lin ang="1890073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9" name="Google Shape;799;p109"/>
          <p:cNvSpPr/>
          <p:nvPr/>
        </p:nvSpPr>
        <p:spPr>
          <a:xfrm>
            <a:off x="1" y="0"/>
            <a:ext cx="3838706" cy="4965774"/>
          </a:xfrm>
          <a:custGeom>
            <a:rect b="b" l="l" r="r" t="t"/>
            <a:pathLst>
              <a:path extrusionOk="0" h="6665468" w="5152625">
                <a:moveTo>
                  <a:pt x="0" y="6657086"/>
                </a:moveTo>
                <a:cubicBezTo>
                  <a:pt x="33565" y="6628384"/>
                  <a:pt x="67224" y="6599745"/>
                  <a:pt x="100979" y="6571170"/>
                </a:cubicBezTo>
                <a:cubicBezTo>
                  <a:pt x="1299947" y="5555933"/>
                  <a:pt x="2559222" y="4675734"/>
                  <a:pt x="3870503" y="3913677"/>
                </a:cubicBezTo>
                <a:lnTo>
                  <a:pt x="3870516" y="3913670"/>
                </a:lnTo>
                <a:cubicBezTo>
                  <a:pt x="5387251" y="3035395"/>
                  <a:pt x="5486819" y="1125792"/>
                  <a:pt x="4511294" y="0"/>
                </a:cubicBezTo>
                <a:lnTo>
                  <a:pt x="4519702" y="0"/>
                </a:lnTo>
                <a:cubicBezTo>
                  <a:pt x="5493754" y="1129106"/>
                  <a:pt x="5392370" y="3039777"/>
                  <a:pt x="3873697" y="3919163"/>
                </a:cubicBezTo>
                <a:cubicBezTo>
                  <a:pt x="2562720" y="4681042"/>
                  <a:pt x="1303757" y="5561032"/>
                  <a:pt x="105082" y="6575997"/>
                </a:cubicBezTo>
                <a:cubicBezTo>
                  <a:pt x="69952" y="6605778"/>
                  <a:pt x="34925" y="6635560"/>
                  <a:pt x="0" y="6665469"/>
                </a:cubicBezTo>
                <a:lnTo>
                  <a:pt x="0" y="66570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0" name="Google Shape;800;p109"/>
          <p:cNvSpPr txBox="1"/>
          <p:nvPr>
            <p:ph idx="12" type="sldNum"/>
          </p:nvPr>
        </p:nvSpPr>
        <p:spPr>
          <a:xfrm>
            <a:off x="8086800" y="4686300"/>
            <a:ext cx="603300" cy="457200"/>
          </a:xfrm>
          <a:prstGeom prst="rect">
            <a:avLst/>
          </a:prstGeom>
          <a:noFill/>
          <a:ln>
            <a:noFill/>
          </a:ln>
        </p:spPr>
        <p:txBody>
          <a:bodyPr anchorCtr="0" anchor="ctr" bIns="0" lIns="0" spcFirstLastPara="1" rIns="0" wrap="square" tIns="0">
            <a:noAutofit/>
          </a:bodyPr>
          <a:lstStyle>
            <a:lvl1pPr indent="0" lvl="0"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1pPr>
            <a:lvl2pPr indent="0" lvl="1"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2pPr>
            <a:lvl3pPr indent="0" lvl="2"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3pPr>
            <a:lvl4pPr indent="0" lvl="3"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4pPr>
            <a:lvl5pPr indent="0" lvl="4"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5pPr>
            <a:lvl6pPr indent="0" lvl="5"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6pPr>
            <a:lvl7pPr indent="0" lvl="6"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7pPr>
            <a:lvl8pPr indent="0" lvl="7"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8pPr>
            <a:lvl9pPr indent="0" lvl="8"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01" name="Google Shape;801;p109"/>
          <p:cNvSpPr txBox="1"/>
          <p:nvPr>
            <p:ph type="title"/>
          </p:nvPr>
        </p:nvSpPr>
        <p:spPr>
          <a:xfrm>
            <a:off x="458025" y="1238100"/>
            <a:ext cx="2682000" cy="597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2200"/>
              <a:buFont typeface="Montserrat SemiBold"/>
              <a:buNone/>
              <a:defRPr sz="2200">
                <a:solidFill>
                  <a:srgbClr val="FFFFFF"/>
                </a:solidFill>
                <a:latin typeface="Montserrat SemiBold"/>
                <a:ea typeface="Montserrat SemiBold"/>
                <a:cs typeface="Montserrat SemiBold"/>
                <a:sym typeface="Montserrat SemiBold"/>
              </a:defRPr>
            </a:lvl1pPr>
            <a:lvl2pPr lvl="1" rtl="0" algn="l">
              <a:lnSpc>
                <a:spcPct val="100000"/>
              </a:lnSpc>
              <a:spcBef>
                <a:spcPts val="0"/>
              </a:spcBef>
              <a:spcAft>
                <a:spcPts val="0"/>
              </a:spcAft>
              <a:buClr>
                <a:srgbClr val="FFFFFF"/>
              </a:buClr>
              <a:buSzPts val="2200"/>
              <a:buNone/>
              <a:defRPr sz="2200">
                <a:solidFill>
                  <a:srgbClr val="FFFFFF"/>
                </a:solidFill>
              </a:defRPr>
            </a:lvl2pPr>
            <a:lvl3pPr lvl="2" rtl="0" algn="l">
              <a:lnSpc>
                <a:spcPct val="100000"/>
              </a:lnSpc>
              <a:spcBef>
                <a:spcPts val="0"/>
              </a:spcBef>
              <a:spcAft>
                <a:spcPts val="0"/>
              </a:spcAft>
              <a:buClr>
                <a:srgbClr val="FFFFFF"/>
              </a:buClr>
              <a:buSzPts val="2200"/>
              <a:buNone/>
              <a:defRPr sz="2200">
                <a:solidFill>
                  <a:srgbClr val="FFFFFF"/>
                </a:solidFill>
              </a:defRPr>
            </a:lvl3pPr>
            <a:lvl4pPr lvl="3" rtl="0" algn="l">
              <a:lnSpc>
                <a:spcPct val="100000"/>
              </a:lnSpc>
              <a:spcBef>
                <a:spcPts val="0"/>
              </a:spcBef>
              <a:spcAft>
                <a:spcPts val="0"/>
              </a:spcAft>
              <a:buClr>
                <a:srgbClr val="FFFFFF"/>
              </a:buClr>
              <a:buSzPts val="2200"/>
              <a:buNone/>
              <a:defRPr sz="2200">
                <a:solidFill>
                  <a:srgbClr val="FFFFFF"/>
                </a:solidFill>
              </a:defRPr>
            </a:lvl4pPr>
            <a:lvl5pPr lvl="4" rtl="0" algn="l">
              <a:lnSpc>
                <a:spcPct val="100000"/>
              </a:lnSpc>
              <a:spcBef>
                <a:spcPts val="0"/>
              </a:spcBef>
              <a:spcAft>
                <a:spcPts val="0"/>
              </a:spcAft>
              <a:buClr>
                <a:srgbClr val="FFFFFF"/>
              </a:buClr>
              <a:buSzPts val="2200"/>
              <a:buNone/>
              <a:defRPr sz="2200">
                <a:solidFill>
                  <a:srgbClr val="FFFFFF"/>
                </a:solidFill>
              </a:defRPr>
            </a:lvl5pPr>
            <a:lvl6pPr lvl="5" rtl="0" algn="l">
              <a:lnSpc>
                <a:spcPct val="100000"/>
              </a:lnSpc>
              <a:spcBef>
                <a:spcPts val="0"/>
              </a:spcBef>
              <a:spcAft>
                <a:spcPts val="0"/>
              </a:spcAft>
              <a:buClr>
                <a:srgbClr val="FFFFFF"/>
              </a:buClr>
              <a:buSzPts val="2200"/>
              <a:buNone/>
              <a:defRPr sz="2200">
                <a:solidFill>
                  <a:srgbClr val="FFFFFF"/>
                </a:solidFill>
              </a:defRPr>
            </a:lvl6pPr>
            <a:lvl7pPr lvl="6" rtl="0" algn="l">
              <a:lnSpc>
                <a:spcPct val="100000"/>
              </a:lnSpc>
              <a:spcBef>
                <a:spcPts val="0"/>
              </a:spcBef>
              <a:spcAft>
                <a:spcPts val="0"/>
              </a:spcAft>
              <a:buClr>
                <a:srgbClr val="FFFFFF"/>
              </a:buClr>
              <a:buSzPts val="2200"/>
              <a:buNone/>
              <a:defRPr sz="2200">
                <a:solidFill>
                  <a:srgbClr val="FFFFFF"/>
                </a:solidFill>
              </a:defRPr>
            </a:lvl7pPr>
            <a:lvl8pPr lvl="7" rtl="0" algn="l">
              <a:lnSpc>
                <a:spcPct val="100000"/>
              </a:lnSpc>
              <a:spcBef>
                <a:spcPts val="0"/>
              </a:spcBef>
              <a:spcAft>
                <a:spcPts val="0"/>
              </a:spcAft>
              <a:buClr>
                <a:srgbClr val="FFFFFF"/>
              </a:buClr>
              <a:buSzPts val="2200"/>
              <a:buNone/>
              <a:defRPr sz="2200">
                <a:solidFill>
                  <a:srgbClr val="FFFFFF"/>
                </a:solidFill>
              </a:defRPr>
            </a:lvl8pPr>
            <a:lvl9pPr lvl="8" rtl="0" algn="l">
              <a:lnSpc>
                <a:spcPct val="100000"/>
              </a:lnSpc>
              <a:spcBef>
                <a:spcPts val="0"/>
              </a:spcBef>
              <a:spcAft>
                <a:spcPts val="0"/>
              </a:spcAft>
              <a:buClr>
                <a:srgbClr val="FFFFFF"/>
              </a:buClr>
              <a:buSzPts val="2200"/>
              <a:buNone/>
              <a:defRPr sz="2200">
                <a:solidFill>
                  <a:srgbClr val="FFFFFF"/>
                </a:solidFill>
              </a:defRPr>
            </a:lvl9pPr>
          </a:lstStyle>
          <a:p/>
        </p:txBody>
      </p:sp>
      <p:sp>
        <p:nvSpPr>
          <p:cNvPr id="802" name="Google Shape;802;p109"/>
          <p:cNvSpPr txBox="1"/>
          <p:nvPr>
            <p:ph idx="1" type="body"/>
          </p:nvPr>
        </p:nvSpPr>
        <p:spPr>
          <a:xfrm>
            <a:off x="457200" y="2617500"/>
            <a:ext cx="3376500" cy="1977300"/>
          </a:xfrm>
          <a:prstGeom prst="rect">
            <a:avLst/>
          </a:prstGeom>
          <a:noFill/>
          <a:ln>
            <a:noFill/>
          </a:ln>
        </p:spPr>
        <p:txBody>
          <a:bodyPr anchorCtr="0" anchor="t" bIns="0" lIns="0" spcFirstLastPara="1" rIns="0" wrap="square" tIns="0">
            <a:noAutofit/>
          </a:bodyPr>
          <a:lstStyle>
            <a:lvl1pPr indent="-292100" lvl="0" marL="457200" rtl="0" algn="l">
              <a:lnSpc>
                <a:spcPct val="100000"/>
              </a:lnSpc>
              <a:spcBef>
                <a:spcPts val="0"/>
              </a:spcBef>
              <a:spcAft>
                <a:spcPts val="0"/>
              </a:spcAft>
              <a:buSzPts val="1000"/>
              <a:buChar char="●"/>
              <a:defRPr>
                <a:solidFill>
                  <a:srgbClr val="FFFFFF"/>
                </a:solidFill>
              </a:defRPr>
            </a:lvl1pPr>
            <a:lvl2pPr indent="-292100" lvl="1" marL="914400" rtl="0" algn="l">
              <a:lnSpc>
                <a:spcPct val="100000"/>
              </a:lnSpc>
              <a:spcBef>
                <a:spcPts val="500"/>
              </a:spcBef>
              <a:spcAft>
                <a:spcPts val="0"/>
              </a:spcAft>
              <a:buSzPts val="1000"/>
              <a:buChar char="+"/>
              <a:defRPr>
                <a:solidFill>
                  <a:srgbClr val="FFFFFF"/>
                </a:solidFill>
              </a:defRPr>
            </a:lvl2pPr>
            <a:lvl3pPr indent="-292100" lvl="2" marL="1371600" rtl="0" algn="l">
              <a:lnSpc>
                <a:spcPct val="100000"/>
              </a:lnSpc>
              <a:spcBef>
                <a:spcPts val="500"/>
              </a:spcBef>
              <a:spcAft>
                <a:spcPts val="0"/>
              </a:spcAft>
              <a:buSzPts val="1000"/>
              <a:buChar char="↳"/>
              <a:defRPr>
                <a:solidFill>
                  <a:srgbClr val="FFFFFF"/>
                </a:solidFill>
              </a:defRPr>
            </a:lvl3pPr>
            <a:lvl4pPr indent="-292100" lvl="3" marL="1828800" rtl="0" algn="l">
              <a:lnSpc>
                <a:spcPct val="100000"/>
              </a:lnSpc>
              <a:spcBef>
                <a:spcPts val="500"/>
              </a:spcBef>
              <a:spcAft>
                <a:spcPts val="0"/>
              </a:spcAft>
              <a:buSzPts val="1000"/>
              <a:buChar char="↦"/>
              <a:defRPr>
                <a:solidFill>
                  <a:srgbClr val="FFFFFF"/>
                </a:solidFill>
              </a:defRPr>
            </a:lvl4pPr>
            <a:lvl5pPr indent="-292100" lvl="4" marL="2286000" rtl="0" algn="l">
              <a:lnSpc>
                <a:spcPct val="100000"/>
              </a:lnSpc>
              <a:spcBef>
                <a:spcPts val="500"/>
              </a:spcBef>
              <a:spcAft>
                <a:spcPts val="0"/>
              </a:spcAft>
              <a:buSzPts val="1000"/>
              <a:buChar char="○"/>
              <a:defRPr>
                <a:solidFill>
                  <a:srgbClr val="FFFFFF"/>
                </a:solidFill>
              </a:defRPr>
            </a:lvl5pPr>
            <a:lvl6pPr indent="-292100" lvl="5" marL="2743200" rtl="0" algn="l">
              <a:lnSpc>
                <a:spcPct val="100000"/>
              </a:lnSpc>
              <a:spcBef>
                <a:spcPts val="500"/>
              </a:spcBef>
              <a:spcAft>
                <a:spcPts val="0"/>
              </a:spcAft>
              <a:buSzPts val="1000"/>
              <a:buChar char="■"/>
              <a:defRPr>
                <a:solidFill>
                  <a:srgbClr val="FFFFFF"/>
                </a:solidFill>
              </a:defRPr>
            </a:lvl6pPr>
            <a:lvl7pPr indent="-292100" lvl="6" marL="3200400" rtl="0" algn="l">
              <a:lnSpc>
                <a:spcPct val="100000"/>
              </a:lnSpc>
              <a:spcBef>
                <a:spcPts val="500"/>
              </a:spcBef>
              <a:spcAft>
                <a:spcPts val="0"/>
              </a:spcAft>
              <a:buSzPts val="1000"/>
              <a:buChar char="▸"/>
              <a:defRPr>
                <a:solidFill>
                  <a:srgbClr val="FFFFFF"/>
                </a:solidFill>
              </a:defRPr>
            </a:lvl7pPr>
            <a:lvl8pPr indent="-292100" lvl="7" marL="3657600" rtl="0" algn="l">
              <a:lnSpc>
                <a:spcPct val="100000"/>
              </a:lnSpc>
              <a:spcBef>
                <a:spcPts val="500"/>
              </a:spcBef>
              <a:spcAft>
                <a:spcPts val="0"/>
              </a:spcAft>
              <a:buSzPts val="1000"/>
              <a:buChar char="⬩"/>
              <a:defRPr>
                <a:solidFill>
                  <a:srgbClr val="FFFFFF"/>
                </a:solidFill>
              </a:defRPr>
            </a:lvl8pPr>
            <a:lvl9pPr indent="-292100" lvl="8" marL="4114800" rtl="0" algn="l">
              <a:lnSpc>
                <a:spcPct val="100000"/>
              </a:lnSpc>
              <a:spcBef>
                <a:spcPts val="500"/>
              </a:spcBef>
              <a:spcAft>
                <a:spcPts val="500"/>
              </a:spcAft>
              <a:buSzPts val="1000"/>
              <a:buChar char="☉"/>
              <a:defRPr>
                <a:solidFill>
                  <a:srgbClr val="FFFFFF"/>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402" name="Shape 402"/>
        <p:cNvGrpSpPr/>
        <p:nvPr/>
      </p:nvGrpSpPr>
      <p:grpSpPr>
        <a:xfrm>
          <a:off x="0" y="0"/>
          <a:ext cx="0" cy="0"/>
          <a:chOff x="0" y="0"/>
          <a:chExt cx="0" cy="0"/>
        </a:xfrm>
      </p:grpSpPr>
      <p:sp>
        <p:nvSpPr>
          <p:cNvPr id="403" name="Google Shape;403;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4" name="Google Shape;404;p5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000"/>
              </a:spcBef>
              <a:spcAft>
                <a:spcPts val="0"/>
              </a:spcAft>
              <a:buClr>
                <a:schemeClr val="dk1"/>
              </a:buClr>
              <a:buSzPts val="1500"/>
              <a:buNone/>
              <a:defRPr sz="1500"/>
            </a:lvl2pPr>
            <a:lvl3pPr lvl="2" rtl="0" algn="ctr">
              <a:lnSpc>
                <a:spcPct val="90000"/>
              </a:lnSpc>
              <a:spcBef>
                <a:spcPts val="800"/>
              </a:spcBef>
              <a:spcAft>
                <a:spcPts val="0"/>
              </a:spcAft>
              <a:buClr>
                <a:schemeClr val="dk1"/>
              </a:buClr>
              <a:buSzPts val="1400"/>
              <a:buNone/>
              <a:defRPr sz="1400"/>
            </a:lvl3pPr>
            <a:lvl4pPr lvl="3" rtl="0" algn="ctr">
              <a:lnSpc>
                <a:spcPct val="90000"/>
              </a:lnSpc>
              <a:spcBef>
                <a:spcPts val="500"/>
              </a:spcBef>
              <a:spcAft>
                <a:spcPts val="0"/>
              </a:spcAft>
              <a:buClr>
                <a:schemeClr val="dk1"/>
              </a:buClr>
              <a:buSzPts val="1200"/>
              <a:buNone/>
              <a:defRPr sz="1200"/>
            </a:lvl4pPr>
            <a:lvl5pPr lvl="4" rtl="0" algn="ctr">
              <a:lnSpc>
                <a:spcPct val="90000"/>
              </a:lnSpc>
              <a:spcBef>
                <a:spcPts val="500"/>
              </a:spcBef>
              <a:spcAft>
                <a:spcPts val="0"/>
              </a:spcAft>
              <a:buClr>
                <a:schemeClr val="dk1"/>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500"/>
              </a:spcAft>
              <a:buClr>
                <a:schemeClr val="dk1"/>
              </a:buClr>
              <a:buSzPts val="1200"/>
              <a:buNone/>
              <a:defRPr sz="1200"/>
            </a:lvl9pPr>
          </a:lstStyle>
          <a:p/>
        </p:txBody>
      </p:sp>
      <p:sp>
        <p:nvSpPr>
          <p:cNvPr id="405" name="Google Shape;405;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6" name="Google Shape;406;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7" name="Google Shape;407;p5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408" name="Shape 408"/>
        <p:cNvGrpSpPr/>
        <p:nvPr/>
      </p:nvGrpSpPr>
      <p:grpSpPr>
        <a:xfrm>
          <a:off x="0" y="0"/>
          <a:ext cx="0" cy="0"/>
          <a:chOff x="0" y="0"/>
          <a:chExt cx="0" cy="0"/>
        </a:xfrm>
      </p:grpSpPr>
      <p:grpSp>
        <p:nvGrpSpPr>
          <p:cNvPr id="409" name="Google Shape;409;p57"/>
          <p:cNvGrpSpPr/>
          <p:nvPr/>
        </p:nvGrpSpPr>
        <p:grpSpPr>
          <a:xfrm>
            <a:off x="4822704" y="32"/>
            <a:ext cx="4321568" cy="5143648"/>
            <a:chOff x="4822703" y="31"/>
            <a:chExt cx="4321568" cy="5143648"/>
          </a:xfrm>
        </p:grpSpPr>
        <p:sp>
          <p:nvSpPr>
            <p:cNvPr id="410" name="Google Shape;410;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2" name="Google Shape;412;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13" name="Google Shape;413;p57"/>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15" name="Google Shape;415;p57"/>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5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22" name="Google Shape;422;p5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23" name="Google Shape;423;p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24" name="Google Shape;424;p5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25" name="Google Shape;425;p5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26" name="Shape 426"/>
        <p:cNvGrpSpPr/>
        <p:nvPr/>
      </p:nvGrpSpPr>
      <p:grpSpPr>
        <a:xfrm>
          <a:off x="0" y="0"/>
          <a:ext cx="0" cy="0"/>
          <a:chOff x="0" y="0"/>
          <a:chExt cx="0" cy="0"/>
        </a:xfrm>
      </p:grpSpPr>
      <p:sp>
        <p:nvSpPr>
          <p:cNvPr id="427" name="Google Shape;427;p6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28" name="Google Shape;428;p60"/>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29" name="Google Shape;429;p6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30" name="Google Shape;430;p60"/>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31" name="Shape 431"/>
        <p:cNvGrpSpPr/>
        <p:nvPr/>
      </p:nvGrpSpPr>
      <p:grpSpPr>
        <a:xfrm>
          <a:off x="0" y="0"/>
          <a:ext cx="0" cy="0"/>
          <a:chOff x="0" y="0"/>
          <a:chExt cx="0" cy="0"/>
        </a:xfrm>
      </p:grpSpPr>
      <p:sp>
        <p:nvSpPr>
          <p:cNvPr id="432" name="Google Shape;432;p6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33" name="Google Shape;433;p6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34" name="Shape 434"/>
        <p:cNvGrpSpPr/>
        <p:nvPr/>
      </p:nvGrpSpPr>
      <p:grpSpPr>
        <a:xfrm>
          <a:off x="0" y="0"/>
          <a:ext cx="0" cy="0"/>
          <a:chOff x="0" y="0"/>
          <a:chExt cx="0" cy="0"/>
        </a:xfrm>
      </p:grpSpPr>
      <p:sp>
        <p:nvSpPr>
          <p:cNvPr id="435" name="Google Shape;435;p6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36" name="Google Shape;436;p6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37" name="Google Shape;437;p62"/>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38" name="Shape 438"/>
        <p:cNvGrpSpPr/>
        <p:nvPr/>
      </p:nvGrpSpPr>
      <p:grpSpPr>
        <a:xfrm>
          <a:off x="0" y="0"/>
          <a:ext cx="0" cy="0"/>
          <a:chOff x="0" y="0"/>
          <a:chExt cx="0" cy="0"/>
        </a:xfrm>
      </p:grpSpPr>
      <p:sp>
        <p:nvSpPr>
          <p:cNvPr id="439" name="Google Shape;439;p63"/>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40" name="Google Shape;440;p63"/>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41" name="Shape 441"/>
        <p:cNvGrpSpPr/>
        <p:nvPr/>
      </p:nvGrpSpPr>
      <p:grpSpPr>
        <a:xfrm>
          <a:off x="0" y="0"/>
          <a:ext cx="0" cy="0"/>
          <a:chOff x="0" y="0"/>
          <a:chExt cx="0" cy="0"/>
        </a:xfrm>
      </p:grpSpPr>
      <p:sp>
        <p:nvSpPr>
          <p:cNvPr id="442" name="Google Shape;442;p64"/>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43" name="Google Shape;443;p64"/>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44" name="Google Shape;444;p64"/>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45" name="Shape 445"/>
        <p:cNvGrpSpPr/>
        <p:nvPr/>
      </p:nvGrpSpPr>
      <p:grpSpPr>
        <a:xfrm>
          <a:off x="0" y="0"/>
          <a:ext cx="0" cy="0"/>
          <a:chOff x="0" y="0"/>
          <a:chExt cx="0" cy="0"/>
        </a:xfrm>
      </p:grpSpPr>
      <p:sp>
        <p:nvSpPr>
          <p:cNvPr id="446" name="Google Shape;446;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47" name="Google Shape;447;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48" name="Google Shape;448;p65"/>
          <p:cNvGrpSpPr/>
          <p:nvPr/>
        </p:nvGrpSpPr>
        <p:grpSpPr>
          <a:xfrm>
            <a:off x="4822703" y="31"/>
            <a:ext cx="4321568" cy="5143648"/>
            <a:chOff x="3991150" y="848375"/>
            <a:chExt cx="3376225" cy="4018475"/>
          </a:xfrm>
        </p:grpSpPr>
        <p:sp>
          <p:nvSpPr>
            <p:cNvPr id="449" name="Google Shape;449;p6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p6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53" name="Google Shape;453;p6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4" name="Google Shape;454;p6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55" name="Shape 455"/>
        <p:cNvGrpSpPr/>
        <p:nvPr/>
      </p:nvGrpSpPr>
      <p:grpSpPr>
        <a:xfrm>
          <a:off x="0" y="0"/>
          <a:ext cx="0" cy="0"/>
          <a:chOff x="0" y="0"/>
          <a:chExt cx="0" cy="0"/>
        </a:xfrm>
      </p:grpSpPr>
      <p:grpSp>
        <p:nvGrpSpPr>
          <p:cNvPr id="456" name="Google Shape;456;p66"/>
          <p:cNvGrpSpPr/>
          <p:nvPr/>
        </p:nvGrpSpPr>
        <p:grpSpPr>
          <a:xfrm>
            <a:off x="4822703" y="31"/>
            <a:ext cx="4321568" cy="5143648"/>
            <a:chOff x="4822703" y="31"/>
            <a:chExt cx="4321568" cy="5143648"/>
          </a:xfrm>
        </p:grpSpPr>
        <p:sp>
          <p:nvSpPr>
            <p:cNvPr id="457" name="Google Shape;457;p6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461" name="Google Shape;461;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6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63" name="Google Shape;463;p6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4" name="Google Shape;464;p66"/>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65" name="Shape 465"/>
        <p:cNvGrpSpPr/>
        <p:nvPr/>
      </p:nvGrpSpPr>
      <p:grpSpPr>
        <a:xfrm>
          <a:off x="0" y="0"/>
          <a:ext cx="0" cy="0"/>
          <a:chOff x="0" y="0"/>
          <a:chExt cx="0" cy="0"/>
        </a:xfrm>
      </p:grpSpPr>
      <p:sp>
        <p:nvSpPr>
          <p:cNvPr id="466" name="Google Shape;466;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7" name="Google Shape;467;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68" name="Google Shape;468;p67"/>
          <p:cNvGrpSpPr/>
          <p:nvPr/>
        </p:nvGrpSpPr>
        <p:grpSpPr>
          <a:xfrm>
            <a:off x="4822703" y="31"/>
            <a:ext cx="4321568" cy="5143648"/>
            <a:chOff x="3991150" y="848375"/>
            <a:chExt cx="3376225" cy="4018475"/>
          </a:xfrm>
        </p:grpSpPr>
        <p:sp>
          <p:nvSpPr>
            <p:cNvPr id="469" name="Google Shape;469;p6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2" name="Google Shape;472;p6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73" name="Google Shape;473;p6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74" name="Google Shape;474;p6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75" name="Google Shape;475;p6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76" name="Shape 476"/>
        <p:cNvGrpSpPr/>
        <p:nvPr/>
      </p:nvGrpSpPr>
      <p:grpSpPr>
        <a:xfrm>
          <a:off x="0" y="0"/>
          <a:ext cx="0" cy="0"/>
          <a:chOff x="0" y="0"/>
          <a:chExt cx="0" cy="0"/>
        </a:xfrm>
      </p:grpSpPr>
      <p:grpSp>
        <p:nvGrpSpPr>
          <p:cNvPr id="477" name="Google Shape;477;p68"/>
          <p:cNvGrpSpPr/>
          <p:nvPr/>
        </p:nvGrpSpPr>
        <p:grpSpPr>
          <a:xfrm>
            <a:off x="4822703" y="31"/>
            <a:ext cx="4321568" cy="5143648"/>
            <a:chOff x="4822703" y="31"/>
            <a:chExt cx="4321568" cy="5143648"/>
          </a:xfrm>
        </p:grpSpPr>
        <p:sp>
          <p:nvSpPr>
            <p:cNvPr id="478" name="Google Shape;478;p6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1" name="Google Shape;481;p6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82" name="Google Shape;482;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83" name="Google Shape;483;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84" name="Google Shape;484;p68"/>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85" name="Google Shape;485;p68"/>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486" name="Google Shape;486;p6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87" name="Shape 487"/>
        <p:cNvGrpSpPr/>
        <p:nvPr/>
      </p:nvGrpSpPr>
      <p:grpSpPr>
        <a:xfrm>
          <a:off x="0" y="0"/>
          <a:ext cx="0" cy="0"/>
          <a:chOff x="0" y="0"/>
          <a:chExt cx="0" cy="0"/>
        </a:xfrm>
      </p:grpSpPr>
      <p:pic>
        <p:nvPicPr>
          <p:cNvPr id="488" name="Google Shape;488;p69"/>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89" name="Google Shape;489;p69"/>
          <p:cNvGrpSpPr/>
          <p:nvPr/>
        </p:nvGrpSpPr>
        <p:grpSpPr>
          <a:xfrm>
            <a:off x="4822703" y="31"/>
            <a:ext cx="4321568" cy="5143648"/>
            <a:chOff x="3991150" y="848375"/>
            <a:chExt cx="3376225" cy="4018475"/>
          </a:xfrm>
        </p:grpSpPr>
        <p:sp>
          <p:nvSpPr>
            <p:cNvPr id="490" name="Google Shape;490;p6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3" name="Google Shape;493;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94" name="Google Shape;494;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95" name="Google Shape;495;p6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96" name="Google Shape;496;p6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97" name="Google Shape;497;p6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98" name="Shape 498"/>
        <p:cNvGrpSpPr/>
        <p:nvPr/>
      </p:nvGrpSpPr>
      <p:grpSpPr>
        <a:xfrm>
          <a:off x="0" y="0"/>
          <a:ext cx="0" cy="0"/>
          <a:chOff x="0" y="0"/>
          <a:chExt cx="0" cy="0"/>
        </a:xfrm>
      </p:grpSpPr>
      <p:grpSp>
        <p:nvGrpSpPr>
          <p:cNvPr id="499" name="Google Shape;499;p70"/>
          <p:cNvGrpSpPr/>
          <p:nvPr/>
        </p:nvGrpSpPr>
        <p:grpSpPr>
          <a:xfrm>
            <a:off x="4822703" y="31"/>
            <a:ext cx="4321568" cy="5143648"/>
            <a:chOff x="4822703" y="31"/>
            <a:chExt cx="4321568" cy="5143648"/>
          </a:xfrm>
        </p:grpSpPr>
        <p:sp>
          <p:nvSpPr>
            <p:cNvPr id="500" name="Google Shape;500;p7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7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3" name="Google Shape;503;p7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04" name="Google Shape;504;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05" name="Google Shape;505;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6" name="Google Shape;506;p70"/>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7" name="Google Shape;507;p70"/>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8" name="Google Shape;508;p7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509" name="Shape 509"/>
        <p:cNvGrpSpPr/>
        <p:nvPr/>
      </p:nvGrpSpPr>
      <p:grpSpPr>
        <a:xfrm>
          <a:off x="0" y="0"/>
          <a:ext cx="0" cy="0"/>
          <a:chOff x="0" y="0"/>
          <a:chExt cx="0" cy="0"/>
        </a:xfrm>
      </p:grpSpPr>
      <p:grpSp>
        <p:nvGrpSpPr>
          <p:cNvPr id="510" name="Google Shape;510;p71"/>
          <p:cNvGrpSpPr/>
          <p:nvPr/>
        </p:nvGrpSpPr>
        <p:grpSpPr>
          <a:xfrm>
            <a:off x="4822703" y="31"/>
            <a:ext cx="4321568" cy="5143648"/>
            <a:chOff x="3991150" y="848375"/>
            <a:chExt cx="3376225" cy="4018475"/>
          </a:xfrm>
        </p:grpSpPr>
        <p:sp>
          <p:nvSpPr>
            <p:cNvPr id="511" name="Google Shape;511;p7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7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4" name="Google Shape;514;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15" name="Google Shape;515;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16" name="Google Shape;516;p7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17" name="Google Shape;517;p7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18" name="Google Shape;518;p7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19" name="Google Shape;519;p7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520" name="Google Shape;520;p7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21" name="Shape 521"/>
        <p:cNvGrpSpPr/>
        <p:nvPr/>
      </p:nvGrpSpPr>
      <p:grpSpPr>
        <a:xfrm>
          <a:off x="0" y="0"/>
          <a:ext cx="0" cy="0"/>
          <a:chOff x="0" y="0"/>
          <a:chExt cx="0" cy="0"/>
        </a:xfrm>
      </p:grpSpPr>
      <p:grpSp>
        <p:nvGrpSpPr>
          <p:cNvPr id="522" name="Google Shape;522;p72"/>
          <p:cNvGrpSpPr/>
          <p:nvPr/>
        </p:nvGrpSpPr>
        <p:grpSpPr>
          <a:xfrm>
            <a:off x="4822703" y="31"/>
            <a:ext cx="4321568" cy="5143648"/>
            <a:chOff x="4822703" y="31"/>
            <a:chExt cx="4321568" cy="5143648"/>
          </a:xfrm>
        </p:grpSpPr>
        <p:sp>
          <p:nvSpPr>
            <p:cNvPr id="523" name="Google Shape;523;p7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26" name="Google Shape;526;p7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27" name="Google Shape;527;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28" name="Google Shape;528;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29" name="Google Shape;529;p72"/>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0" name="Google Shape;530;p72"/>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1" name="Google Shape;531;p72"/>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32" name="Google Shape;532;p7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33" name="Shape 533"/>
        <p:cNvGrpSpPr/>
        <p:nvPr/>
      </p:nvGrpSpPr>
      <p:grpSpPr>
        <a:xfrm>
          <a:off x="0" y="0"/>
          <a:ext cx="0" cy="0"/>
          <a:chOff x="0" y="0"/>
          <a:chExt cx="0" cy="0"/>
        </a:xfrm>
      </p:grpSpPr>
      <p:grpSp>
        <p:nvGrpSpPr>
          <p:cNvPr id="534" name="Google Shape;534;p73"/>
          <p:cNvGrpSpPr/>
          <p:nvPr/>
        </p:nvGrpSpPr>
        <p:grpSpPr>
          <a:xfrm>
            <a:off x="4822703" y="31"/>
            <a:ext cx="4321568" cy="5143648"/>
            <a:chOff x="3991150" y="848375"/>
            <a:chExt cx="3376225" cy="4018475"/>
          </a:xfrm>
        </p:grpSpPr>
        <p:sp>
          <p:nvSpPr>
            <p:cNvPr id="535" name="Google Shape;535;p7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8" name="Google Shape;538;p7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39" name="Google Shape;539;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40" name="Google Shape;540;p73"/>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1" name="Google Shape;541;p73"/>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42" name="Google Shape;542;p7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43" name="Google Shape;543;p73"/>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4" name="Google Shape;544;p7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45" name="Shape 545"/>
        <p:cNvGrpSpPr/>
        <p:nvPr/>
      </p:nvGrpSpPr>
      <p:grpSpPr>
        <a:xfrm>
          <a:off x="0" y="0"/>
          <a:ext cx="0" cy="0"/>
          <a:chOff x="0" y="0"/>
          <a:chExt cx="0" cy="0"/>
        </a:xfrm>
      </p:grpSpPr>
      <p:grpSp>
        <p:nvGrpSpPr>
          <p:cNvPr id="546" name="Google Shape;546;p74"/>
          <p:cNvGrpSpPr/>
          <p:nvPr/>
        </p:nvGrpSpPr>
        <p:grpSpPr>
          <a:xfrm>
            <a:off x="4822703" y="31"/>
            <a:ext cx="4321568" cy="5143648"/>
            <a:chOff x="4822703" y="31"/>
            <a:chExt cx="4321568" cy="5143648"/>
          </a:xfrm>
        </p:grpSpPr>
        <p:sp>
          <p:nvSpPr>
            <p:cNvPr id="547" name="Google Shape;547;p7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0" name="Google Shape;550;p7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51" name="Google Shape;551;p74"/>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2" name="Google Shape;552;p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53" name="Google Shape;553;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54" name="Google Shape;554;p74"/>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5" name="Google Shape;555;p74"/>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6" name="Google Shape;556;p7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57" name="Shape 557"/>
        <p:cNvGrpSpPr/>
        <p:nvPr/>
      </p:nvGrpSpPr>
      <p:grpSpPr>
        <a:xfrm>
          <a:off x="0" y="0"/>
          <a:ext cx="0" cy="0"/>
          <a:chOff x="0" y="0"/>
          <a:chExt cx="0" cy="0"/>
        </a:xfrm>
      </p:grpSpPr>
      <p:grpSp>
        <p:nvGrpSpPr>
          <p:cNvPr id="558" name="Google Shape;558;p75"/>
          <p:cNvGrpSpPr/>
          <p:nvPr/>
        </p:nvGrpSpPr>
        <p:grpSpPr>
          <a:xfrm>
            <a:off x="4822703" y="31"/>
            <a:ext cx="4321568" cy="5143648"/>
            <a:chOff x="3991150" y="848375"/>
            <a:chExt cx="3376225" cy="4018475"/>
          </a:xfrm>
        </p:grpSpPr>
        <p:sp>
          <p:nvSpPr>
            <p:cNvPr id="559" name="Google Shape;559;p7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 name="Google Shape;562;p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3" name="Google Shape;563;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64" name="Google Shape;564;p75"/>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65" name="Google Shape;565;p75"/>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66" name="Google Shape;566;p7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67" name="Google Shape;567;p7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568" name="Google Shape;568;p75"/>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69" name="Google Shape;569;p7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70" name="Shape 570"/>
        <p:cNvGrpSpPr/>
        <p:nvPr/>
      </p:nvGrpSpPr>
      <p:grpSpPr>
        <a:xfrm>
          <a:off x="0" y="0"/>
          <a:ext cx="0" cy="0"/>
          <a:chOff x="0" y="0"/>
          <a:chExt cx="0" cy="0"/>
        </a:xfrm>
      </p:grpSpPr>
      <p:grpSp>
        <p:nvGrpSpPr>
          <p:cNvPr id="571" name="Google Shape;571;p76"/>
          <p:cNvGrpSpPr/>
          <p:nvPr/>
        </p:nvGrpSpPr>
        <p:grpSpPr>
          <a:xfrm>
            <a:off x="4822703" y="31"/>
            <a:ext cx="4321568" cy="5143648"/>
            <a:chOff x="4822703" y="31"/>
            <a:chExt cx="4321568" cy="5143648"/>
          </a:xfrm>
        </p:grpSpPr>
        <p:sp>
          <p:nvSpPr>
            <p:cNvPr id="572" name="Google Shape;572;p7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7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7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5" name="Google Shape;575;p7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76" name="Google Shape;576;p76"/>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77" name="Google Shape;577;p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78" name="Google Shape;578;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79" name="Google Shape;579;p76"/>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80" name="Google Shape;580;p76"/>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81" name="Google Shape;581;p76"/>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82" name="Google Shape;582;p7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83" name="Shape 583"/>
        <p:cNvGrpSpPr/>
        <p:nvPr/>
      </p:nvGrpSpPr>
      <p:grpSpPr>
        <a:xfrm>
          <a:off x="0" y="0"/>
          <a:ext cx="0" cy="0"/>
          <a:chOff x="0" y="0"/>
          <a:chExt cx="0" cy="0"/>
        </a:xfrm>
      </p:grpSpPr>
      <p:sp>
        <p:nvSpPr>
          <p:cNvPr id="584" name="Google Shape;584;p77"/>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86" name="Google Shape;586;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87" name="Google Shape;587;p7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88" name="Google Shape;588;p7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9" name="Google Shape;589;p77"/>
          <p:cNvSpPr/>
          <p:nvPr>
            <p:ph idx="2" type="pic"/>
          </p:nvPr>
        </p:nvSpPr>
        <p:spPr>
          <a:xfrm>
            <a:off x="3710250" y="494700"/>
            <a:ext cx="4976700" cy="4168500"/>
          </a:xfrm>
          <a:prstGeom prst="rect">
            <a:avLst/>
          </a:prstGeom>
          <a:noFill/>
          <a:ln>
            <a:noFill/>
          </a:ln>
        </p:spPr>
      </p:sp>
      <p:sp>
        <p:nvSpPr>
          <p:cNvPr id="590" name="Google Shape;590;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91" name="Shape 591"/>
        <p:cNvGrpSpPr/>
        <p:nvPr/>
      </p:nvGrpSpPr>
      <p:grpSpPr>
        <a:xfrm>
          <a:off x="0" y="0"/>
          <a:ext cx="0" cy="0"/>
          <a:chOff x="0" y="0"/>
          <a:chExt cx="0" cy="0"/>
        </a:xfrm>
      </p:grpSpPr>
      <p:sp>
        <p:nvSpPr>
          <p:cNvPr id="592" name="Google Shape;592;p78"/>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94" name="Google Shape;594;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5" name="Google Shape;595;p7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596" name="Google Shape;596;p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97" name="Google Shape;597;p78"/>
          <p:cNvSpPr/>
          <p:nvPr>
            <p:ph idx="2" type="pic"/>
          </p:nvPr>
        </p:nvSpPr>
        <p:spPr>
          <a:xfrm>
            <a:off x="3710250" y="494700"/>
            <a:ext cx="4976700" cy="4168500"/>
          </a:xfrm>
          <a:prstGeom prst="rect">
            <a:avLst/>
          </a:prstGeom>
          <a:noFill/>
          <a:ln>
            <a:noFill/>
          </a:ln>
        </p:spPr>
      </p:sp>
      <p:sp>
        <p:nvSpPr>
          <p:cNvPr id="598" name="Google Shape;598;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99" name="Shape 599"/>
        <p:cNvGrpSpPr/>
        <p:nvPr/>
      </p:nvGrpSpPr>
      <p:grpSpPr>
        <a:xfrm>
          <a:off x="0" y="0"/>
          <a:ext cx="0" cy="0"/>
          <a:chOff x="0" y="0"/>
          <a:chExt cx="0" cy="0"/>
        </a:xfrm>
      </p:grpSpPr>
      <p:sp>
        <p:nvSpPr>
          <p:cNvPr id="600" name="Google Shape;600;p79"/>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02" name="Google Shape;602;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03" name="Google Shape;603;p7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604" name="Google Shape;604;p7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605" name="Google Shape;605;p7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606" name="Google Shape;606;p7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607" name="Google Shape;607;p79"/>
          <p:cNvSpPr/>
          <p:nvPr>
            <p:ph idx="5" type="pic"/>
          </p:nvPr>
        </p:nvSpPr>
        <p:spPr>
          <a:xfrm>
            <a:off x="462775" y="1946900"/>
            <a:ext cx="2577300" cy="1253400"/>
          </a:xfrm>
          <a:prstGeom prst="rect">
            <a:avLst/>
          </a:prstGeom>
          <a:noFill/>
          <a:ln>
            <a:noFill/>
          </a:ln>
        </p:spPr>
      </p:sp>
      <p:sp>
        <p:nvSpPr>
          <p:cNvPr id="608" name="Google Shape;608;p79"/>
          <p:cNvSpPr/>
          <p:nvPr>
            <p:ph idx="6" type="pic"/>
          </p:nvPr>
        </p:nvSpPr>
        <p:spPr>
          <a:xfrm>
            <a:off x="3287375" y="1946900"/>
            <a:ext cx="2577300" cy="1253400"/>
          </a:xfrm>
          <a:prstGeom prst="rect">
            <a:avLst/>
          </a:prstGeom>
          <a:noFill/>
          <a:ln>
            <a:noFill/>
          </a:ln>
        </p:spPr>
      </p:sp>
      <p:sp>
        <p:nvSpPr>
          <p:cNvPr id="609" name="Google Shape;609;p79"/>
          <p:cNvSpPr/>
          <p:nvPr>
            <p:ph idx="7" type="pic"/>
          </p:nvPr>
        </p:nvSpPr>
        <p:spPr>
          <a:xfrm>
            <a:off x="6091125" y="1946900"/>
            <a:ext cx="2577300" cy="1253400"/>
          </a:xfrm>
          <a:prstGeom prst="rect">
            <a:avLst/>
          </a:prstGeom>
          <a:noFill/>
          <a:ln>
            <a:noFill/>
          </a:ln>
        </p:spPr>
      </p:sp>
      <p:pic>
        <p:nvPicPr>
          <p:cNvPr id="610" name="Google Shape;610;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11" name="Google Shape;611;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612" name="Shape 612"/>
        <p:cNvGrpSpPr/>
        <p:nvPr/>
      </p:nvGrpSpPr>
      <p:grpSpPr>
        <a:xfrm>
          <a:off x="0" y="0"/>
          <a:ext cx="0" cy="0"/>
          <a:chOff x="0" y="0"/>
          <a:chExt cx="0" cy="0"/>
        </a:xfrm>
      </p:grpSpPr>
      <p:sp>
        <p:nvSpPr>
          <p:cNvPr id="613" name="Google Shape;613;p80"/>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5" name="Google Shape;615;p80"/>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616" name="Google Shape;616;p80"/>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17" name="Google Shape;617;p80"/>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18" name="Google Shape;618;p80"/>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19" name="Google Shape;619;p80"/>
          <p:cNvSpPr/>
          <p:nvPr>
            <p:ph idx="5" type="pic"/>
          </p:nvPr>
        </p:nvSpPr>
        <p:spPr>
          <a:xfrm>
            <a:off x="462775" y="1946900"/>
            <a:ext cx="2577300" cy="1253400"/>
          </a:xfrm>
          <a:prstGeom prst="rect">
            <a:avLst/>
          </a:prstGeom>
          <a:noFill/>
          <a:ln>
            <a:noFill/>
          </a:ln>
        </p:spPr>
      </p:sp>
      <p:sp>
        <p:nvSpPr>
          <p:cNvPr id="620" name="Google Shape;620;p80"/>
          <p:cNvSpPr/>
          <p:nvPr>
            <p:ph idx="6" type="pic"/>
          </p:nvPr>
        </p:nvSpPr>
        <p:spPr>
          <a:xfrm>
            <a:off x="3287375" y="1946900"/>
            <a:ext cx="2577300" cy="1253400"/>
          </a:xfrm>
          <a:prstGeom prst="rect">
            <a:avLst/>
          </a:prstGeom>
          <a:noFill/>
          <a:ln>
            <a:noFill/>
          </a:ln>
        </p:spPr>
      </p:sp>
      <p:sp>
        <p:nvSpPr>
          <p:cNvPr id="621" name="Google Shape;621;p80"/>
          <p:cNvSpPr/>
          <p:nvPr>
            <p:ph idx="7" type="pic"/>
          </p:nvPr>
        </p:nvSpPr>
        <p:spPr>
          <a:xfrm>
            <a:off x="6091125" y="1946900"/>
            <a:ext cx="2577300" cy="1253400"/>
          </a:xfrm>
          <a:prstGeom prst="rect">
            <a:avLst/>
          </a:prstGeom>
          <a:noFill/>
          <a:ln>
            <a:noFill/>
          </a:ln>
        </p:spPr>
      </p:sp>
      <p:pic>
        <p:nvPicPr>
          <p:cNvPr id="622" name="Google Shape;622;p8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23" name="Google Shape;623;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4" name="Google Shape;624;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25" name="Shape 625"/>
        <p:cNvGrpSpPr/>
        <p:nvPr/>
      </p:nvGrpSpPr>
      <p:grpSpPr>
        <a:xfrm>
          <a:off x="0" y="0"/>
          <a:ext cx="0" cy="0"/>
          <a:chOff x="0" y="0"/>
          <a:chExt cx="0" cy="0"/>
        </a:xfrm>
      </p:grpSpPr>
      <p:sp>
        <p:nvSpPr>
          <p:cNvPr id="626" name="Google Shape;626;p8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27" name="Google Shape;627;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28" name="Google Shape;628;p8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29" name="Google Shape;629;p8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0" name="Google Shape;630;p81"/>
          <p:cNvSpPr/>
          <p:nvPr>
            <p:ph idx="3" type="pic"/>
          </p:nvPr>
        </p:nvSpPr>
        <p:spPr>
          <a:xfrm>
            <a:off x="6111950" y="486725"/>
            <a:ext cx="2574900" cy="4176600"/>
          </a:xfrm>
          <a:prstGeom prst="rect">
            <a:avLst/>
          </a:prstGeom>
          <a:noFill/>
          <a:ln>
            <a:noFill/>
          </a:ln>
        </p:spPr>
      </p:sp>
      <p:pic>
        <p:nvPicPr>
          <p:cNvPr id="631" name="Google Shape;631;p8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2" name="Google Shape;632;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33" name="Shape 633"/>
        <p:cNvGrpSpPr/>
        <p:nvPr/>
      </p:nvGrpSpPr>
      <p:grpSpPr>
        <a:xfrm>
          <a:off x="0" y="0"/>
          <a:ext cx="0" cy="0"/>
          <a:chOff x="0" y="0"/>
          <a:chExt cx="0" cy="0"/>
        </a:xfrm>
      </p:grpSpPr>
      <p:sp>
        <p:nvSpPr>
          <p:cNvPr id="634" name="Google Shape;634;p8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5" name="Google Shape;635;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36" name="Google Shape;636;p8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37" name="Google Shape;637;p82"/>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38" name="Google Shape;638;p82"/>
          <p:cNvSpPr/>
          <p:nvPr>
            <p:ph idx="3" type="pic"/>
          </p:nvPr>
        </p:nvSpPr>
        <p:spPr>
          <a:xfrm>
            <a:off x="6111950" y="486725"/>
            <a:ext cx="2574900" cy="4176600"/>
          </a:xfrm>
          <a:prstGeom prst="rect">
            <a:avLst/>
          </a:prstGeom>
          <a:noFill/>
          <a:ln>
            <a:noFill/>
          </a:ln>
        </p:spPr>
      </p:sp>
      <p:sp>
        <p:nvSpPr>
          <p:cNvPr id="639" name="Google Shape;639;p82"/>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40" name="Google Shape;640;p82"/>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41" name="Google Shape;641;p82"/>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42" name="Google Shape;642;p82"/>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43" name="Google Shape;643;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44" name="Shape 644"/>
        <p:cNvGrpSpPr/>
        <p:nvPr/>
      </p:nvGrpSpPr>
      <p:grpSpPr>
        <a:xfrm>
          <a:off x="0" y="0"/>
          <a:ext cx="0" cy="0"/>
          <a:chOff x="0" y="0"/>
          <a:chExt cx="0" cy="0"/>
        </a:xfrm>
      </p:grpSpPr>
      <p:sp>
        <p:nvSpPr>
          <p:cNvPr id="645" name="Google Shape;645;p83"/>
          <p:cNvSpPr/>
          <p:nvPr>
            <p:ph idx="2" type="pic"/>
          </p:nvPr>
        </p:nvSpPr>
        <p:spPr>
          <a:xfrm>
            <a:off x="3276600" y="486725"/>
            <a:ext cx="2590800" cy="4176600"/>
          </a:xfrm>
          <a:prstGeom prst="rect">
            <a:avLst/>
          </a:prstGeom>
          <a:noFill/>
          <a:ln>
            <a:noFill/>
          </a:ln>
        </p:spPr>
      </p:sp>
      <p:sp>
        <p:nvSpPr>
          <p:cNvPr id="646" name="Google Shape;646;p8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7" name="Google Shape;647;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48" name="Google Shape;648;p8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649" name="Google Shape;649;p8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50" name="Google Shape;650;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51" name="Shape 651"/>
        <p:cNvGrpSpPr/>
        <p:nvPr/>
      </p:nvGrpSpPr>
      <p:grpSpPr>
        <a:xfrm>
          <a:off x="0" y="0"/>
          <a:ext cx="0" cy="0"/>
          <a:chOff x="0" y="0"/>
          <a:chExt cx="0" cy="0"/>
        </a:xfrm>
      </p:grpSpPr>
      <p:sp>
        <p:nvSpPr>
          <p:cNvPr id="652" name="Google Shape;652;p84"/>
          <p:cNvSpPr/>
          <p:nvPr>
            <p:ph idx="2" type="pic"/>
          </p:nvPr>
        </p:nvSpPr>
        <p:spPr>
          <a:xfrm>
            <a:off x="3276600" y="486725"/>
            <a:ext cx="2590800" cy="4176600"/>
          </a:xfrm>
          <a:prstGeom prst="rect">
            <a:avLst/>
          </a:prstGeom>
          <a:noFill/>
          <a:ln>
            <a:noFill/>
          </a:ln>
        </p:spPr>
      </p:sp>
      <p:sp>
        <p:nvSpPr>
          <p:cNvPr id="653" name="Google Shape;653;p8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54" name="Google Shape;654;p8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655" name="Google Shape;655;p8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6" name="Google Shape;656;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7" name="Google Shape;657;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58" name="Shape 658"/>
        <p:cNvGrpSpPr/>
        <p:nvPr/>
      </p:nvGrpSpPr>
      <p:grpSpPr>
        <a:xfrm>
          <a:off x="0" y="0"/>
          <a:ext cx="0" cy="0"/>
          <a:chOff x="0" y="0"/>
          <a:chExt cx="0" cy="0"/>
        </a:xfrm>
      </p:grpSpPr>
      <p:sp>
        <p:nvSpPr>
          <p:cNvPr id="659" name="Google Shape;659;p8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60" name="Google Shape;660;p8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61" name="Google Shape;661;p85"/>
          <p:cNvSpPr/>
          <p:nvPr>
            <p:ph idx="3" type="pic"/>
          </p:nvPr>
        </p:nvSpPr>
        <p:spPr>
          <a:xfrm>
            <a:off x="457200" y="486725"/>
            <a:ext cx="2590800" cy="4176600"/>
          </a:xfrm>
          <a:prstGeom prst="rect">
            <a:avLst/>
          </a:prstGeom>
          <a:noFill/>
          <a:ln>
            <a:noFill/>
          </a:ln>
        </p:spPr>
      </p:sp>
      <p:sp>
        <p:nvSpPr>
          <p:cNvPr id="662" name="Google Shape;662;p8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63" name="Google Shape;663;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64" name="Google Shape;664;p8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5" name="Google Shape;665;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66" name="Shape 666"/>
        <p:cNvGrpSpPr/>
        <p:nvPr/>
      </p:nvGrpSpPr>
      <p:grpSpPr>
        <a:xfrm>
          <a:off x="0" y="0"/>
          <a:ext cx="0" cy="0"/>
          <a:chOff x="0" y="0"/>
          <a:chExt cx="0" cy="0"/>
        </a:xfrm>
      </p:grpSpPr>
      <p:sp>
        <p:nvSpPr>
          <p:cNvPr id="667" name="Google Shape;667;p86"/>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68" name="Google Shape;668;p86"/>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69" name="Google Shape;669;p86"/>
          <p:cNvSpPr/>
          <p:nvPr>
            <p:ph idx="3" type="pic"/>
          </p:nvPr>
        </p:nvSpPr>
        <p:spPr>
          <a:xfrm>
            <a:off x="457200" y="486725"/>
            <a:ext cx="2590800" cy="4176600"/>
          </a:xfrm>
          <a:prstGeom prst="rect">
            <a:avLst/>
          </a:prstGeom>
          <a:noFill/>
          <a:ln>
            <a:noFill/>
          </a:ln>
        </p:spPr>
      </p:sp>
      <p:sp>
        <p:nvSpPr>
          <p:cNvPr id="670" name="Google Shape;670;p86"/>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671" name="Google Shape;671;p8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2" name="Google Shape;672;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3" name="Google Shape;673;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74" name="Shape 674"/>
        <p:cNvGrpSpPr/>
        <p:nvPr/>
      </p:nvGrpSpPr>
      <p:grpSpPr>
        <a:xfrm>
          <a:off x="0" y="0"/>
          <a:ext cx="0" cy="0"/>
          <a:chOff x="0" y="0"/>
          <a:chExt cx="0" cy="0"/>
        </a:xfrm>
      </p:grpSpPr>
      <p:sp>
        <p:nvSpPr>
          <p:cNvPr id="675" name="Google Shape;675;p8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676" name="Google Shape;676;p8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77" name="Google Shape;677;p87"/>
          <p:cNvGrpSpPr/>
          <p:nvPr/>
        </p:nvGrpSpPr>
        <p:grpSpPr>
          <a:xfrm>
            <a:off x="4822703" y="31"/>
            <a:ext cx="4321568" cy="5143648"/>
            <a:chOff x="3991150" y="848375"/>
            <a:chExt cx="3376225" cy="4018475"/>
          </a:xfrm>
        </p:grpSpPr>
        <p:sp>
          <p:nvSpPr>
            <p:cNvPr id="678" name="Google Shape;678;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1" name="Google Shape;681;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82" name="Google Shape;682;p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83" name="Google Shape;683;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84" name="Google Shape;684;p87"/>
          <p:cNvSpPr/>
          <p:nvPr>
            <p:ph idx="2" type="pic"/>
          </p:nvPr>
        </p:nvSpPr>
        <p:spPr>
          <a:xfrm>
            <a:off x="1123950" y="1943100"/>
            <a:ext cx="1257300" cy="1257300"/>
          </a:xfrm>
          <a:prstGeom prst="ellipse">
            <a:avLst/>
          </a:prstGeom>
          <a:noFill/>
          <a:ln>
            <a:noFill/>
          </a:ln>
        </p:spPr>
      </p:sp>
      <p:sp>
        <p:nvSpPr>
          <p:cNvPr id="685" name="Google Shape;685;p8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86" name="Shape 686"/>
        <p:cNvGrpSpPr/>
        <p:nvPr/>
      </p:nvGrpSpPr>
      <p:grpSpPr>
        <a:xfrm>
          <a:off x="0" y="0"/>
          <a:ext cx="0" cy="0"/>
          <a:chOff x="0" y="0"/>
          <a:chExt cx="0" cy="0"/>
        </a:xfrm>
      </p:grpSpPr>
      <p:grpSp>
        <p:nvGrpSpPr>
          <p:cNvPr id="687" name="Google Shape;687;p88"/>
          <p:cNvGrpSpPr/>
          <p:nvPr/>
        </p:nvGrpSpPr>
        <p:grpSpPr>
          <a:xfrm>
            <a:off x="4822703" y="31"/>
            <a:ext cx="4321568" cy="5143648"/>
            <a:chOff x="4822703" y="31"/>
            <a:chExt cx="4321568" cy="5143648"/>
          </a:xfrm>
        </p:grpSpPr>
        <p:sp>
          <p:nvSpPr>
            <p:cNvPr id="688" name="Google Shape;688;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1" name="Google Shape;691;p8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92" name="Google Shape;692;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3" name="Google Shape;693;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94" name="Google Shape;694;p88"/>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695" name="Google Shape;695;p88"/>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96" name="Google Shape;696;p88"/>
          <p:cNvSpPr/>
          <p:nvPr>
            <p:ph idx="2" type="pic"/>
          </p:nvPr>
        </p:nvSpPr>
        <p:spPr>
          <a:xfrm>
            <a:off x="1123950" y="1943100"/>
            <a:ext cx="1257300" cy="1257300"/>
          </a:xfrm>
          <a:prstGeom prst="ellipse">
            <a:avLst/>
          </a:prstGeom>
          <a:noFill/>
          <a:ln>
            <a:noFill/>
          </a:ln>
        </p:spPr>
      </p:sp>
      <p:sp>
        <p:nvSpPr>
          <p:cNvPr id="697" name="Google Shape;697;p88"/>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98" name="Shape 698"/>
        <p:cNvGrpSpPr/>
        <p:nvPr/>
      </p:nvGrpSpPr>
      <p:grpSpPr>
        <a:xfrm>
          <a:off x="0" y="0"/>
          <a:ext cx="0" cy="0"/>
          <a:chOff x="0" y="0"/>
          <a:chExt cx="0" cy="0"/>
        </a:xfrm>
      </p:grpSpPr>
      <p:grpSp>
        <p:nvGrpSpPr>
          <p:cNvPr id="699" name="Google Shape;699;p89"/>
          <p:cNvGrpSpPr/>
          <p:nvPr/>
        </p:nvGrpSpPr>
        <p:grpSpPr>
          <a:xfrm>
            <a:off x="4822703" y="31"/>
            <a:ext cx="4321568" cy="5143648"/>
            <a:chOff x="3991150" y="848375"/>
            <a:chExt cx="3376225" cy="4018475"/>
          </a:xfrm>
        </p:grpSpPr>
        <p:sp>
          <p:nvSpPr>
            <p:cNvPr id="700" name="Google Shape;700;p8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8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8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3" name="Google Shape;703;p8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4" name="Google Shape;704;p8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05" name="Google Shape;705;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706" name="Google Shape;706;p8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707" name="Shape 707"/>
        <p:cNvGrpSpPr/>
        <p:nvPr/>
      </p:nvGrpSpPr>
      <p:grpSpPr>
        <a:xfrm>
          <a:off x="0" y="0"/>
          <a:ext cx="0" cy="0"/>
          <a:chOff x="0" y="0"/>
          <a:chExt cx="0" cy="0"/>
        </a:xfrm>
      </p:grpSpPr>
      <p:grpSp>
        <p:nvGrpSpPr>
          <p:cNvPr id="708" name="Google Shape;708;p90"/>
          <p:cNvGrpSpPr/>
          <p:nvPr/>
        </p:nvGrpSpPr>
        <p:grpSpPr>
          <a:xfrm>
            <a:off x="4822703" y="31"/>
            <a:ext cx="4321568" cy="5143648"/>
            <a:chOff x="4822703" y="31"/>
            <a:chExt cx="4321568" cy="5143648"/>
          </a:xfrm>
        </p:grpSpPr>
        <p:sp>
          <p:nvSpPr>
            <p:cNvPr id="709" name="Google Shape;709;p9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9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9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2" name="Google Shape;712;p9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713" name="Google Shape;713;p9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4" name="Google Shape;714;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15" name="Google Shape;715;p9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16" name="Shape 716"/>
        <p:cNvGrpSpPr/>
        <p:nvPr/>
      </p:nvGrpSpPr>
      <p:grpSpPr>
        <a:xfrm>
          <a:off x="0" y="0"/>
          <a:ext cx="0" cy="0"/>
          <a:chOff x="0" y="0"/>
          <a:chExt cx="0" cy="0"/>
        </a:xfrm>
      </p:grpSpPr>
      <p:sp>
        <p:nvSpPr>
          <p:cNvPr id="717" name="Google Shape;717;p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718" name="Google Shape;718;p91"/>
          <p:cNvGrpSpPr/>
          <p:nvPr/>
        </p:nvGrpSpPr>
        <p:grpSpPr>
          <a:xfrm>
            <a:off x="4822703" y="31"/>
            <a:ext cx="4321568" cy="5143648"/>
            <a:chOff x="3991150" y="848375"/>
            <a:chExt cx="3376225" cy="4018475"/>
          </a:xfrm>
        </p:grpSpPr>
        <p:sp>
          <p:nvSpPr>
            <p:cNvPr id="719" name="Google Shape;719;p9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9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9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2" name="Google Shape;722;p9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23" name="Google Shape;723;p9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24" name="Shape 724"/>
        <p:cNvGrpSpPr/>
        <p:nvPr/>
      </p:nvGrpSpPr>
      <p:grpSpPr>
        <a:xfrm>
          <a:off x="0" y="0"/>
          <a:ext cx="0" cy="0"/>
          <a:chOff x="0" y="0"/>
          <a:chExt cx="0" cy="0"/>
        </a:xfrm>
      </p:grpSpPr>
      <p:grpSp>
        <p:nvGrpSpPr>
          <p:cNvPr id="725" name="Google Shape;725;p92"/>
          <p:cNvGrpSpPr/>
          <p:nvPr/>
        </p:nvGrpSpPr>
        <p:grpSpPr>
          <a:xfrm>
            <a:off x="4822703" y="31"/>
            <a:ext cx="4321568" cy="5143648"/>
            <a:chOff x="4822703" y="31"/>
            <a:chExt cx="4321568" cy="5143648"/>
          </a:xfrm>
        </p:grpSpPr>
        <p:sp>
          <p:nvSpPr>
            <p:cNvPr id="726" name="Google Shape;726;p9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9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9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30" name="Google Shape;730;p9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31" name="Google Shape;731;p9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32" name="Shape 732"/>
        <p:cNvGrpSpPr/>
        <p:nvPr/>
      </p:nvGrpSpPr>
      <p:grpSpPr>
        <a:xfrm>
          <a:off x="0" y="0"/>
          <a:ext cx="0" cy="0"/>
          <a:chOff x="0" y="0"/>
          <a:chExt cx="0" cy="0"/>
        </a:xfrm>
      </p:grpSpPr>
      <p:sp>
        <p:nvSpPr>
          <p:cNvPr id="733" name="Google Shape;733;p9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34" name="Google Shape;734;p9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35" name="Shape 735"/>
        <p:cNvGrpSpPr/>
        <p:nvPr/>
      </p:nvGrpSpPr>
      <p:grpSpPr>
        <a:xfrm>
          <a:off x="0" y="0"/>
          <a:ext cx="0" cy="0"/>
          <a:chOff x="0" y="0"/>
          <a:chExt cx="0" cy="0"/>
        </a:xfrm>
      </p:grpSpPr>
      <p:sp>
        <p:nvSpPr>
          <p:cNvPr id="736" name="Google Shape;736;p94"/>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37" name="Google Shape;737;p94"/>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38" name="Shape 738"/>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739" name="Shape 739"/>
        <p:cNvGrpSpPr/>
        <p:nvPr/>
      </p:nvGrpSpPr>
      <p:grpSpPr>
        <a:xfrm>
          <a:off x="0" y="0"/>
          <a:ext cx="0" cy="0"/>
          <a:chOff x="0" y="0"/>
          <a:chExt cx="0" cy="0"/>
        </a:xfrm>
      </p:grpSpPr>
      <p:pic>
        <p:nvPicPr>
          <p:cNvPr id="740" name="Google Shape;740;p96"/>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41" name="Google Shape;741;p9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42" name="Google Shape;742;p9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43" name="Google Shape;743;p96"/>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44" name="Shape 744"/>
        <p:cNvGrpSpPr/>
        <p:nvPr/>
      </p:nvGrpSpPr>
      <p:grpSpPr>
        <a:xfrm>
          <a:off x="0" y="0"/>
          <a:ext cx="0" cy="0"/>
          <a:chOff x="0" y="0"/>
          <a:chExt cx="0" cy="0"/>
        </a:xfrm>
      </p:grpSpPr>
      <p:sp>
        <p:nvSpPr>
          <p:cNvPr id="745" name="Google Shape;745;p97"/>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746" name="Shape 746"/>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747" name="Shape 747"/>
        <p:cNvGrpSpPr/>
        <p:nvPr/>
      </p:nvGrpSpPr>
      <p:grpSpPr>
        <a:xfrm>
          <a:off x="0" y="0"/>
          <a:ext cx="0" cy="0"/>
          <a:chOff x="0" y="0"/>
          <a:chExt cx="0" cy="0"/>
        </a:xfrm>
      </p:grpSpPr>
      <p:pic>
        <p:nvPicPr>
          <p:cNvPr id="748" name="Google Shape;748;p99"/>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49" name="Google Shape;749;p99"/>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50" name="Google Shape;750;p99"/>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51" name="Google Shape;751;p99"/>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752" name="Shape 752"/>
        <p:cNvGrpSpPr/>
        <p:nvPr/>
      </p:nvGrpSpPr>
      <p:grpSpPr>
        <a:xfrm>
          <a:off x="0" y="0"/>
          <a:ext cx="0" cy="0"/>
          <a:chOff x="0" y="0"/>
          <a:chExt cx="0" cy="0"/>
        </a:xfrm>
      </p:grpSpPr>
      <p:sp>
        <p:nvSpPr>
          <p:cNvPr id="753" name="Google Shape;753;p10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4" name="Google Shape;754;p10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5" name="Google Shape;755;p10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6" name="Google Shape;756;p10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57" name="Shape 75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theme" Target="../theme/theme2.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6.xml"/><Relationship Id="rId42" Type="http://schemas.openxmlformats.org/officeDocument/2006/relationships/slideLayout" Target="../slideLayouts/slideLayout98.xml"/><Relationship Id="rId41" Type="http://schemas.openxmlformats.org/officeDocument/2006/relationships/slideLayout" Target="../slideLayouts/slideLayout97.xml"/><Relationship Id="rId44" Type="http://schemas.openxmlformats.org/officeDocument/2006/relationships/slideLayout" Target="../slideLayouts/slideLayout100.xml"/><Relationship Id="rId43" Type="http://schemas.openxmlformats.org/officeDocument/2006/relationships/slideLayout" Target="../slideLayouts/slideLayout99.xml"/><Relationship Id="rId46" Type="http://schemas.openxmlformats.org/officeDocument/2006/relationships/slideLayout" Target="../slideLayouts/slideLayout102.xml"/><Relationship Id="rId45" Type="http://schemas.openxmlformats.org/officeDocument/2006/relationships/slideLayout" Target="../slideLayouts/slideLayout101.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48" Type="http://schemas.openxmlformats.org/officeDocument/2006/relationships/slideLayout" Target="../slideLayouts/slideLayout104.xml"/><Relationship Id="rId47" Type="http://schemas.openxmlformats.org/officeDocument/2006/relationships/slideLayout" Target="../slideLayouts/slideLayout103.xml"/><Relationship Id="rId49" Type="http://schemas.openxmlformats.org/officeDocument/2006/relationships/slideLayout" Target="../slideLayouts/slideLayout10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31" Type="http://schemas.openxmlformats.org/officeDocument/2006/relationships/slideLayout" Target="../slideLayouts/slideLayout87.xml"/><Relationship Id="rId30" Type="http://schemas.openxmlformats.org/officeDocument/2006/relationships/slideLayout" Target="../slideLayouts/slideLayout86.xml"/><Relationship Id="rId33" Type="http://schemas.openxmlformats.org/officeDocument/2006/relationships/slideLayout" Target="../slideLayouts/slideLayout89.xml"/><Relationship Id="rId32" Type="http://schemas.openxmlformats.org/officeDocument/2006/relationships/slideLayout" Target="../slideLayouts/slideLayout88.xml"/><Relationship Id="rId35" Type="http://schemas.openxmlformats.org/officeDocument/2006/relationships/slideLayout" Target="../slideLayouts/slideLayout91.xml"/><Relationship Id="rId34" Type="http://schemas.openxmlformats.org/officeDocument/2006/relationships/slideLayout" Target="../slideLayouts/slideLayout90.xml"/><Relationship Id="rId37" Type="http://schemas.openxmlformats.org/officeDocument/2006/relationships/slideLayout" Target="../slideLayouts/slideLayout93.xml"/><Relationship Id="rId36" Type="http://schemas.openxmlformats.org/officeDocument/2006/relationships/slideLayout" Target="../slideLayouts/slideLayout92.xml"/><Relationship Id="rId39" Type="http://schemas.openxmlformats.org/officeDocument/2006/relationships/slideLayout" Target="../slideLayouts/slideLayout95.xml"/><Relationship Id="rId38" Type="http://schemas.openxmlformats.org/officeDocument/2006/relationships/slideLayout" Target="../slideLayouts/slideLayout94.xml"/><Relationship Id="rId20" Type="http://schemas.openxmlformats.org/officeDocument/2006/relationships/slideLayout" Target="../slideLayouts/slideLayout76.xml"/><Relationship Id="rId22" Type="http://schemas.openxmlformats.org/officeDocument/2006/relationships/slideLayout" Target="../slideLayouts/slideLayout78.xml"/><Relationship Id="rId21" Type="http://schemas.openxmlformats.org/officeDocument/2006/relationships/slideLayout" Target="../slideLayouts/slideLayout77.xml"/><Relationship Id="rId24" Type="http://schemas.openxmlformats.org/officeDocument/2006/relationships/slideLayout" Target="../slideLayouts/slideLayout80.xml"/><Relationship Id="rId23" Type="http://schemas.openxmlformats.org/officeDocument/2006/relationships/slideLayout" Target="../slideLayouts/slideLayout79.xml"/><Relationship Id="rId26" Type="http://schemas.openxmlformats.org/officeDocument/2006/relationships/slideLayout" Target="../slideLayouts/slideLayout82.xml"/><Relationship Id="rId25" Type="http://schemas.openxmlformats.org/officeDocument/2006/relationships/slideLayout" Target="../slideLayouts/slideLayout81.xml"/><Relationship Id="rId28" Type="http://schemas.openxmlformats.org/officeDocument/2006/relationships/slideLayout" Target="../slideLayouts/slideLayout84.xml"/><Relationship Id="rId27" Type="http://schemas.openxmlformats.org/officeDocument/2006/relationships/slideLayout" Target="../slideLayouts/slideLayout83.xml"/><Relationship Id="rId29" Type="http://schemas.openxmlformats.org/officeDocument/2006/relationships/slideLayout" Target="../slideLayouts/slideLayout85.xml"/><Relationship Id="rId51" Type="http://schemas.openxmlformats.org/officeDocument/2006/relationships/slideLayout" Target="../slideLayouts/slideLayout107.xml"/><Relationship Id="rId50" Type="http://schemas.openxmlformats.org/officeDocument/2006/relationships/slideLayout" Target="../slideLayouts/slideLayout106.xml"/><Relationship Id="rId52" Type="http://schemas.openxmlformats.org/officeDocument/2006/relationships/theme" Target="../theme/theme3.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16" name="Shape 416"/>
        <p:cNvGrpSpPr/>
        <p:nvPr/>
      </p:nvGrpSpPr>
      <p:grpSpPr>
        <a:xfrm>
          <a:off x="0" y="0"/>
          <a:ext cx="0" cy="0"/>
          <a:chOff x="0" y="0"/>
          <a:chExt cx="0" cy="0"/>
        </a:xfrm>
      </p:grpSpPr>
      <p:sp>
        <p:nvSpPr>
          <p:cNvPr id="417" name="Google Shape;417;p58"/>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18" name="Google Shape;418;p58"/>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19" name="Google Shape;419;p58"/>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 id="2147483749" r:id="rId46"/>
    <p:sldLayoutId id="2147483750" r:id="rId47"/>
    <p:sldLayoutId id="2147483751" r:id="rId48"/>
    <p:sldLayoutId id="2147483752" r:id="rId49"/>
    <p:sldLayoutId id="2147483753" r:id="rId50"/>
    <p:sldLayoutId id="2147483754"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64.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66.png"/><Relationship Id="rId4" Type="http://schemas.openxmlformats.org/officeDocument/2006/relationships/image" Target="../media/image50.png"/><Relationship Id="rId5" Type="http://schemas.openxmlformats.org/officeDocument/2006/relationships/image" Target="../media/image42.png"/><Relationship Id="rId6"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2.xml"/><Relationship Id="rId3" Type="http://schemas.openxmlformats.org/officeDocument/2006/relationships/image" Target="../media/image71.png"/><Relationship Id="rId4" Type="http://schemas.openxmlformats.org/officeDocument/2006/relationships/image" Target="../media/image69.png"/><Relationship Id="rId9" Type="http://schemas.openxmlformats.org/officeDocument/2006/relationships/image" Target="../media/image75.png"/><Relationship Id="rId5" Type="http://schemas.openxmlformats.org/officeDocument/2006/relationships/image" Target="../media/image83.png"/><Relationship Id="rId6" Type="http://schemas.openxmlformats.org/officeDocument/2006/relationships/image" Target="../media/image70.png"/><Relationship Id="rId7" Type="http://schemas.openxmlformats.org/officeDocument/2006/relationships/image" Target="../media/image74.png"/><Relationship Id="rId8" Type="http://schemas.openxmlformats.org/officeDocument/2006/relationships/image" Target="../media/image78.png"/><Relationship Id="rId11" Type="http://schemas.openxmlformats.org/officeDocument/2006/relationships/image" Target="../media/image76.png"/><Relationship Id="rId10" Type="http://schemas.openxmlformats.org/officeDocument/2006/relationships/image" Target="../media/image73.png"/><Relationship Id="rId13" Type="http://schemas.openxmlformats.org/officeDocument/2006/relationships/image" Target="../media/image80.png"/><Relationship Id="rId12" Type="http://schemas.openxmlformats.org/officeDocument/2006/relationships/image" Target="../media/image79.png"/><Relationship Id="rId15" Type="http://schemas.openxmlformats.org/officeDocument/2006/relationships/image" Target="../media/image84.png"/><Relationship Id="rId14"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image" Target="../media/image42.png"/><Relationship Id="rId5" Type="http://schemas.openxmlformats.org/officeDocument/2006/relationships/image" Target="../media/image82.png"/><Relationship Id="rId6"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82.png"/><Relationship Id="rId5" Type="http://schemas.openxmlformats.org/officeDocument/2006/relationships/image" Target="../media/image86.png"/><Relationship Id="rId6"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image" Target="../media/image42.png"/><Relationship Id="rId5"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96.png"/><Relationship Id="rId4" Type="http://schemas.openxmlformats.org/officeDocument/2006/relationships/image" Target="../media/image2.png"/><Relationship Id="rId5" Type="http://schemas.openxmlformats.org/officeDocument/2006/relationships/image" Target="../media/image87.jpg"/><Relationship Id="rId6" Type="http://schemas.openxmlformats.org/officeDocument/2006/relationships/image" Target="../media/image53.png"/><Relationship Id="rId7" Type="http://schemas.openxmlformats.org/officeDocument/2006/relationships/image" Target="../media/image57.png"/><Relationship Id="rId8"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96.png"/><Relationship Id="rId4" Type="http://schemas.openxmlformats.org/officeDocument/2006/relationships/image" Target="../media/image2.png"/><Relationship Id="rId9" Type="http://schemas.openxmlformats.org/officeDocument/2006/relationships/image" Target="../media/image90.png"/><Relationship Id="rId5" Type="http://schemas.openxmlformats.org/officeDocument/2006/relationships/image" Target="../media/image56.png"/><Relationship Id="rId6" Type="http://schemas.openxmlformats.org/officeDocument/2006/relationships/image" Target="../media/image58.png"/><Relationship Id="rId7" Type="http://schemas.openxmlformats.org/officeDocument/2006/relationships/image" Target="../media/image61.png"/><Relationship Id="rId8" Type="http://schemas.openxmlformats.org/officeDocument/2006/relationships/image" Target="../media/image59.png"/><Relationship Id="rId10"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1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900"/>
              <a:t>Selling Cloud Infrastructure </a:t>
            </a:r>
            <a:br>
              <a:rPr lang="en" sz="2900"/>
            </a:br>
            <a:r>
              <a:rPr lang="en" sz="2900"/>
              <a:t>with AppDirect</a:t>
            </a:r>
            <a:endParaRPr sz="2900"/>
          </a:p>
        </p:txBody>
      </p:sp>
      <p:sp>
        <p:nvSpPr>
          <p:cNvPr id="808" name="Google Shape;808;p11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September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35" name="Google Shape;935;p119"/>
          <p:cNvSpPr txBox="1"/>
          <p:nvPr/>
        </p:nvSpPr>
        <p:spPr>
          <a:xfrm>
            <a:off x="359700" y="191875"/>
            <a:ext cx="8050800" cy="48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50">
                <a:solidFill>
                  <a:schemeClr val="dk2"/>
                </a:solidFill>
                <a:latin typeface="Inter ExtraLight"/>
                <a:ea typeface="Inter ExtraLight"/>
                <a:cs typeface="Inter ExtraLight"/>
                <a:sym typeface="Inter ExtraLight"/>
              </a:rPr>
              <a:t>Main challenges companies face buying and managing infrastructure</a:t>
            </a:r>
            <a:endParaRPr sz="1950">
              <a:solidFill>
                <a:schemeClr val="dk2"/>
              </a:solidFill>
              <a:latin typeface="Inter ExtraLight"/>
              <a:ea typeface="Inter ExtraLight"/>
              <a:cs typeface="Inter ExtraLight"/>
              <a:sym typeface="Inter ExtraLight"/>
            </a:endParaRPr>
          </a:p>
        </p:txBody>
      </p:sp>
      <p:sp>
        <p:nvSpPr>
          <p:cNvPr id="936" name="Google Shape;936;p119"/>
          <p:cNvSpPr/>
          <p:nvPr/>
        </p:nvSpPr>
        <p:spPr>
          <a:xfrm>
            <a:off x="3446250" y="825508"/>
            <a:ext cx="4467600" cy="791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19"/>
          <p:cNvSpPr/>
          <p:nvPr/>
        </p:nvSpPr>
        <p:spPr>
          <a:xfrm>
            <a:off x="787806" y="711110"/>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38" name="Google Shape;938;p119"/>
          <p:cNvSpPr/>
          <p:nvPr/>
        </p:nvSpPr>
        <p:spPr>
          <a:xfrm>
            <a:off x="3543875" y="781738"/>
            <a:ext cx="4144500" cy="1079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39" name="Google Shape;939;p119"/>
          <p:cNvSpPr/>
          <p:nvPr/>
        </p:nvSpPr>
        <p:spPr>
          <a:xfrm>
            <a:off x="3514800" y="836225"/>
            <a:ext cx="4264800" cy="75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ExtraLight"/>
                <a:ea typeface="Inter ExtraLight"/>
                <a:cs typeface="Inter ExtraLight"/>
                <a:sym typeface="Inter ExtraLight"/>
              </a:rPr>
              <a:t>Companies lack the expertise or human resources to discover, procure, implement, maintain, and troubleshoot cloud infrastructure</a:t>
            </a:r>
            <a:endParaRPr sz="1000">
              <a:solidFill>
                <a:schemeClr val="lt1"/>
              </a:solidFill>
              <a:latin typeface="Inter ExtraLight"/>
              <a:ea typeface="Inter ExtraLight"/>
              <a:cs typeface="Inter ExtraLight"/>
              <a:sym typeface="Inter ExtraLight"/>
            </a:endParaRPr>
          </a:p>
        </p:txBody>
      </p:sp>
      <p:sp>
        <p:nvSpPr>
          <p:cNvPr id="940" name="Google Shape;940;p119"/>
          <p:cNvSpPr/>
          <p:nvPr/>
        </p:nvSpPr>
        <p:spPr>
          <a:xfrm>
            <a:off x="1545025" y="862511"/>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TECHNICAL </a:t>
            </a:r>
            <a:br>
              <a:rPr b="1" lang="en" sz="1200">
                <a:solidFill>
                  <a:schemeClr val="dk2"/>
                </a:solidFill>
                <a:latin typeface="Inter"/>
                <a:ea typeface="Inter"/>
                <a:cs typeface="Inter"/>
                <a:sym typeface="Inter"/>
              </a:rPr>
            </a:br>
            <a:r>
              <a:rPr b="1" lang="en" sz="1200">
                <a:solidFill>
                  <a:schemeClr val="dk2"/>
                </a:solidFill>
                <a:latin typeface="Inter"/>
                <a:ea typeface="Inter"/>
                <a:cs typeface="Inter"/>
                <a:sym typeface="Inter"/>
              </a:rPr>
              <a:t>EXPERTISE</a:t>
            </a:r>
            <a:endParaRPr b="1" sz="1200">
              <a:solidFill>
                <a:schemeClr val="dk2"/>
              </a:solidFill>
              <a:latin typeface="Inter"/>
              <a:ea typeface="Inter"/>
              <a:cs typeface="Inter"/>
              <a:sym typeface="Inter"/>
            </a:endParaRPr>
          </a:p>
        </p:txBody>
      </p:sp>
      <p:sp>
        <p:nvSpPr>
          <p:cNvPr id="941" name="Google Shape;941;p119"/>
          <p:cNvSpPr/>
          <p:nvPr/>
        </p:nvSpPr>
        <p:spPr>
          <a:xfrm>
            <a:off x="3446250" y="3834192"/>
            <a:ext cx="4467600" cy="7596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19"/>
          <p:cNvSpPr/>
          <p:nvPr/>
        </p:nvSpPr>
        <p:spPr>
          <a:xfrm>
            <a:off x="787806" y="3742097"/>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43" name="Google Shape;943;p119"/>
          <p:cNvSpPr/>
          <p:nvPr/>
        </p:nvSpPr>
        <p:spPr>
          <a:xfrm>
            <a:off x="3543875" y="3736525"/>
            <a:ext cx="4144500" cy="732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44" name="Google Shape;944;p119"/>
          <p:cNvSpPr/>
          <p:nvPr/>
        </p:nvSpPr>
        <p:spPr>
          <a:xfrm>
            <a:off x="3514800" y="3736500"/>
            <a:ext cx="4144500" cy="75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45" name="Google Shape;945;p119"/>
          <p:cNvSpPr/>
          <p:nvPr/>
        </p:nvSpPr>
        <p:spPr>
          <a:xfrm>
            <a:off x="3514800" y="3847700"/>
            <a:ext cx="4144500" cy="732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ExtraLight"/>
                <a:ea typeface="Inter ExtraLight"/>
                <a:cs typeface="Inter ExtraLight"/>
                <a:sym typeface="Inter ExtraLight"/>
              </a:rPr>
              <a:t>Tracking cloud expenditures is complex and companies need help understanding how cost is incurred and how to allocate those costs across their cost centers, project, or product </a:t>
            </a:r>
            <a:r>
              <a:rPr lang="en" sz="1000">
                <a:solidFill>
                  <a:schemeClr val="lt1"/>
                </a:solidFill>
                <a:latin typeface="Inter ExtraLight"/>
                <a:ea typeface="Inter ExtraLight"/>
                <a:cs typeface="Inter ExtraLight"/>
                <a:sym typeface="Inter ExtraLight"/>
              </a:rPr>
              <a:t>budgets</a:t>
            </a:r>
            <a:endParaRPr sz="1000">
              <a:solidFill>
                <a:schemeClr val="lt1"/>
              </a:solidFill>
              <a:latin typeface="Inter ExtraLight"/>
              <a:ea typeface="Inter ExtraLight"/>
              <a:cs typeface="Inter ExtraLight"/>
              <a:sym typeface="Inter ExtraLight"/>
            </a:endParaRPr>
          </a:p>
        </p:txBody>
      </p:sp>
      <p:sp>
        <p:nvSpPr>
          <p:cNvPr id="946" name="Google Shape;946;p119"/>
          <p:cNvSpPr/>
          <p:nvPr/>
        </p:nvSpPr>
        <p:spPr>
          <a:xfrm>
            <a:off x="1545875" y="3863536"/>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COMPLEX BILLING </a:t>
            </a:r>
            <a:br>
              <a:rPr b="1" lang="en" sz="1200">
                <a:solidFill>
                  <a:schemeClr val="dk2"/>
                </a:solidFill>
                <a:latin typeface="Inter"/>
                <a:ea typeface="Inter"/>
                <a:cs typeface="Inter"/>
                <a:sym typeface="Inter"/>
              </a:rPr>
            </a:br>
            <a:r>
              <a:rPr b="1" lang="en" sz="1200">
                <a:solidFill>
                  <a:schemeClr val="dk2"/>
                </a:solidFill>
                <a:latin typeface="Inter"/>
                <a:ea typeface="Inter"/>
                <a:cs typeface="Inter"/>
                <a:sym typeface="Inter"/>
              </a:rPr>
              <a:t>&amp; COST </a:t>
            </a:r>
            <a:endParaRPr b="1" sz="1200">
              <a:solidFill>
                <a:schemeClr val="dk2"/>
              </a:solidFill>
              <a:latin typeface="Inter"/>
              <a:ea typeface="Inter"/>
              <a:cs typeface="Inter"/>
              <a:sym typeface="Inter"/>
            </a:endParaRPr>
          </a:p>
        </p:txBody>
      </p:sp>
      <p:pic>
        <p:nvPicPr>
          <p:cNvPr id="947" name="Google Shape;947;p119"/>
          <p:cNvPicPr preferRelativeResize="0"/>
          <p:nvPr/>
        </p:nvPicPr>
        <p:blipFill rotWithShape="1">
          <a:blip r:embed="rId3">
            <a:alphaModFix/>
          </a:blip>
          <a:srcRect b="932" l="0" r="0" t="932"/>
          <a:stretch/>
        </p:blipFill>
        <p:spPr>
          <a:xfrm>
            <a:off x="946200" y="3914911"/>
            <a:ext cx="508300" cy="498843"/>
          </a:xfrm>
          <a:prstGeom prst="rect">
            <a:avLst/>
          </a:prstGeom>
          <a:noFill/>
          <a:ln>
            <a:noFill/>
          </a:ln>
        </p:spPr>
      </p:pic>
      <p:sp>
        <p:nvSpPr>
          <p:cNvPr id="948" name="Google Shape;948;p119"/>
          <p:cNvSpPr/>
          <p:nvPr/>
        </p:nvSpPr>
        <p:spPr>
          <a:xfrm>
            <a:off x="3446250" y="2810200"/>
            <a:ext cx="4467600" cy="7596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19"/>
          <p:cNvSpPr/>
          <p:nvPr/>
        </p:nvSpPr>
        <p:spPr>
          <a:xfrm>
            <a:off x="787806" y="2739597"/>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50" name="Google Shape;950;p119"/>
          <p:cNvSpPr/>
          <p:nvPr/>
        </p:nvSpPr>
        <p:spPr>
          <a:xfrm>
            <a:off x="3543875" y="2810225"/>
            <a:ext cx="4144500" cy="732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51" name="Google Shape;951;p119"/>
          <p:cNvSpPr/>
          <p:nvPr/>
        </p:nvSpPr>
        <p:spPr>
          <a:xfrm>
            <a:off x="3514800" y="2837200"/>
            <a:ext cx="4467600" cy="75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52" name="Google Shape;952;p119"/>
          <p:cNvSpPr/>
          <p:nvPr/>
        </p:nvSpPr>
        <p:spPr>
          <a:xfrm>
            <a:off x="3514800" y="2837225"/>
            <a:ext cx="4175700" cy="732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ExtraLight"/>
                <a:ea typeface="Inter ExtraLight"/>
                <a:cs typeface="Inter ExtraLight"/>
                <a:sym typeface="Inter ExtraLight"/>
              </a:rPr>
              <a:t>Companies are concerned about data privacy, compliance, security, and control over cloud infrastructure. 52% of SMBs say that stolen data is their biggest security </a:t>
            </a:r>
            <a:r>
              <a:rPr lang="en" sz="1000">
                <a:solidFill>
                  <a:schemeClr val="lt1"/>
                </a:solidFill>
                <a:latin typeface="Inter ExtraLight"/>
                <a:ea typeface="Inter ExtraLight"/>
                <a:cs typeface="Inter ExtraLight"/>
                <a:sym typeface="Inter ExtraLight"/>
              </a:rPr>
              <a:t>concern</a:t>
            </a:r>
            <a:r>
              <a:rPr lang="en" sz="1000">
                <a:solidFill>
                  <a:schemeClr val="lt1"/>
                </a:solidFill>
                <a:latin typeface="Inter ExtraLight"/>
                <a:ea typeface="Inter ExtraLight"/>
                <a:cs typeface="Inter ExtraLight"/>
                <a:sym typeface="Inter ExtraLight"/>
              </a:rPr>
              <a:t>.</a:t>
            </a:r>
            <a:endParaRPr sz="1000">
              <a:solidFill>
                <a:schemeClr val="lt1"/>
              </a:solidFill>
              <a:latin typeface="Inter ExtraLight"/>
              <a:ea typeface="Inter ExtraLight"/>
              <a:cs typeface="Inter ExtraLight"/>
              <a:sym typeface="Inter ExtraLight"/>
            </a:endParaRPr>
          </a:p>
        </p:txBody>
      </p:sp>
      <p:sp>
        <p:nvSpPr>
          <p:cNvPr id="953" name="Google Shape;953;p119"/>
          <p:cNvSpPr/>
          <p:nvPr/>
        </p:nvSpPr>
        <p:spPr>
          <a:xfrm>
            <a:off x="1545025" y="289099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SECURITY </a:t>
            </a:r>
            <a:br>
              <a:rPr b="1" lang="en" sz="1200">
                <a:solidFill>
                  <a:schemeClr val="dk2"/>
                </a:solidFill>
                <a:latin typeface="Inter"/>
                <a:ea typeface="Inter"/>
                <a:cs typeface="Inter"/>
                <a:sym typeface="Inter"/>
              </a:rPr>
            </a:br>
            <a:r>
              <a:rPr b="1" lang="en" sz="1200">
                <a:solidFill>
                  <a:schemeClr val="dk2"/>
                </a:solidFill>
                <a:latin typeface="Inter"/>
                <a:ea typeface="Inter"/>
                <a:cs typeface="Inter"/>
                <a:sym typeface="Inter"/>
              </a:rPr>
              <a:t>CONCERNS</a:t>
            </a:r>
            <a:endParaRPr b="1" sz="1200">
              <a:solidFill>
                <a:schemeClr val="dk2"/>
              </a:solidFill>
              <a:latin typeface="Inter"/>
              <a:ea typeface="Inter"/>
              <a:cs typeface="Inter"/>
              <a:sym typeface="Inter"/>
            </a:endParaRPr>
          </a:p>
        </p:txBody>
      </p:sp>
      <p:pic>
        <p:nvPicPr>
          <p:cNvPr id="954" name="Google Shape;954;p119"/>
          <p:cNvPicPr preferRelativeResize="0"/>
          <p:nvPr/>
        </p:nvPicPr>
        <p:blipFill rotWithShape="1">
          <a:blip r:embed="rId4">
            <a:alphaModFix/>
          </a:blip>
          <a:srcRect b="0" l="-12592" r="-12579" t="0"/>
          <a:stretch/>
        </p:blipFill>
        <p:spPr>
          <a:xfrm>
            <a:off x="946200" y="2912411"/>
            <a:ext cx="508300" cy="498843"/>
          </a:xfrm>
          <a:prstGeom prst="rect">
            <a:avLst/>
          </a:prstGeom>
          <a:noFill/>
          <a:ln>
            <a:noFill/>
          </a:ln>
        </p:spPr>
      </p:pic>
      <p:sp>
        <p:nvSpPr>
          <p:cNvPr id="955" name="Google Shape;955;p119"/>
          <p:cNvSpPr/>
          <p:nvPr/>
        </p:nvSpPr>
        <p:spPr>
          <a:xfrm>
            <a:off x="3446250" y="1782950"/>
            <a:ext cx="4467600" cy="7596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19"/>
          <p:cNvSpPr/>
          <p:nvPr/>
        </p:nvSpPr>
        <p:spPr>
          <a:xfrm>
            <a:off x="787806" y="1780347"/>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57" name="Google Shape;957;p119"/>
          <p:cNvSpPr/>
          <p:nvPr/>
        </p:nvSpPr>
        <p:spPr>
          <a:xfrm>
            <a:off x="3543875" y="1706775"/>
            <a:ext cx="4144500" cy="732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58" name="Google Shape;958;p119"/>
          <p:cNvSpPr/>
          <p:nvPr/>
        </p:nvSpPr>
        <p:spPr>
          <a:xfrm>
            <a:off x="3502775" y="1786500"/>
            <a:ext cx="42267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ExtraLight"/>
                <a:ea typeface="Inter ExtraLight"/>
                <a:cs typeface="Inter ExtraLight"/>
                <a:sym typeface="Inter ExtraLight"/>
              </a:rPr>
              <a:t>It’s time-consuming and complex to understand all of the tools that are offered by </a:t>
            </a:r>
            <a:r>
              <a:rPr lang="en" sz="1000">
                <a:solidFill>
                  <a:schemeClr val="lt1"/>
                </a:solidFill>
                <a:latin typeface="Inter ExtraLight"/>
                <a:ea typeface="Inter ExtraLight"/>
                <a:cs typeface="Inter ExtraLight"/>
                <a:sym typeface="Inter ExtraLight"/>
              </a:rPr>
              <a:t>infrastructure</a:t>
            </a:r>
            <a:r>
              <a:rPr lang="en" sz="1000">
                <a:solidFill>
                  <a:schemeClr val="lt1"/>
                </a:solidFill>
                <a:latin typeface="Inter ExtraLight"/>
                <a:ea typeface="Inter ExtraLight"/>
                <a:cs typeface="Inter ExtraLight"/>
                <a:sym typeface="Inter ExtraLight"/>
              </a:rPr>
              <a:t> providers, as well as which are the right fit for their business.</a:t>
            </a:r>
            <a:endParaRPr sz="1000">
              <a:solidFill>
                <a:schemeClr val="lt1"/>
              </a:solidFill>
              <a:latin typeface="Inter ExtraLight"/>
              <a:ea typeface="Inter ExtraLight"/>
              <a:cs typeface="Inter ExtraLight"/>
              <a:sym typeface="Inter ExtraLight"/>
            </a:endParaRPr>
          </a:p>
        </p:txBody>
      </p:sp>
      <p:sp>
        <p:nvSpPr>
          <p:cNvPr id="959" name="Google Shape;959;p119"/>
          <p:cNvSpPr/>
          <p:nvPr/>
        </p:nvSpPr>
        <p:spPr>
          <a:xfrm>
            <a:off x="1545025" y="193994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MARKET </a:t>
            </a:r>
            <a:br>
              <a:rPr b="1" lang="en" sz="1200">
                <a:solidFill>
                  <a:schemeClr val="dk2"/>
                </a:solidFill>
                <a:latin typeface="Inter"/>
                <a:ea typeface="Inter"/>
                <a:cs typeface="Inter"/>
                <a:sym typeface="Inter"/>
              </a:rPr>
            </a:br>
            <a:r>
              <a:rPr b="1" lang="en" sz="1200">
                <a:solidFill>
                  <a:schemeClr val="dk2"/>
                </a:solidFill>
                <a:latin typeface="Inter"/>
                <a:ea typeface="Inter"/>
                <a:cs typeface="Inter"/>
                <a:sym typeface="Inter"/>
              </a:rPr>
              <a:t>KNOWLEDGE </a:t>
            </a:r>
            <a:endParaRPr b="1" sz="1200">
              <a:solidFill>
                <a:schemeClr val="dk2"/>
              </a:solidFill>
              <a:latin typeface="Inter"/>
              <a:ea typeface="Inter"/>
              <a:cs typeface="Inter"/>
              <a:sym typeface="Inter"/>
            </a:endParaRPr>
          </a:p>
        </p:txBody>
      </p:sp>
      <p:pic>
        <p:nvPicPr>
          <p:cNvPr id="960" name="Google Shape;960;p119"/>
          <p:cNvPicPr preferRelativeResize="0"/>
          <p:nvPr/>
        </p:nvPicPr>
        <p:blipFill rotWithShape="1">
          <a:blip r:embed="rId5">
            <a:alphaModFix/>
          </a:blip>
          <a:srcRect b="0" l="1512" r="1522" t="0"/>
          <a:stretch/>
        </p:blipFill>
        <p:spPr>
          <a:xfrm>
            <a:off x="944491" y="882356"/>
            <a:ext cx="508300" cy="524186"/>
          </a:xfrm>
          <a:prstGeom prst="rect">
            <a:avLst/>
          </a:prstGeom>
          <a:noFill/>
          <a:ln>
            <a:noFill/>
          </a:ln>
        </p:spPr>
      </p:pic>
      <p:pic>
        <p:nvPicPr>
          <p:cNvPr id="961" name="Google Shape;961;p119"/>
          <p:cNvPicPr preferRelativeResize="0"/>
          <p:nvPr/>
        </p:nvPicPr>
        <p:blipFill rotWithShape="1">
          <a:blip r:embed="rId6">
            <a:alphaModFix/>
          </a:blip>
          <a:srcRect b="0" l="719" r="719" t="0"/>
          <a:stretch/>
        </p:blipFill>
        <p:spPr>
          <a:xfrm>
            <a:off x="944500" y="1933488"/>
            <a:ext cx="508300" cy="515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67" name="Google Shape;967;p120"/>
          <p:cNvSpPr txBox="1"/>
          <p:nvPr/>
        </p:nvSpPr>
        <p:spPr>
          <a:xfrm>
            <a:off x="359700" y="191875"/>
            <a:ext cx="8050800" cy="5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50">
                <a:solidFill>
                  <a:schemeClr val="dk2"/>
                </a:solidFill>
                <a:latin typeface="Inter ExtraLight"/>
                <a:ea typeface="Inter ExtraLight"/>
                <a:cs typeface="Inter ExtraLight"/>
                <a:sym typeface="Inter ExtraLight"/>
              </a:rPr>
              <a:t>AppDirect can help</a:t>
            </a:r>
            <a:endParaRPr sz="2150">
              <a:solidFill>
                <a:schemeClr val="dk2"/>
              </a:solidFill>
              <a:latin typeface="Inter ExtraLight"/>
              <a:ea typeface="Inter ExtraLight"/>
              <a:cs typeface="Inter ExtraLight"/>
              <a:sym typeface="Inter ExtraLight"/>
            </a:endParaRPr>
          </a:p>
        </p:txBody>
      </p:sp>
      <p:sp>
        <p:nvSpPr>
          <p:cNvPr id="968" name="Google Shape;968;p120"/>
          <p:cNvSpPr/>
          <p:nvPr/>
        </p:nvSpPr>
        <p:spPr>
          <a:xfrm>
            <a:off x="3469725" y="1017225"/>
            <a:ext cx="4467600" cy="791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20"/>
          <p:cNvSpPr/>
          <p:nvPr/>
        </p:nvSpPr>
        <p:spPr>
          <a:xfrm>
            <a:off x="1508275" y="1064761"/>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TECHNICAL</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EXPERTISE</a:t>
            </a:r>
            <a:endParaRPr b="1" sz="1200">
              <a:solidFill>
                <a:schemeClr val="dk2"/>
              </a:solidFill>
              <a:latin typeface="Inter"/>
              <a:ea typeface="Inter"/>
              <a:cs typeface="Inter"/>
              <a:sym typeface="Inter"/>
            </a:endParaRPr>
          </a:p>
        </p:txBody>
      </p:sp>
      <p:sp>
        <p:nvSpPr>
          <p:cNvPr id="970" name="Google Shape;970;p120"/>
          <p:cNvSpPr/>
          <p:nvPr/>
        </p:nvSpPr>
        <p:spPr>
          <a:xfrm>
            <a:off x="811269" y="932246"/>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71" name="Google Shape;971;p120"/>
          <p:cNvSpPr/>
          <p:nvPr/>
        </p:nvSpPr>
        <p:spPr>
          <a:xfrm>
            <a:off x="3545925" y="1049297"/>
            <a:ext cx="4144500" cy="75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ExtraLight"/>
                <a:ea typeface="Inter ExtraLight"/>
                <a:cs typeface="Inter ExtraLight"/>
                <a:sym typeface="Inter ExtraLight"/>
              </a:rPr>
              <a:t>AppDirect offers professional and managed services to help companies migrate and maintain their workloads in the cloud.</a:t>
            </a:r>
            <a:endParaRPr sz="1000" u="sng">
              <a:solidFill>
                <a:schemeClr val="lt1"/>
              </a:solidFill>
              <a:latin typeface="Inter ExtraLight"/>
              <a:ea typeface="Inter ExtraLight"/>
              <a:cs typeface="Inter ExtraLight"/>
              <a:sym typeface="Inter ExtraLight"/>
            </a:endParaRPr>
          </a:p>
        </p:txBody>
      </p:sp>
      <p:pic>
        <p:nvPicPr>
          <p:cNvPr id="972" name="Google Shape;972;p120"/>
          <p:cNvPicPr preferRelativeResize="0"/>
          <p:nvPr/>
        </p:nvPicPr>
        <p:blipFill rotWithShape="1">
          <a:blip r:embed="rId3">
            <a:alphaModFix/>
          </a:blip>
          <a:srcRect b="0" l="1512" r="1522" t="0"/>
          <a:stretch/>
        </p:blipFill>
        <p:spPr>
          <a:xfrm>
            <a:off x="949441" y="1056018"/>
            <a:ext cx="508300" cy="524186"/>
          </a:xfrm>
          <a:prstGeom prst="rect">
            <a:avLst/>
          </a:prstGeom>
          <a:noFill/>
          <a:ln>
            <a:noFill/>
          </a:ln>
        </p:spPr>
      </p:pic>
      <p:sp>
        <p:nvSpPr>
          <p:cNvPr id="973" name="Google Shape;973;p120"/>
          <p:cNvSpPr/>
          <p:nvPr/>
        </p:nvSpPr>
        <p:spPr>
          <a:xfrm>
            <a:off x="3446250" y="1968508"/>
            <a:ext cx="4467600" cy="791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20"/>
          <p:cNvSpPr/>
          <p:nvPr/>
        </p:nvSpPr>
        <p:spPr>
          <a:xfrm>
            <a:off x="787806" y="1854110"/>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75" name="Google Shape;975;p120"/>
          <p:cNvSpPr/>
          <p:nvPr/>
        </p:nvSpPr>
        <p:spPr>
          <a:xfrm>
            <a:off x="3543875" y="1924738"/>
            <a:ext cx="4144500" cy="1079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pic>
        <p:nvPicPr>
          <p:cNvPr id="976" name="Google Shape;976;p120"/>
          <p:cNvPicPr preferRelativeResize="0"/>
          <p:nvPr/>
        </p:nvPicPr>
        <p:blipFill rotWithShape="1">
          <a:blip r:embed="rId4">
            <a:alphaModFix/>
          </a:blip>
          <a:srcRect b="0" l="719" r="719" t="0"/>
          <a:stretch/>
        </p:blipFill>
        <p:spPr>
          <a:xfrm>
            <a:off x="944500" y="2017188"/>
            <a:ext cx="508300" cy="515700"/>
          </a:xfrm>
          <a:prstGeom prst="rect">
            <a:avLst/>
          </a:prstGeom>
          <a:noFill/>
          <a:ln>
            <a:noFill/>
          </a:ln>
        </p:spPr>
      </p:pic>
      <p:sp>
        <p:nvSpPr>
          <p:cNvPr id="977" name="Google Shape;977;p120"/>
          <p:cNvSpPr/>
          <p:nvPr/>
        </p:nvSpPr>
        <p:spPr>
          <a:xfrm>
            <a:off x="3514800" y="1979225"/>
            <a:ext cx="4264800" cy="75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ExtraLight"/>
                <a:ea typeface="Inter ExtraLight"/>
                <a:cs typeface="Inter ExtraLight"/>
                <a:sym typeface="Inter ExtraLight"/>
              </a:rPr>
              <a:t>Our engineers and experts evaluate each business, from their industry, to their size, and considering their unique needs— bringing an array of implementation specialists and consultants, as required.</a:t>
            </a:r>
            <a:endParaRPr sz="1000">
              <a:solidFill>
                <a:schemeClr val="lt1"/>
              </a:solidFill>
              <a:latin typeface="Inter ExtraLight"/>
              <a:ea typeface="Inter ExtraLight"/>
              <a:cs typeface="Inter ExtraLight"/>
              <a:sym typeface="Inter ExtraLight"/>
            </a:endParaRPr>
          </a:p>
        </p:txBody>
      </p:sp>
      <p:sp>
        <p:nvSpPr>
          <p:cNvPr id="978" name="Google Shape;978;p120"/>
          <p:cNvSpPr/>
          <p:nvPr/>
        </p:nvSpPr>
        <p:spPr>
          <a:xfrm>
            <a:off x="1545025" y="2005511"/>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BUSINESS </a:t>
            </a:r>
            <a:br>
              <a:rPr b="1" lang="en" sz="1200">
                <a:solidFill>
                  <a:schemeClr val="dk2"/>
                </a:solidFill>
                <a:latin typeface="Inter"/>
                <a:ea typeface="Inter"/>
                <a:cs typeface="Inter"/>
                <a:sym typeface="Inter"/>
              </a:rPr>
            </a:br>
            <a:r>
              <a:rPr b="1" lang="en" sz="1200">
                <a:solidFill>
                  <a:schemeClr val="dk2"/>
                </a:solidFill>
                <a:latin typeface="Inter"/>
                <a:ea typeface="Inter"/>
                <a:cs typeface="Inter"/>
                <a:sym typeface="Inter"/>
              </a:rPr>
              <a:t>EVALUATION </a:t>
            </a:r>
            <a:endParaRPr b="1" sz="1200">
              <a:solidFill>
                <a:schemeClr val="dk2"/>
              </a:solidFill>
              <a:latin typeface="Inter"/>
              <a:ea typeface="Inter"/>
              <a:cs typeface="Inter"/>
              <a:sym typeface="Inter"/>
            </a:endParaRPr>
          </a:p>
        </p:txBody>
      </p:sp>
      <p:sp>
        <p:nvSpPr>
          <p:cNvPr id="979" name="Google Shape;979;p120"/>
          <p:cNvSpPr/>
          <p:nvPr/>
        </p:nvSpPr>
        <p:spPr>
          <a:xfrm>
            <a:off x="3466575" y="3862492"/>
            <a:ext cx="4467600" cy="7596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20"/>
          <p:cNvSpPr/>
          <p:nvPr/>
        </p:nvSpPr>
        <p:spPr>
          <a:xfrm>
            <a:off x="808131" y="3770397"/>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81" name="Google Shape;981;p120"/>
          <p:cNvSpPr/>
          <p:nvPr/>
        </p:nvSpPr>
        <p:spPr>
          <a:xfrm>
            <a:off x="3564200" y="3764825"/>
            <a:ext cx="4144500" cy="732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82" name="Google Shape;982;p120"/>
          <p:cNvSpPr/>
          <p:nvPr/>
        </p:nvSpPr>
        <p:spPr>
          <a:xfrm>
            <a:off x="3535125" y="3764800"/>
            <a:ext cx="4144500" cy="75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83" name="Google Shape;983;p120"/>
          <p:cNvSpPr/>
          <p:nvPr/>
        </p:nvSpPr>
        <p:spPr>
          <a:xfrm>
            <a:off x="3535125" y="3876000"/>
            <a:ext cx="4144500" cy="732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ExtraLight"/>
                <a:ea typeface="Inter ExtraLight"/>
                <a:cs typeface="Inter ExtraLight"/>
                <a:sym typeface="Inter ExtraLight"/>
              </a:rPr>
              <a:t>AppDirect evaluates a company’s technology processes in search of cost-saving options. Additionally, companies can visualize spend and usage across infrastructure services to inform business decisions and identify cost savings.</a:t>
            </a:r>
            <a:endParaRPr sz="1000">
              <a:solidFill>
                <a:schemeClr val="lt1"/>
              </a:solidFill>
              <a:latin typeface="Inter ExtraLight"/>
              <a:ea typeface="Inter ExtraLight"/>
              <a:cs typeface="Inter ExtraLight"/>
              <a:sym typeface="Inter ExtraLight"/>
            </a:endParaRPr>
          </a:p>
        </p:txBody>
      </p:sp>
      <p:sp>
        <p:nvSpPr>
          <p:cNvPr id="984" name="Google Shape;984;p120"/>
          <p:cNvSpPr/>
          <p:nvPr/>
        </p:nvSpPr>
        <p:spPr>
          <a:xfrm>
            <a:off x="1566200" y="3891836"/>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COST </a:t>
            </a:r>
            <a:br>
              <a:rPr b="1" lang="en" sz="1200">
                <a:solidFill>
                  <a:schemeClr val="dk2"/>
                </a:solidFill>
                <a:latin typeface="Inter"/>
                <a:ea typeface="Inter"/>
                <a:cs typeface="Inter"/>
                <a:sym typeface="Inter"/>
              </a:rPr>
            </a:br>
            <a:r>
              <a:rPr b="1" lang="en" sz="1200">
                <a:solidFill>
                  <a:schemeClr val="dk2"/>
                </a:solidFill>
                <a:latin typeface="Inter"/>
                <a:ea typeface="Inter"/>
                <a:cs typeface="Inter"/>
                <a:sym typeface="Inter"/>
              </a:rPr>
              <a:t>OPTIMIZATION</a:t>
            </a:r>
            <a:endParaRPr b="1" sz="1200">
              <a:solidFill>
                <a:schemeClr val="dk2"/>
              </a:solidFill>
              <a:latin typeface="Inter"/>
              <a:ea typeface="Inter"/>
              <a:cs typeface="Inter"/>
              <a:sym typeface="Inter"/>
            </a:endParaRPr>
          </a:p>
        </p:txBody>
      </p:sp>
      <p:pic>
        <p:nvPicPr>
          <p:cNvPr id="985" name="Google Shape;985;p120"/>
          <p:cNvPicPr preferRelativeResize="0"/>
          <p:nvPr/>
        </p:nvPicPr>
        <p:blipFill rotWithShape="1">
          <a:blip r:embed="rId5">
            <a:alphaModFix/>
          </a:blip>
          <a:srcRect b="932" l="0" r="0" t="932"/>
          <a:stretch/>
        </p:blipFill>
        <p:spPr>
          <a:xfrm>
            <a:off x="966525" y="3943211"/>
            <a:ext cx="508300" cy="498843"/>
          </a:xfrm>
          <a:prstGeom prst="rect">
            <a:avLst/>
          </a:prstGeom>
          <a:noFill/>
          <a:ln>
            <a:noFill/>
          </a:ln>
        </p:spPr>
      </p:pic>
      <p:sp>
        <p:nvSpPr>
          <p:cNvPr id="986" name="Google Shape;986;p120"/>
          <p:cNvSpPr/>
          <p:nvPr/>
        </p:nvSpPr>
        <p:spPr>
          <a:xfrm>
            <a:off x="3446250" y="2922750"/>
            <a:ext cx="4467600" cy="7596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20"/>
          <p:cNvSpPr/>
          <p:nvPr/>
        </p:nvSpPr>
        <p:spPr>
          <a:xfrm>
            <a:off x="787806" y="2852147"/>
            <a:ext cx="821700" cy="82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88" name="Google Shape;988;p120"/>
          <p:cNvSpPr/>
          <p:nvPr/>
        </p:nvSpPr>
        <p:spPr>
          <a:xfrm>
            <a:off x="3543875" y="2922775"/>
            <a:ext cx="4144500" cy="732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89" name="Google Shape;989;p120"/>
          <p:cNvSpPr/>
          <p:nvPr/>
        </p:nvSpPr>
        <p:spPr>
          <a:xfrm>
            <a:off x="3514800" y="2949750"/>
            <a:ext cx="4467600" cy="75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90" name="Google Shape;990;p120"/>
          <p:cNvSpPr/>
          <p:nvPr/>
        </p:nvSpPr>
        <p:spPr>
          <a:xfrm>
            <a:off x="3514800" y="2949775"/>
            <a:ext cx="4175700" cy="732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ExtraLight"/>
                <a:ea typeface="Inter ExtraLight"/>
                <a:cs typeface="Inter ExtraLight"/>
                <a:sym typeface="Inter ExtraLight"/>
              </a:rPr>
              <a:t>AppDirect is partnered with leading cybersecurity software and service providers. </a:t>
            </a:r>
            <a:endParaRPr sz="1000">
              <a:solidFill>
                <a:schemeClr val="lt1"/>
              </a:solidFill>
              <a:latin typeface="Inter ExtraLight"/>
              <a:ea typeface="Inter ExtraLight"/>
              <a:cs typeface="Inter ExtraLight"/>
              <a:sym typeface="Inter ExtraLight"/>
            </a:endParaRPr>
          </a:p>
        </p:txBody>
      </p:sp>
      <p:sp>
        <p:nvSpPr>
          <p:cNvPr id="991" name="Google Shape;991;p120"/>
          <p:cNvSpPr/>
          <p:nvPr/>
        </p:nvSpPr>
        <p:spPr>
          <a:xfrm>
            <a:off x="1545025" y="300354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SECURITY CONSULTATIONS</a:t>
            </a:r>
            <a:endParaRPr b="1" sz="1200">
              <a:solidFill>
                <a:schemeClr val="dk2"/>
              </a:solidFill>
              <a:latin typeface="Inter"/>
              <a:ea typeface="Inter"/>
              <a:cs typeface="Inter"/>
              <a:sym typeface="Inter"/>
            </a:endParaRPr>
          </a:p>
        </p:txBody>
      </p:sp>
      <p:pic>
        <p:nvPicPr>
          <p:cNvPr id="992" name="Google Shape;992;p120"/>
          <p:cNvPicPr preferRelativeResize="0"/>
          <p:nvPr/>
        </p:nvPicPr>
        <p:blipFill rotWithShape="1">
          <a:blip r:embed="rId6">
            <a:alphaModFix/>
          </a:blip>
          <a:srcRect b="932" l="0" r="0" t="932"/>
          <a:stretch/>
        </p:blipFill>
        <p:spPr>
          <a:xfrm>
            <a:off x="946200" y="3024961"/>
            <a:ext cx="508300" cy="4988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1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98" name="Google Shape;998;p121"/>
          <p:cNvSpPr txBox="1"/>
          <p:nvPr>
            <p:ph type="title"/>
          </p:nvPr>
        </p:nvSpPr>
        <p:spPr>
          <a:xfrm>
            <a:off x="457200" y="480275"/>
            <a:ext cx="25908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leading providers</a:t>
            </a:r>
            <a:endParaRPr/>
          </a:p>
        </p:txBody>
      </p:sp>
      <p:sp>
        <p:nvSpPr>
          <p:cNvPr id="999" name="Google Shape;999;p1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Position Cloud Infrastructure solutions that are </a:t>
            </a:r>
            <a:r>
              <a:rPr lang="en">
                <a:solidFill>
                  <a:schemeClr val="accent2"/>
                </a:solidFill>
                <a:latin typeface="Inter"/>
                <a:ea typeface="Inter"/>
                <a:cs typeface="Inter"/>
                <a:sym typeface="Inter"/>
              </a:rPr>
              <a:t>vendor-agnostic </a:t>
            </a:r>
            <a:r>
              <a:rPr lang="en"/>
              <a:t>with </a:t>
            </a:r>
            <a:r>
              <a:rPr lang="en">
                <a:solidFill>
                  <a:schemeClr val="accent2"/>
                </a:solidFill>
                <a:latin typeface="Inter"/>
                <a:ea typeface="Inter"/>
                <a:cs typeface="Inter"/>
                <a:sym typeface="Inter"/>
              </a:rPr>
              <a:t>experts</a:t>
            </a:r>
            <a:r>
              <a:rPr lang="en"/>
              <a:t> to guide you.</a:t>
            </a:r>
            <a:r>
              <a:rPr lang="en"/>
              <a:t> </a:t>
            </a:r>
            <a:endParaRPr/>
          </a:p>
        </p:txBody>
      </p:sp>
      <p:pic>
        <p:nvPicPr>
          <p:cNvPr id="1000" name="Google Shape;1000;p121"/>
          <p:cNvPicPr preferRelativeResize="0"/>
          <p:nvPr/>
        </p:nvPicPr>
        <p:blipFill>
          <a:blip r:embed="rId3">
            <a:alphaModFix/>
          </a:blip>
          <a:stretch>
            <a:fillRect/>
          </a:stretch>
        </p:blipFill>
        <p:spPr>
          <a:xfrm>
            <a:off x="3651181" y="1060319"/>
            <a:ext cx="951130" cy="874335"/>
          </a:xfrm>
          <a:prstGeom prst="rect">
            <a:avLst/>
          </a:prstGeom>
          <a:noFill/>
          <a:ln>
            <a:noFill/>
          </a:ln>
        </p:spPr>
      </p:pic>
      <p:pic>
        <p:nvPicPr>
          <p:cNvPr id="1001" name="Google Shape;1001;p121"/>
          <p:cNvPicPr preferRelativeResize="0"/>
          <p:nvPr/>
        </p:nvPicPr>
        <p:blipFill rotWithShape="1">
          <a:blip r:embed="rId4">
            <a:alphaModFix/>
          </a:blip>
          <a:srcRect b="0" l="10801" r="0" t="0"/>
          <a:stretch/>
        </p:blipFill>
        <p:spPr>
          <a:xfrm>
            <a:off x="3553899" y="2340295"/>
            <a:ext cx="1554213" cy="1159488"/>
          </a:xfrm>
          <a:prstGeom prst="rect">
            <a:avLst/>
          </a:prstGeom>
          <a:noFill/>
          <a:ln>
            <a:noFill/>
          </a:ln>
        </p:spPr>
      </p:pic>
      <p:pic>
        <p:nvPicPr>
          <p:cNvPr id="1002" name="Google Shape;1002;p121"/>
          <p:cNvPicPr preferRelativeResize="0"/>
          <p:nvPr/>
        </p:nvPicPr>
        <p:blipFill>
          <a:blip r:embed="rId5">
            <a:alphaModFix/>
          </a:blip>
          <a:stretch>
            <a:fillRect/>
          </a:stretch>
        </p:blipFill>
        <p:spPr>
          <a:xfrm>
            <a:off x="3651181" y="3956107"/>
            <a:ext cx="1159468" cy="1159468"/>
          </a:xfrm>
          <a:prstGeom prst="rect">
            <a:avLst/>
          </a:prstGeom>
          <a:noFill/>
          <a:ln>
            <a:noFill/>
          </a:ln>
        </p:spPr>
      </p:pic>
      <p:pic>
        <p:nvPicPr>
          <p:cNvPr id="1003" name="Google Shape;1003;p121"/>
          <p:cNvPicPr preferRelativeResize="0"/>
          <p:nvPr/>
        </p:nvPicPr>
        <p:blipFill>
          <a:blip r:embed="rId6">
            <a:alphaModFix/>
          </a:blip>
          <a:stretch>
            <a:fillRect/>
          </a:stretch>
        </p:blipFill>
        <p:spPr>
          <a:xfrm>
            <a:off x="7083887" y="3404223"/>
            <a:ext cx="1554215" cy="479472"/>
          </a:xfrm>
          <a:prstGeom prst="rect">
            <a:avLst/>
          </a:prstGeom>
          <a:noFill/>
          <a:ln>
            <a:noFill/>
          </a:ln>
        </p:spPr>
      </p:pic>
      <p:pic>
        <p:nvPicPr>
          <p:cNvPr id="1004" name="Google Shape;1004;p121"/>
          <p:cNvPicPr preferRelativeResize="0"/>
          <p:nvPr/>
        </p:nvPicPr>
        <p:blipFill rotWithShape="1">
          <a:blip r:embed="rId7">
            <a:alphaModFix/>
          </a:blip>
          <a:srcRect b="18372" l="2553" r="0" t="17363"/>
          <a:stretch/>
        </p:blipFill>
        <p:spPr>
          <a:xfrm>
            <a:off x="7167131" y="1671680"/>
            <a:ext cx="1387724" cy="915201"/>
          </a:xfrm>
          <a:prstGeom prst="rect">
            <a:avLst/>
          </a:prstGeom>
          <a:noFill/>
          <a:ln>
            <a:noFill/>
          </a:ln>
        </p:spPr>
      </p:pic>
      <p:pic>
        <p:nvPicPr>
          <p:cNvPr id="1005" name="Google Shape;1005;p121"/>
          <p:cNvPicPr preferRelativeResize="0"/>
          <p:nvPr/>
        </p:nvPicPr>
        <p:blipFill>
          <a:blip r:embed="rId8">
            <a:alphaModFix/>
          </a:blip>
          <a:stretch>
            <a:fillRect/>
          </a:stretch>
        </p:blipFill>
        <p:spPr>
          <a:xfrm>
            <a:off x="5149752" y="2012933"/>
            <a:ext cx="1518461" cy="537505"/>
          </a:xfrm>
          <a:prstGeom prst="rect">
            <a:avLst/>
          </a:prstGeom>
          <a:noFill/>
          <a:ln>
            <a:noFill/>
          </a:ln>
        </p:spPr>
      </p:pic>
      <p:pic>
        <p:nvPicPr>
          <p:cNvPr id="1006" name="Google Shape;1006;p121"/>
          <p:cNvPicPr preferRelativeResize="0"/>
          <p:nvPr/>
        </p:nvPicPr>
        <p:blipFill>
          <a:blip r:embed="rId9">
            <a:alphaModFix/>
          </a:blip>
          <a:stretch>
            <a:fillRect/>
          </a:stretch>
        </p:blipFill>
        <p:spPr>
          <a:xfrm>
            <a:off x="5205483" y="1278396"/>
            <a:ext cx="1554222" cy="438190"/>
          </a:xfrm>
          <a:prstGeom prst="rect">
            <a:avLst/>
          </a:prstGeom>
          <a:noFill/>
          <a:ln>
            <a:noFill/>
          </a:ln>
        </p:spPr>
      </p:pic>
      <p:sp>
        <p:nvSpPr>
          <p:cNvPr id="1007" name="Google Shape;1007;p121"/>
          <p:cNvSpPr txBox="1"/>
          <p:nvPr/>
        </p:nvSpPr>
        <p:spPr>
          <a:xfrm>
            <a:off x="3178788" y="617200"/>
            <a:ext cx="1844400" cy="3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Inter ExtraLight"/>
                <a:ea typeface="Inter ExtraLight"/>
                <a:cs typeface="Inter ExtraLight"/>
                <a:sym typeface="Inter ExtraLight"/>
              </a:rPr>
              <a:t>Public Cloud</a:t>
            </a:r>
            <a:endParaRPr sz="1600">
              <a:solidFill>
                <a:schemeClr val="dk1"/>
              </a:solidFill>
              <a:latin typeface="Inter ExtraLight"/>
              <a:ea typeface="Inter ExtraLight"/>
              <a:cs typeface="Inter ExtraLight"/>
              <a:sym typeface="Inter ExtraLight"/>
            </a:endParaRPr>
          </a:p>
        </p:txBody>
      </p:sp>
      <p:sp>
        <p:nvSpPr>
          <p:cNvPr id="1008" name="Google Shape;1008;p121"/>
          <p:cNvSpPr txBox="1"/>
          <p:nvPr/>
        </p:nvSpPr>
        <p:spPr>
          <a:xfrm>
            <a:off x="4986763" y="617200"/>
            <a:ext cx="1844400" cy="3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Inter ExtraLight"/>
                <a:ea typeface="Inter ExtraLight"/>
                <a:cs typeface="Inter ExtraLight"/>
                <a:sym typeface="Inter ExtraLight"/>
              </a:rPr>
              <a:t>Co-location</a:t>
            </a:r>
            <a:endParaRPr sz="1600">
              <a:solidFill>
                <a:schemeClr val="dk1"/>
              </a:solidFill>
              <a:latin typeface="Inter ExtraLight"/>
              <a:ea typeface="Inter ExtraLight"/>
              <a:cs typeface="Inter ExtraLight"/>
              <a:sym typeface="Inter ExtraLight"/>
            </a:endParaRPr>
          </a:p>
        </p:txBody>
      </p:sp>
      <p:sp>
        <p:nvSpPr>
          <p:cNvPr id="1009" name="Google Shape;1009;p121"/>
          <p:cNvSpPr txBox="1"/>
          <p:nvPr/>
        </p:nvSpPr>
        <p:spPr>
          <a:xfrm>
            <a:off x="6954613" y="617200"/>
            <a:ext cx="1844400" cy="3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Inter ExtraLight"/>
                <a:ea typeface="Inter ExtraLight"/>
                <a:cs typeface="Inter ExtraLight"/>
                <a:sym typeface="Inter ExtraLight"/>
              </a:rPr>
              <a:t>Private </a:t>
            </a:r>
            <a:r>
              <a:rPr lang="en" sz="1600">
                <a:solidFill>
                  <a:schemeClr val="dk1"/>
                </a:solidFill>
                <a:latin typeface="Inter ExtraLight"/>
                <a:ea typeface="Inter ExtraLight"/>
                <a:cs typeface="Inter ExtraLight"/>
                <a:sym typeface="Inter ExtraLight"/>
              </a:rPr>
              <a:t>cloud</a:t>
            </a:r>
            <a:endParaRPr sz="1600">
              <a:solidFill>
                <a:schemeClr val="dk1"/>
              </a:solidFill>
              <a:latin typeface="Inter ExtraLight"/>
              <a:ea typeface="Inter ExtraLight"/>
              <a:cs typeface="Inter ExtraLight"/>
              <a:sym typeface="Inter ExtraLight"/>
            </a:endParaRPr>
          </a:p>
        </p:txBody>
      </p:sp>
      <p:pic>
        <p:nvPicPr>
          <p:cNvPr id="1010" name="Google Shape;1010;p121"/>
          <p:cNvPicPr preferRelativeResize="0"/>
          <p:nvPr/>
        </p:nvPicPr>
        <p:blipFill>
          <a:blip r:embed="rId10">
            <a:alphaModFix/>
          </a:blip>
          <a:stretch>
            <a:fillRect/>
          </a:stretch>
        </p:blipFill>
        <p:spPr>
          <a:xfrm>
            <a:off x="7092772" y="1225624"/>
            <a:ext cx="1568115" cy="356400"/>
          </a:xfrm>
          <a:prstGeom prst="rect">
            <a:avLst/>
          </a:prstGeom>
          <a:noFill/>
          <a:ln>
            <a:noFill/>
          </a:ln>
        </p:spPr>
      </p:pic>
      <p:pic>
        <p:nvPicPr>
          <p:cNvPr id="1011" name="Google Shape;1011;p121"/>
          <p:cNvPicPr preferRelativeResize="0"/>
          <p:nvPr/>
        </p:nvPicPr>
        <p:blipFill>
          <a:blip r:embed="rId11">
            <a:alphaModFix/>
          </a:blip>
          <a:stretch>
            <a:fillRect/>
          </a:stretch>
        </p:blipFill>
        <p:spPr>
          <a:xfrm>
            <a:off x="5220513" y="4729970"/>
            <a:ext cx="1376934" cy="356400"/>
          </a:xfrm>
          <a:prstGeom prst="rect">
            <a:avLst/>
          </a:prstGeom>
          <a:noFill/>
          <a:ln>
            <a:noFill/>
          </a:ln>
        </p:spPr>
      </p:pic>
      <p:pic>
        <p:nvPicPr>
          <p:cNvPr id="1012" name="Google Shape;1012;p121"/>
          <p:cNvPicPr preferRelativeResize="0"/>
          <p:nvPr/>
        </p:nvPicPr>
        <p:blipFill>
          <a:blip r:embed="rId12">
            <a:alphaModFix/>
          </a:blip>
          <a:stretch>
            <a:fillRect/>
          </a:stretch>
        </p:blipFill>
        <p:spPr>
          <a:xfrm>
            <a:off x="5313050" y="2774886"/>
            <a:ext cx="1339076" cy="810133"/>
          </a:xfrm>
          <a:prstGeom prst="rect">
            <a:avLst/>
          </a:prstGeom>
          <a:noFill/>
          <a:ln>
            <a:noFill/>
          </a:ln>
        </p:spPr>
      </p:pic>
      <p:pic>
        <p:nvPicPr>
          <p:cNvPr id="1013" name="Google Shape;1013;p121"/>
          <p:cNvPicPr preferRelativeResize="0"/>
          <p:nvPr/>
        </p:nvPicPr>
        <p:blipFill>
          <a:blip r:embed="rId13">
            <a:alphaModFix/>
          </a:blip>
          <a:stretch>
            <a:fillRect/>
          </a:stretch>
        </p:blipFill>
        <p:spPr>
          <a:xfrm>
            <a:off x="5677752" y="3876264"/>
            <a:ext cx="609678" cy="609976"/>
          </a:xfrm>
          <a:prstGeom prst="rect">
            <a:avLst/>
          </a:prstGeom>
          <a:noFill/>
          <a:ln>
            <a:noFill/>
          </a:ln>
        </p:spPr>
      </p:pic>
      <p:pic>
        <p:nvPicPr>
          <p:cNvPr id="1014" name="Google Shape;1014;p121"/>
          <p:cNvPicPr preferRelativeResize="0"/>
          <p:nvPr/>
        </p:nvPicPr>
        <p:blipFill>
          <a:blip r:embed="rId14">
            <a:alphaModFix/>
          </a:blip>
          <a:stretch>
            <a:fillRect/>
          </a:stretch>
        </p:blipFill>
        <p:spPr>
          <a:xfrm>
            <a:off x="7101775" y="2495525"/>
            <a:ext cx="1518451" cy="759226"/>
          </a:xfrm>
          <a:prstGeom prst="rect">
            <a:avLst/>
          </a:prstGeom>
          <a:noFill/>
          <a:ln>
            <a:noFill/>
          </a:ln>
        </p:spPr>
      </p:pic>
      <p:pic>
        <p:nvPicPr>
          <p:cNvPr id="1015" name="Google Shape;1015;p121"/>
          <p:cNvPicPr preferRelativeResize="0"/>
          <p:nvPr/>
        </p:nvPicPr>
        <p:blipFill>
          <a:blip r:embed="rId15">
            <a:alphaModFix/>
          </a:blip>
          <a:stretch>
            <a:fillRect/>
          </a:stretch>
        </p:blipFill>
        <p:spPr>
          <a:xfrm>
            <a:off x="7262850" y="4033176"/>
            <a:ext cx="1196273" cy="572375"/>
          </a:xfrm>
          <a:prstGeom prst="rect">
            <a:avLst/>
          </a:prstGeom>
          <a:noFill/>
          <a:ln>
            <a:noFill/>
          </a:ln>
        </p:spPr>
      </p:pic>
      <p:sp>
        <p:nvSpPr>
          <p:cNvPr id="1016" name="Google Shape;1016;p121"/>
          <p:cNvSpPr txBox="1"/>
          <p:nvPr/>
        </p:nvSpPr>
        <p:spPr>
          <a:xfrm>
            <a:off x="4986775" y="40600"/>
            <a:ext cx="1844400" cy="3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Inter ExtraLight"/>
                <a:ea typeface="Inter ExtraLight"/>
                <a:cs typeface="Inter ExtraLight"/>
                <a:sym typeface="Inter ExtraLight"/>
              </a:rPr>
              <a:t>Hybrid</a:t>
            </a:r>
            <a:endParaRPr sz="1600">
              <a:solidFill>
                <a:schemeClr val="dk1"/>
              </a:solidFill>
              <a:latin typeface="Inter ExtraLight"/>
              <a:ea typeface="Inter ExtraLight"/>
              <a:cs typeface="Inter ExtraLight"/>
              <a:sym typeface="Inter ExtraLight"/>
            </a:endParaRPr>
          </a:p>
        </p:txBody>
      </p:sp>
      <p:cxnSp>
        <p:nvCxnSpPr>
          <p:cNvPr id="1017" name="Google Shape;1017;p121"/>
          <p:cNvCxnSpPr/>
          <p:nvPr/>
        </p:nvCxnSpPr>
        <p:spPr>
          <a:xfrm>
            <a:off x="4059800" y="480275"/>
            <a:ext cx="0" cy="227700"/>
          </a:xfrm>
          <a:prstGeom prst="straightConnector1">
            <a:avLst/>
          </a:prstGeom>
          <a:noFill/>
          <a:ln cap="flat" cmpd="sng" w="9525">
            <a:solidFill>
              <a:schemeClr val="accent1"/>
            </a:solidFill>
            <a:prstDash val="solid"/>
            <a:round/>
            <a:headEnd len="med" w="med" type="none"/>
            <a:tailEnd len="med" w="med" type="none"/>
          </a:ln>
        </p:spPr>
      </p:cxnSp>
      <p:cxnSp>
        <p:nvCxnSpPr>
          <p:cNvPr id="1018" name="Google Shape;1018;p121"/>
          <p:cNvCxnSpPr/>
          <p:nvPr/>
        </p:nvCxnSpPr>
        <p:spPr>
          <a:xfrm>
            <a:off x="8055200" y="504586"/>
            <a:ext cx="0" cy="227700"/>
          </a:xfrm>
          <a:prstGeom prst="straightConnector1">
            <a:avLst/>
          </a:prstGeom>
          <a:noFill/>
          <a:ln cap="flat" cmpd="sng" w="9525">
            <a:solidFill>
              <a:schemeClr val="accent1"/>
            </a:solidFill>
            <a:prstDash val="solid"/>
            <a:round/>
            <a:headEnd len="med" w="med" type="none"/>
            <a:tailEnd len="med" w="med" type="none"/>
          </a:ln>
        </p:spPr>
      </p:cxnSp>
      <p:cxnSp>
        <p:nvCxnSpPr>
          <p:cNvPr id="1019" name="Google Shape;1019;p121"/>
          <p:cNvCxnSpPr/>
          <p:nvPr/>
        </p:nvCxnSpPr>
        <p:spPr>
          <a:xfrm rot="10800000">
            <a:off x="4059800" y="488100"/>
            <a:ext cx="3995400" cy="1350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22"/>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IaaS benefits</a:t>
            </a:r>
            <a:endParaRPr/>
          </a:p>
        </p:txBody>
      </p:sp>
      <p:sp>
        <p:nvSpPr>
          <p:cNvPr id="1025" name="Google Shape;1025;p1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pic>
        <p:nvPicPr>
          <p:cNvPr id="1026" name="Google Shape;1026;p122"/>
          <p:cNvPicPr preferRelativeResize="0"/>
          <p:nvPr/>
        </p:nvPicPr>
        <p:blipFill rotWithShape="1">
          <a:blip r:embed="rId3">
            <a:alphaModFix/>
          </a:blip>
          <a:srcRect b="0" l="0" r="0" t="0"/>
          <a:stretch/>
        </p:blipFill>
        <p:spPr>
          <a:xfrm>
            <a:off x="4531075" y="1283650"/>
            <a:ext cx="781676" cy="781676"/>
          </a:xfrm>
          <a:prstGeom prst="rect">
            <a:avLst/>
          </a:prstGeom>
          <a:noFill/>
          <a:ln>
            <a:noFill/>
          </a:ln>
        </p:spPr>
      </p:pic>
      <p:sp>
        <p:nvSpPr>
          <p:cNvPr id="1027" name="Google Shape;1027;p122"/>
          <p:cNvSpPr txBox="1"/>
          <p:nvPr>
            <p:ph idx="4294967295" type="subTitle"/>
          </p:nvPr>
        </p:nvSpPr>
        <p:spPr>
          <a:xfrm>
            <a:off x="1580225" y="1283650"/>
            <a:ext cx="2413800" cy="16179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lt1"/>
                </a:solidFill>
                <a:latin typeface="Inter"/>
                <a:ea typeface="Inter"/>
                <a:cs typeface="Inter"/>
                <a:sym typeface="Inter"/>
              </a:rPr>
              <a:t>Cost savings</a:t>
            </a:r>
            <a:endParaRPr b="1" sz="1400">
              <a:solidFill>
                <a:schemeClr val="lt1"/>
              </a:solidFill>
              <a:latin typeface="Inter"/>
              <a:ea typeface="Inter"/>
              <a:cs typeface="Inter"/>
              <a:sym typeface="Inter"/>
            </a:endParaRPr>
          </a:p>
          <a:p>
            <a:pPr indent="0" lvl="0" marL="0" rtl="0" algn="ctr">
              <a:lnSpc>
                <a:spcPct val="115000"/>
              </a:lnSpc>
              <a:spcBef>
                <a:spcPts val="1000"/>
              </a:spcBef>
              <a:spcAft>
                <a:spcPts val="0"/>
              </a:spcAft>
              <a:buNone/>
            </a:pPr>
            <a:r>
              <a:rPr lang="en" sz="1200">
                <a:solidFill>
                  <a:schemeClr val="lt2"/>
                </a:solidFill>
              </a:rPr>
              <a:t>No need to invest in expensive hardware. Pay only for the resources you use, often on a pay-as-you-go basis.</a:t>
            </a:r>
            <a:endParaRPr sz="1200">
              <a:solidFill>
                <a:schemeClr val="lt2"/>
              </a:solidFill>
            </a:endParaRPr>
          </a:p>
          <a:p>
            <a:pPr indent="0" lvl="0" marL="0" rtl="0" algn="l">
              <a:lnSpc>
                <a:spcPct val="115000"/>
              </a:lnSpc>
              <a:spcBef>
                <a:spcPts val="1000"/>
              </a:spcBef>
              <a:spcAft>
                <a:spcPts val="1000"/>
              </a:spcAft>
              <a:buNone/>
            </a:pPr>
            <a:r>
              <a:t/>
            </a:r>
            <a:endParaRPr sz="1400"/>
          </a:p>
        </p:txBody>
      </p:sp>
      <p:pic>
        <p:nvPicPr>
          <p:cNvPr id="1028" name="Google Shape;1028;p122"/>
          <p:cNvPicPr preferRelativeResize="0"/>
          <p:nvPr/>
        </p:nvPicPr>
        <p:blipFill rotWithShape="1">
          <a:blip r:embed="rId4">
            <a:alphaModFix/>
          </a:blip>
          <a:srcRect b="0" l="0" r="0" t="0"/>
          <a:stretch/>
        </p:blipFill>
        <p:spPr>
          <a:xfrm>
            <a:off x="732913" y="1283650"/>
            <a:ext cx="781676" cy="781676"/>
          </a:xfrm>
          <a:prstGeom prst="rect">
            <a:avLst/>
          </a:prstGeom>
          <a:noFill/>
          <a:ln>
            <a:noFill/>
          </a:ln>
        </p:spPr>
      </p:pic>
      <p:sp>
        <p:nvSpPr>
          <p:cNvPr id="1029" name="Google Shape;1029;p122"/>
          <p:cNvSpPr txBox="1"/>
          <p:nvPr>
            <p:ph idx="4294967295" type="subTitle"/>
          </p:nvPr>
        </p:nvSpPr>
        <p:spPr>
          <a:xfrm>
            <a:off x="5312750" y="1283650"/>
            <a:ext cx="2413800" cy="16179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lt1"/>
                </a:solidFill>
                <a:latin typeface="Inter"/>
                <a:ea typeface="Inter"/>
                <a:cs typeface="Inter"/>
                <a:sym typeface="Inter"/>
              </a:rPr>
              <a:t>Scalability</a:t>
            </a:r>
            <a:endParaRPr b="1" sz="1400">
              <a:solidFill>
                <a:schemeClr val="lt1"/>
              </a:solidFill>
              <a:latin typeface="Inter"/>
              <a:ea typeface="Inter"/>
              <a:cs typeface="Inter"/>
              <a:sym typeface="Inter"/>
            </a:endParaRPr>
          </a:p>
          <a:p>
            <a:pPr indent="0" lvl="0" marL="0" rtl="0" algn="ctr">
              <a:lnSpc>
                <a:spcPct val="115000"/>
              </a:lnSpc>
              <a:spcBef>
                <a:spcPts val="1000"/>
              </a:spcBef>
              <a:spcAft>
                <a:spcPts val="0"/>
              </a:spcAft>
              <a:buNone/>
            </a:pPr>
            <a:r>
              <a:rPr lang="en" sz="1200">
                <a:solidFill>
                  <a:schemeClr val="lt2"/>
                </a:solidFill>
              </a:rPr>
              <a:t>Scale resources, like computing power or storage, up or down depending on demand.</a:t>
            </a:r>
            <a:endParaRPr sz="1200">
              <a:solidFill>
                <a:schemeClr val="lt2"/>
              </a:solidFill>
            </a:endParaRPr>
          </a:p>
          <a:p>
            <a:pPr indent="0" lvl="0" marL="0" rtl="0" algn="l">
              <a:lnSpc>
                <a:spcPct val="115000"/>
              </a:lnSpc>
              <a:spcBef>
                <a:spcPts val="1000"/>
              </a:spcBef>
              <a:spcAft>
                <a:spcPts val="1000"/>
              </a:spcAft>
              <a:buNone/>
            </a:pPr>
            <a:r>
              <a:t/>
            </a:r>
            <a:endParaRPr sz="1400"/>
          </a:p>
        </p:txBody>
      </p:sp>
      <p:sp>
        <p:nvSpPr>
          <p:cNvPr id="1030" name="Google Shape;1030;p122"/>
          <p:cNvSpPr txBox="1"/>
          <p:nvPr>
            <p:ph idx="4294967295" type="subTitle"/>
          </p:nvPr>
        </p:nvSpPr>
        <p:spPr>
          <a:xfrm>
            <a:off x="1580225" y="2951550"/>
            <a:ext cx="2413800" cy="16179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lt1"/>
                </a:solidFill>
                <a:latin typeface="Inter"/>
                <a:ea typeface="Inter"/>
                <a:cs typeface="Inter"/>
                <a:sym typeface="Inter"/>
              </a:rPr>
              <a:t>Flexibility</a:t>
            </a:r>
            <a:endParaRPr b="1" sz="1400">
              <a:solidFill>
                <a:schemeClr val="lt1"/>
              </a:solidFill>
              <a:latin typeface="Inter"/>
              <a:ea typeface="Inter"/>
              <a:cs typeface="Inter"/>
              <a:sym typeface="Inter"/>
            </a:endParaRPr>
          </a:p>
          <a:p>
            <a:pPr indent="0" lvl="0" marL="0" rtl="0" algn="ctr">
              <a:lnSpc>
                <a:spcPct val="115000"/>
              </a:lnSpc>
              <a:spcBef>
                <a:spcPts val="1000"/>
              </a:spcBef>
              <a:spcAft>
                <a:spcPts val="0"/>
              </a:spcAft>
              <a:buNone/>
            </a:pPr>
            <a:r>
              <a:rPr lang="en" sz="1200">
                <a:solidFill>
                  <a:schemeClr val="lt2"/>
                </a:solidFill>
              </a:rPr>
              <a:t>Deploy applications and services quickly without the long lead times needed for hardware procurement and setup.</a:t>
            </a:r>
            <a:endParaRPr sz="1200">
              <a:solidFill>
                <a:schemeClr val="lt2"/>
              </a:solidFill>
            </a:endParaRPr>
          </a:p>
          <a:p>
            <a:pPr indent="0" lvl="0" marL="0" rtl="0" algn="l">
              <a:lnSpc>
                <a:spcPct val="115000"/>
              </a:lnSpc>
              <a:spcBef>
                <a:spcPts val="1000"/>
              </a:spcBef>
              <a:spcAft>
                <a:spcPts val="1000"/>
              </a:spcAft>
              <a:buNone/>
            </a:pPr>
            <a:r>
              <a:t/>
            </a:r>
            <a:endParaRPr sz="1400"/>
          </a:p>
        </p:txBody>
      </p:sp>
      <p:sp>
        <p:nvSpPr>
          <p:cNvPr id="1031" name="Google Shape;1031;p122"/>
          <p:cNvSpPr txBox="1"/>
          <p:nvPr>
            <p:ph idx="4294967295" type="subTitle"/>
          </p:nvPr>
        </p:nvSpPr>
        <p:spPr>
          <a:xfrm>
            <a:off x="5312750" y="2951550"/>
            <a:ext cx="2413800" cy="16179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lt1"/>
                </a:solidFill>
                <a:latin typeface="Inter"/>
                <a:ea typeface="Inter"/>
                <a:cs typeface="Inter"/>
                <a:sym typeface="Inter"/>
              </a:rPr>
              <a:t>Maintenance-free</a:t>
            </a:r>
            <a:endParaRPr b="1" sz="1400">
              <a:solidFill>
                <a:schemeClr val="lt1"/>
              </a:solidFill>
              <a:latin typeface="Inter"/>
              <a:ea typeface="Inter"/>
              <a:cs typeface="Inter"/>
              <a:sym typeface="Inter"/>
            </a:endParaRPr>
          </a:p>
          <a:p>
            <a:pPr indent="0" lvl="0" marL="0" rtl="0" algn="ctr">
              <a:lnSpc>
                <a:spcPct val="115000"/>
              </a:lnSpc>
              <a:spcBef>
                <a:spcPts val="1000"/>
              </a:spcBef>
              <a:spcAft>
                <a:spcPts val="0"/>
              </a:spcAft>
              <a:buNone/>
            </a:pPr>
            <a:r>
              <a:rPr lang="en" sz="1200">
                <a:solidFill>
                  <a:schemeClr val="lt2"/>
                </a:solidFill>
              </a:rPr>
              <a:t>Since the cloud provider maintains the physical hardware, you don’t have to worry about managing the underlying infrastructure.</a:t>
            </a:r>
            <a:endParaRPr sz="1200">
              <a:solidFill>
                <a:schemeClr val="lt2"/>
              </a:solidFill>
            </a:endParaRPr>
          </a:p>
          <a:p>
            <a:pPr indent="0" lvl="0" marL="0" rtl="0" algn="l">
              <a:lnSpc>
                <a:spcPct val="115000"/>
              </a:lnSpc>
              <a:spcBef>
                <a:spcPts val="1000"/>
              </a:spcBef>
              <a:spcAft>
                <a:spcPts val="1000"/>
              </a:spcAft>
              <a:buNone/>
            </a:pPr>
            <a:r>
              <a:t/>
            </a:r>
            <a:endParaRPr sz="1400"/>
          </a:p>
        </p:txBody>
      </p:sp>
      <p:pic>
        <p:nvPicPr>
          <p:cNvPr id="1032" name="Google Shape;1032;p122"/>
          <p:cNvPicPr preferRelativeResize="0"/>
          <p:nvPr/>
        </p:nvPicPr>
        <p:blipFill rotWithShape="1">
          <a:blip r:embed="rId5">
            <a:alphaModFix/>
          </a:blip>
          <a:srcRect b="0" l="-8809" r="-8809" t="0"/>
          <a:stretch/>
        </p:blipFill>
        <p:spPr>
          <a:xfrm>
            <a:off x="4531075" y="2904225"/>
            <a:ext cx="781676" cy="664550"/>
          </a:xfrm>
          <a:prstGeom prst="rect">
            <a:avLst/>
          </a:prstGeom>
          <a:noFill/>
          <a:ln>
            <a:noFill/>
          </a:ln>
        </p:spPr>
      </p:pic>
      <p:pic>
        <p:nvPicPr>
          <p:cNvPr id="1033" name="Google Shape;1033;p122"/>
          <p:cNvPicPr preferRelativeResize="0"/>
          <p:nvPr/>
        </p:nvPicPr>
        <p:blipFill rotWithShape="1">
          <a:blip r:embed="rId6">
            <a:alphaModFix/>
          </a:blip>
          <a:srcRect b="0" l="0" r="0" t="0"/>
          <a:stretch/>
        </p:blipFill>
        <p:spPr>
          <a:xfrm>
            <a:off x="755276" y="2951550"/>
            <a:ext cx="736975" cy="736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23"/>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t>
            </a:r>
            <a:r>
              <a:rPr lang="en"/>
              <a:t>ase study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24"/>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Our solutions are</a:t>
            </a:r>
            <a:r>
              <a:rPr lang="en"/>
              <a:t> a good fit for:</a:t>
            </a:r>
            <a:endParaRPr/>
          </a:p>
        </p:txBody>
      </p:sp>
      <p:sp>
        <p:nvSpPr>
          <p:cNvPr id="1044" name="Google Shape;1044;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045" name="Google Shape;1045;p124"/>
          <p:cNvSpPr txBox="1"/>
          <p:nvPr>
            <p:ph idx="3" type="subTitle"/>
          </p:nvPr>
        </p:nvSpPr>
        <p:spPr>
          <a:xfrm>
            <a:off x="2662325" y="3077150"/>
            <a:ext cx="1940100" cy="1259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t>IT teams lacking resources to understand, implement, and maintain infrastructure and speciality workloads</a:t>
            </a:r>
            <a:endParaRPr/>
          </a:p>
        </p:txBody>
      </p:sp>
      <p:sp>
        <p:nvSpPr>
          <p:cNvPr id="1046" name="Google Shape;1046;p124"/>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Ideal customers</a:t>
            </a:r>
            <a:endParaRPr/>
          </a:p>
        </p:txBody>
      </p:sp>
      <p:sp>
        <p:nvSpPr>
          <p:cNvPr id="1047" name="Google Shape;1047;p124"/>
          <p:cNvSpPr txBox="1"/>
          <p:nvPr>
            <p:ph idx="2" type="subTitle"/>
          </p:nvPr>
        </p:nvSpPr>
        <p:spPr>
          <a:xfrm>
            <a:off x="470775" y="3077150"/>
            <a:ext cx="1940100" cy="1259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t>Companies looking to optimize overall infrastructure spend, for a forklift upgrade, or to</a:t>
            </a:r>
            <a:endParaRPr/>
          </a:p>
          <a:p>
            <a:pPr indent="0" lvl="0" marL="0" rtl="0" algn="ctr">
              <a:lnSpc>
                <a:spcPct val="115000"/>
              </a:lnSpc>
              <a:spcBef>
                <a:spcPts val="0"/>
              </a:spcBef>
              <a:spcAft>
                <a:spcPts val="0"/>
              </a:spcAft>
              <a:buNone/>
            </a:pPr>
            <a:r>
              <a:rPr lang="en"/>
              <a:t>rapidly scale their </a:t>
            </a:r>
            <a:r>
              <a:rPr lang="en"/>
              <a:t>capacity</a:t>
            </a:r>
            <a:endParaRPr/>
          </a:p>
        </p:txBody>
      </p:sp>
      <p:sp>
        <p:nvSpPr>
          <p:cNvPr id="1048" name="Google Shape;1048;p124"/>
          <p:cNvSpPr txBox="1"/>
          <p:nvPr>
            <p:ph idx="4" type="subTitle"/>
          </p:nvPr>
        </p:nvSpPr>
        <p:spPr>
          <a:xfrm>
            <a:off x="4853874" y="3077150"/>
            <a:ext cx="1940100" cy="1259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t>Companies that require robust security measures and adherence to industry regulations</a:t>
            </a:r>
            <a:endParaRPr/>
          </a:p>
          <a:p>
            <a:pPr indent="0" lvl="0" marL="0" rtl="0" algn="ctr">
              <a:spcBef>
                <a:spcPts val="0"/>
              </a:spcBef>
              <a:spcAft>
                <a:spcPts val="0"/>
              </a:spcAft>
              <a:buNone/>
            </a:pPr>
            <a:r>
              <a:t/>
            </a:r>
            <a:endParaRPr/>
          </a:p>
        </p:txBody>
      </p:sp>
      <p:pic>
        <p:nvPicPr>
          <p:cNvPr id="1049" name="Google Shape;1049;p124"/>
          <p:cNvPicPr preferRelativeResize="0"/>
          <p:nvPr/>
        </p:nvPicPr>
        <p:blipFill rotWithShape="1">
          <a:blip r:embed="rId3">
            <a:alphaModFix/>
          </a:blip>
          <a:srcRect b="0" l="8491" r="8500" t="0"/>
          <a:stretch/>
        </p:blipFill>
        <p:spPr>
          <a:xfrm>
            <a:off x="1210554" y="2315175"/>
            <a:ext cx="460493" cy="554748"/>
          </a:xfrm>
          <a:prstGeom prst="rect">
            <a:avLst/>
          </a:prstGeom>
          <a:noFill/>
          <a:ln>
            <a:noFill/>
          </a:ln>
        </p:spPr>
      </p:pic>
      <p:pic>
        <p:nvPicPr>
          <p:cNvPr id="1050" name="Google Shape;1050;p124"/>
          <p:cNvPicPr preferRelativeResize="0"/>
          <p:nvPr/>
        </p:nvPicPr>
        <p:blipFill rotWithShape="1">
          <a:blip r:embed="rId4">
            <a:alphaModFix/>
          </a:blip>
          <a:srcRect b="0" l="-8809" r="-8809" t="0"/>
          <a:stretch/>
        </p:blipFill>
        <p:spPr>
          <a:xfrm>
            <a:off x="3307893" y="2315165"/>
            <a:ext cx="652527" cy="554766"/>
          </a:xfrm>
          <a:prstGeom prst="rect">
            <a:avLst/>
          </a:prstGeom>
          <a:noFill/>
          <a:ln>
            <a:noFill/>
          </a:ln>
        </p:spPr>
      </p:pic>
      <p:sp>
        <p:nvSpPr>
          <p:cNvPr id="1051" name="Google Shape;1051;p124"/>
          <p:cNvSpPr txBox="1"/>
          <p:nvPr>
            <p:ph idx="4" type="subTitle"/>
          </p:nvPr>
        </p:nvSpPr>
        <p:spPr>
          <a:xfrm>
            <a:off x="6883724" y="3102025"/>
            <a:ext cx="1940100" cy="1259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t>Industries: IT &amp; Telecom, Retail &amp; Ecommerce, Healthcare, Government, Higher Ed, Manufacturing</a:t>
            </a:r>
            <a:endParaRPr/>
          </a:p>
          <a:p>
            <a:pPr indent="0" lvl="0" marL="0" rtl="0" algn="ctr">
              <a:spcBef>
                <a:spcPts val="0"/>
              </a:spcBef>
              <a:spcAft>
                <a:spcPts val="0"/>
              </a:spcAft>
              <a:buNone/>
            </a:pPr>
            <a:r>
              <a:t/>
            </a:r>
            <a:endParaRPr/>
          </a:p>
        </p:txBody>
      </p:sp>
      <p:pic>
        <p:nvPicPr>
          <p:cNvPr id="1052" name="Google Shape;1052;p124"/>
          <p:cNvPicPr preferRelativeResize="0"/>
          <p:nvPr/>
        </p:nvPicPr>
        <p:blipFill rotWithShape="1">
          <a:blip r:embed="rId5">
            <a:alphaModFix/>
          </a:blip>
          <a:srcRect b="386" l="0" r="0" t="386"/>
          <a:stretch/>
        </p:blipFill>
        <p:spPr>
          <a:xfrm>
            <a:off x="7549140" y="2315172"/>
            <a:ext cx="609216" cy="604503"/>
          </a:xfrm>
          <a:prstGeom prst="rect">
            <a:avLst/>
          </a:prstGeom>
          <a:noFill/>
          <a:ln>
            <a:noFill/>
          </a:ln>
        </p:spPr>
      </p:pic>
      <p:pic>
        <p:nvPicPr>
          <p:cNvPr id="1053" name="Google Shape;1053;p124"/>
          <p:cNvPicPr preferRelativeResize="0"/>
          <p:nvPr/>
        </p:nvPicPr>
        <p:blipFill rotWithShape="1">
          <a:blip r:embed="rId6">
            <a:alphaModFix/>
          </a:blip>
          <a:srcRect b="932" l="0" r="0" t="932"/>
          <a:stretch/>
        </p:blipFill>
        <p:spPr>
          <a:xfrm>
            <a:off x="5496375" y="2312300"/>
            <a:ext cx="609201" cy="597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2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Key IaaS </a:t>
            </a:r>
            <a:r>
              <a:rPr lang="en"/>
              <a:t>Win</a:t>
            </a:r>
            <a:endParaRPr/>
          </a:p>
        </p:txBody>
      </p:sp>
      <p:sp>
        <p:nvSpPr>
          <p:cNvPr id="1059" name="Google Shape;1059;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60" name="Google Shape;1060;p125"/>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$156K ARR for CTG who helped chemical manufacturing company shift from </a:t>
            </a:r>
            <a:br>
              <a:rPr lang="en"/>
            </a:br>
            <a:r>
              <a:rPr lang="en"/>
              <a:t>private to public </a:t>
            </a:r>
            <a:r>
              <a:rPr lang="en"/>
              <a:t>cloud</a:t>
            </a:r>
            <a:endParaRPr/>
          </a:p>
        </p:txBody>
      </p:sp>
      <p:sp>
        <p:nvSpPr>
          <p:cNvPr id="1061" name="Google Shape;1061;p125"/>
          <p:cNvSpPr/>
          <p:nvPr/>
        </p:nvSpPr>
        <p:spPr>
          <a:xfrm>
            <a:off x="6104850" y="2632550"/>
            <a:ext cx="2691600" cy="8532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t/>
            </a:r>
            <a:endParaRPr sz="1300">
              <a:solidFill>
                <a:schemeClr val="dk1"/>
              </a:solidFill>
              <a:latin typeface="Inter ExtraLight"/>
              <a:ea typeface="Inter ExtraLight"/>
              <a:cs typeface="Inter ExtraLight"/>
              <a:sym typeface="Inter ExtraLight"/>
            </a:endParaRPr>
          </a:p>
        </p:txBody>
      </p:sp>
      <p:sp>
        <p:nvSpPr>
          <p:cNvPr id="1062" name="Google Shape;1062;p125"/>
          <p:cNvSpPr/>
          <p:nvPr/>
        </p:nvSpPr>
        <p:spPr>
          <a:xfrm>
            <a:off x="3279325" y="2554250"/>
            <a:ext cx="2585400" cy="2409000"/>
          </a:xfrm>
          <a:prstGeom prst="rect">
            <a:avLst/>
          </a:prstGeom>
          <a:noFill/>
          <a:ln>
            <a:noFill/>
          </a:ln>
        </p:spPr>
        <p:txBody>
          <a:bodyPr anchorCtr="0" anchor="t" bIns="0" lIns="0" spcFirstLastPara="1" rIns="0" wrap="square" tIns="0">
            <a:noAutofit/>
          </a:bodyPr>
          <a:lstStyle/>
          <a:p>
            <a:pPr indent="-304800" lvl="0" marL="457200" rtl="0" algn="l">
              <a:spcBef>
                <a:spcPts val="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CTG engaged AppDirect specialists to introduce cloud solutions</a:t>
            </a:r>
            <a:endParaRPr sz="1200">
              <a:solidFill>
                <a:schemeClr val="dk1"/>
              </a:solidFill>
              <a:latin typeface="Inter ExtraLight"/>
              <a:ea typeface="Inter ExtraLight"/>
              <a:cs typeface="Inter ExtraLight"/>
              <a:sym typeface="Inter ExtraLight"/>
            </a:endParaRPr>
          </a:p>
          <a:p>
            <a:pPr indent="-304800" lvl="0" marL="457200" rtl="0" algn="l">
              <a:spcBef>
                <a:spcPts val="1000"/>
              </a:spcBef>
              <a:spcAft>
                <a:spcPts val="100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Introduced Azure Virtual Desktop alongside exploring additional licenses</a:t>
            </a:r>
            <a:endParaRPr sz="1200">
              <a:solidFill>
                <a:schemeClr val="dk1"/>
              </a:solidFill>
              <a:latin typeface="Inter ExtraLight"/>
              <a:ea typeface="Inter ExtraLight"/>
              <a:cs typeface="Inter ExtraLight"/>
              <a:sym typeface="Inter ExtraLight"/>
            </a:endParaRPr>
          </a:p>
        </p:txBody>
      </p:sp>
      <p:sp>
        <p:nvSpPr>
          <p:cNvPr id="1063" name="Google Shape;1063;p125"/>
          <p:cNvSpPr/>
          <p:nvPr/>
        </p:nvSpPr>
        <p:spPr>
          <a:xfrm>
            <a:off x="680676" y="1937777"/>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Challenge</a:t>
            </a:r>
            <a:endParaRPr sz="1600">
              <a:solidFill>
                <a:schemeClr val="accent3"/>
              </a:solidFill>
              <a:latin typeface="Inter ExtraLight"/>
              <a:ea typeface="Inter ExtraLight"/>
              <a:cs typeface="Inter ExtraLight"/>
              <a:sym typeface="Inter ExtraLight"/>
            </a:endParaRPr>
          </a:p>
        </p:txBody>
      </p:sp>
      <p:sp>
        <p:nvSpPr>
          <p:cNvPr id="1064" name="Google Shape;1064;p125"/>
          <p:cNvSpPr/>
          <p:nvPr/>
        </p:nvSpPr>
        <p:spPr>
          <a:xfrm>
            <a:off x="375508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Solution</a:t>
            </a:r>
            <a:endParaRPr sz="1600">
              <a:solidFill>
                <a:schemeClr val="accent3"/>
              </a:solidFill>
              <a:latin typeface="Inter ExtraLight"/>
              <a:ea typeface="Inter ExtraLight"/>
              <a:cs typeface="Inter ExtraLight"/>
              <a:sym typeface="Inter ExtraLight"/>
            </a:endParaRPr>
          </a:p>
        </p:txBody>
      </p:sp>
      <p:sp>
        <p:nvSpPr>
          <p:cNvPr id="1065" name="Google Shape;1065;p125"/>
          <p:cNvSpPr/>
          <p:nvPr/>
        </p:nvSpPr>
        <p:spPr>
          <a:xfrm>
            <a:off x="663613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Results</a:t>
            </a:r>
            <a:endParaRPr sz="1600">
              <a:solidFill>
                <a:schemeClr val="accent3"/>
              </a:solidFill>
              <a:latin typeface="Inter ExtraLight"/>
              <a:ea typeface="Inter ExtraLight"/>
              <a:cs typeface="Inter ExtraLight"/>
              <a:sym typeface="Inter ExtraLight"/>
            </a:endParaRPr>
          </a:p>
        </p:txBody>
      </p:sp>
      <p:sp>
        <p:nvSpPr>
          <p:cNvPr id="1066" name="Google Shape;1066;p125"/>
          <p:cNvSpPr txBox="1"/>
          <p:nvPr/>
        </p:nvSpPr>
        <p:spPr>
          <a:xfrm>
            <a:off x="454800" y="2554250"/>
            <a:ext cx="2528100" cy="17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1"/>
                </a:solidFill>
                <a:latin typeface="Inter ExtraLight"/>
                <a:ea typeface="Inter ExtraLight"/>
                <a:cs typeface="Inter ExtraLight"/>
                <a:sym typeface="Inter ExtraLight"/>
              </a:rPr>
              <a:t>Wanted to transition from private to public hosted cloud but had challenges:</a:t>
            </a:r>
            <a:endParaRPr sz="1200">
              <a:solidFill>
                <a:schemeClr val="dk1"/>
              </a:solidFill>
              <a:latin typeface="Inter ExtraLight"/>
              <a:ea typeface="Inter ExtraLight"/>
              <a:cs typeface="Inter ExtraLight"/>
              <a:sym typeface="Inter ExtraLight"/>
            </a:endParaRPr>
          </a:p>
          <a:p>
            <a:pPr indent="-304800" lvl="0" marL="457200" rtl="0" algn="l">
              <a:spcBef>
                <a:spcPts val="100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Navigating the shifting channel landscape, aiming to introduce cloud to customers</a:t>
            </a:r>
            <a:endParaRPr sz="1200">
              <a:solidFill>
                <a:schemeClr val="dk1"/>
              </a:solidFill>
              <a:latin typeface="Inter ExtraLight"/>
              <a:ea typeface="Inter ExtraLight"/>
              <a:cs typeface="Inter ExtraLight"/>
              <a:sym typeface="Inter ExtraLight"/>
            </a:endParaRPr>
          </a:p>
          <a:p>
            <a:pPr indent="-304800" lvl="0" marL="457200" rtl="0" algn="l">
              <a:spcBef>
                <a:spcPts val="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Decoding cloud complexity, including complex licensing from providers</a:t>
            </a:r>
            <a:endParaRPr sz="1200">
              <a:solidFill>
                <a:schemeClr val="dk1"/>
              </a:solidFill>
              <a:latin typeface="Inter ExtraLight"/>
              <a:ea typeface="Inter ExtraLight"/>
              <a:cs typeface="Inter ExtraLight"/>
              <a:sym typeface="Inter ExtraLight"/>
            </a:endParaRPr>
          </a:p>
          <a:p>
            <a:pPr indent="-304800" lvl="0" marL="457200" rtl="0" algn="l">
              <a:spcBef>
                <a:spcPts val="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Balancing multiple priorities, limited time to build Microsoft expertise</a:t>
            </a:r>
            <a:endParaRPr sz="1200">
              <a:solidFill>
                <a:schemeClr val="dk1"/>
              </a:solidFill>
              <a:latin typeface="Inter ExtraLight"/>
              <a:ea typeface="Inter ExtraLight"/>
              <a:cs typeface="Inter ExtraLight"/>
              <a:sym typeface="Inter ExtraLight"/>
            </a:endParaRPr>
          </a:p>
          <a:p>
            <a:pPr indent="0" lvl="0" marL="0" rtl="0" algn="l">
              <a:spcBef>
                <a:spcPts val="1000"/>
              </a:spcBef>
              <a:spcAft>
                <a:spcPts val="1000"/>
              </a:spcAft>
              <a:buNone/>
            </a:pPr>
            <a:r>
              <a:t/>
            </a:r>
            <a:endParaRPr sz="1300">
              <a:solidFill>
                <a:schemeClr val="dk1"/>
              </a:solidFill>
              <a:latin typeface="Inter ExtraLight"/>
              <a:ea typeface="Inter ExtraLight"/>
              <a:cs typeface="Inter ExtraLight"/>
              <a:sym typeface="Inter ExtraLight"/>
            </a:endParaRPr>
          </a:p>
        </p:txBody>
      </p:sp>
      <p:sp>
        <p:nvSpPr>
          <p:cNvPr id="1067" name="Google Shape;1067;p125"/>
          <p:cNvSpPr/>
          <p:nvPr/>
        </p:nvSpPr>
        <p:spPr>
          <a:xfrm>
            <a:off x="6096050" y="2554125"/>
            <a:ext cx="2691600" cy="2589300"/>
          </a:xfrm>
          <a:prstGeom prst="rect">
            <a:avLst/>
          </a:prstGeom>
          <a:noFill/>
          <a:ln>
            <a:noFill/>
          </a:ln>
        </p:spPr>
        <p:txBody>
          <a:bodyPr anchorCtr="0" anchor="t" bIns="0" lIns="0" spcFirstLastPara="1" rIns="0" wrap="square" tIns="0">
            <a:noAutofit/>
          </a:bodyPr>
          <a:lstStyle/>
          <a:p>
            <a:pPr indent="-304800" lvl="0" marL="457200" rtl="0" algn="l">
              <a:spcBef>
                <a:spcPts val="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Unblocked</a:t>
            </a:r>
            <a:r>
              <a:rPr lang="en" sz="1200">
                <a:solidFill>
                  <a:schemeClr val="dk1"/>
                </a:solidFill>
                <a:latin typeface="Inter ExtraLight"/>
                <a:ea typeface="Inter ExtraLight"/>
                <a:cs typeface="Inter ExtraLight"/>
                <a:sym typeface="Inter ExtraLight"/>
              </a:rPr>
              <a:t> potential revenue of  </a:t>
            </a:r>
            <a:r>
              <a:rPr b="1" lang="en" sz="1200">
                <a:solidFill>
                  <a:schemeClr val="dk1"/>
                </a:solidFill>
                <a:latin typeface="Inter"/>
                <a:ea typeface="Inter"/>
                <a:cs typeface="Inter"/>
                <a:sym typeface="Inter"/>
              </a:rPr>
              <a:t>$13,000 MRR </a:t>
            </a:r>
            <a:r>
              <a:rPr lang="en" sz="1200">
                <a:solidFill>
                  <a:schemeClr val="dk1"/>
                </a:solidFill>
                <a:latin typeface="Inter ExtraLight"/>
                <a:ea typeface="Inter ExtraLight"/>
                <a:cs typeface="Inter ExtraLight"/>
                <a:sym typeface="Inter ExtraLight"/>
              </a:rPr>
              <a:t>or </a:t>
            </a:r>
            <a:r>
              <a:rPr b="1" lang="en" sz="1200">
                <a:solidFill>
                  <a:schemeClr val="dk1"/>
                </a:solidFill>
                <a:latin typeface="Inter"/>
                <a:ea typeface="Inter"/>
                <a:cs typeface="Inter"/>
                <a:sym typeface="Inter"/>
              </a:rPr>
              <a:t>$156,000 annually</a:t>
            </a:r>
            <a:endParaRPr b="1" sz="1200">
              <a:solidFill>
                <a:schemeClr val="dk1"/>
              </a:solidFill>
              <a:latin typeface="Inter"/>
              <a:ea typeface="Inter"/>
              <a:cs typeface="Inter"/>
              <a:sym typeface="Inter"/>
            </a:endParaRPr>
          </a:p>
          <a:p>
            <a:pPr indent="0" lvl="0" marL="0" rtl="0" algn="l">
              <a:spcBef>
                <a:spcPts val="1000"/>
              </a:spcBef>
              <a:spcAft>
                <a:spcPts val="1000"/>
              </a:spcAft>
              <a:buNone/>
            </a:pPr>
            <a:r>
              <a:t/>
            </a:r>
            <a:endParaRPr sz="1200">
              <a:solidFill>
                <a:schemeClr val="dk1"/>
              </a:solidFill>
              <a:latin typeface="Inter ExtraLight"/>
              <a:ea typeface="Inter ExtraLight"/>
              <a:cs typeface="Inter ExtraLight"/>
              <a:sym typeface="Inter Extra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1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Why sell cloud </a:t>
            </a:r>
            <a:r>
              <a:rPr lang="en"/>
              <a:t>infrastructure</a:t>
            </a:r>
            <a:r>
              <a:rPr lang="en"/>
              <a:t>?</a:t>
            </a:r>
            <a:endParaRPr/>
          </a:p>
        </p:txBody>
      </p:sp>
      <p:sp>
        <p:nvSpPr>
          <p:cNvPr id="814" name="Google Shape;814;p111"/>
          <p:cNvSpPr txBox="1"/>
          <p:nvPr/>
        </p:nvSpPr>
        <p:spPr>
          <a:xfrm>
            <a:off x="457200" y="2750400"/>
            <a:ext cx="22245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ExtraLight"/>
                <a:ea typeface="Inter ExtraLight"/>
                <a:cs typeface="Inter ExtraLight"/>
                <a:sym typeface="Inter ExtraLight"/>
              </a:rPr>
              <a:t>Advisor-facing slides</a:t>
            </a:r>
            <a:endParaRPr>
              <a:solidFill>
                <a:schemeClr val="dk1"/>
              </a:solidFill>
              <a:latin typeface="Inter ExtraLight"/>
              <a:ea typeface="Inter ExtraLight"/>
              <a:cs typeface="Inter ExtraLight"/>
              <a:sym typeface="Inter Extra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1"/>
                </a:solidFill>
              </a:rPr>
              <a:t>‹#›</a:t>
            </a:fld>
            <a:endParaRPr>
              <a:solidFill>
                <a:schemeClr val="dk1"/>
              </a:solidFill>
            </a:endParaRPr>
          </a:p>
        </p:txBody>
      </p:sp>
      <p:sp>
        <p:nvSpPr>
          <p:cNvPr id="820" name="Google Shape;820;p112"/>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 does Cloud Infrastructure consist of?</a:t>
            </a:r>
            <a:endParaRPr/>
          </a:p>
        </p:txBody>
      </p:sp>
      <p:graphicFrame>
        <p:nvGraphicFramePr>
          <p:cNvPr id="821" name="Google Shape;821;p112"/>
          <p:cNvGraphicFramePr/>
          <p:nvPr/>
        </p:nvGraphicFramePr>
        <p:xfrm>
          <a:off x="423750" y="1175238"/>
          <a:ext cx="3000000" cy="3000000"/>
        </p:xfrm>
        <a:graphic>
          <a:graphicData uri="http://schemas.openxmlformats.org/drawingml/2006/table">
            <a:tbl>
              <a:tblPr>
                <a:noFill/>
                <a:tableStyleId>{B1D2156F-DD3B-4FA1-ACE7-D4FB67D79B8C}</a:tableStyleId>
              </a:tblPr>
              <a:tblGrid>
                <a:gridCol w="1659300"/>
                <a:gridCol w="1659300"/>
                <a:gridCol w="1659300"/>
                <a:gridCol w="1659300"/>
                <a:gridCol w="1659300"/>
              </a:tblGrid>
              <a:tr h="292925">
                <a:tc>
                  <a:txBody>
                    <a:bodyPr/>
                    <a:lstStyle/>
                    <a:p>
                      <a:pPr indent="0" lvl="0" marL="0" rtl="0" algn="ctr">
                        <a:spcBef>
                          <a:spcPts val="0"/>
                        </a:spcBef>
                        <a:spcAft>
                          <a:spcPts val="0"/>
                        </a:spcAft>
                        <a:buNone/>
                      </a:pPr>
                      <a:r>
                        <a:rPr lang="en" sz="1100">
                          <a:solidFill>
                            <a:schemeClr val="dk2"/>
                          </a:solidFill>
                          <a:latin typeface="Inter Medium"/>
                          <a:ea typeface="Inter Medium"/>
                          <a:cs typeface="Inter Medium"/>
                          <a:sym typeface="Inter Medium"/>
                        </a:rPr>
                        <a:t>Public Cloud</a:t>
                      </a:r>
                      <a:endParaRPr sz="1100">
                        <a:solidFill>
                          <a:schemeClr val="dk2"/>
                        </a:solidFill>
                        <a:latin typeface="Inter Medium"/>
                        <a:ea typeface="Inter Medium"/>
                        <a:cs typeface="Inter Medium"/>
                        <a:sym typeface="Inter Medium"/>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100">
                          <a:solidFill>
                            <a:schemeClr val="dk2"/>
                          </a:solidFill>
                          <a:latin typeface="Inter Medium"/>
                          <a:ea typeface="Inter Medium"/>
                          <a:cs typeface="Inter Medium"/>
                          <a:sym typeface="Inter Medium"/>
                        </a:rPr>
                        <a:t>Private</a:t>
                      </a:r>
                      <a:r>
                        <a:rPr lang="en" sz="1100">
                          <a:solidFill>
                            <a:schemeClr val="dk2"/>
                          </a:solidFill>
                          <a:latin typeface="Inter Medium"/>
                          <a:ea typeface="Inter Medium"/>
                          <a:cs typeface="Inter Medium"/>
                          <a:sym typeface="Inter Medium"/>
                        </a:rPr>
                        <a:t> Cloud</a:t>
                      </a:r>
                      <a:endParaRPr sz="1100">
                        <a:solidFill>
                          <a:schemeClr val="dk2"/>
                        </a:solidFill>
                        <a:latin typeface="Inter Medium"/>
                        <a:ea typeface="Inter Medium"/>
                        <a:cs typeface="Inter Medium"/>
                        <a:sym typeface="Inter Medium"/>
                      </a:endParaRPr>
                    </a:p>
                  </a:txBody>
                  <a:tcPr marT="91425" marB="91425" marR="91425" marL="91425">
                    <a:lnL cap="flat" cmpd="sng" w="38100">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100">
                          <a:solidFill>
                            <a:schemeClr val="dk2"/>
                          </a:solidFill>
                          <a:latin typeface="Inter Medium"/>
                          <a:ea typeface="Inter Medium"/>
                          <a:cs typeface="Inter Medium"/>
                          <a:sym typeface="Inter Medium"/>
                        </a:rPr>
                        <a:t>Hybrid</a:t>
                      </a:r>
                      <a:r>
                        <a:rPr lang="en" sz="1100">
                          <a:solidFill>
                            <a:schemeClr val="dk2"/>
                          </a:solidFill>
                          <a:latin typeface="Inter Medium"/>
                          <a:ea typeface="Inter Medium"/>
                          <a:cs typeface="Inter Medium"/>
                          <a:sym typeface="Inter Medium"/>
                        </a:rPr>
                        <a:t> Cloud</a:t>
                      </a:r>
                      <a:endParaRPr sz="1100">
                        <a:solidFill>
                          <a:schemeClr val="dk2"/>
                        </a:solidFill>
                        <a:latin typeface="Inter Medium"/>
                        <a:ea typeface="Inter Medium"/>
                        <a:cs typeface="Inter Medium"/>
                        <a:sym typeface="Inter Medium"/>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100">
                          <a:solidFill>
                            <a:schemeClr val="dk2"/>
                          </a:solidFill>
                          <a:latin typeface="Inter Medium"/>
                          <a:ea typeface="Inter Medium"/>
                          <a:cs typeface="Inter Medium"/>
                          <a:sym typeface="Inter Medium"/>
                        </a:rPr>
                        <a:t>Co-Location</a:t>
                      </a:r>
                      <a:endParaRPr sz="1100">
                        <a:solidFill>
                          <a:schemeClr val="dk2"/>
                        </a:solidFill>
                        <a:latin typeface="Inter Medium"/>
                        <a:ea typeface="Inter Medium"/>
                        <a:cs typeface="Inter Medium"/>
                        <a:sym typeface="Inter Medium"/>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100">
                          <a:solidFill>
                            <a:schemeClr val="dk2"/>
                          </a:solidFill>
                          <a:latin typeface="Inter Medium"/>
                          <a:ea typeface="Inter Medium"/>
                          <a:cs typeface="Inter Medium"/>
                          <a:sym typeface="Inter Medium"/>
                        </a:rPr>
                        <a:t>Disaster Recovery</a:t>
                      </a:r>
                      <a:endParaRPr sz="1100">
                        <a:solidFill>
                          <a:schemeClr val="dk2"/>
                        </a:solidFill>
                        <a:latin typeface="Inter Medium"/>
                        <a:ea typeface="Inter Medium"/>
                        <a:cs typeface="Inter Medium"/>
                        <a:sym typeface="Inter Medium"/>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r>
              <a:tr h="2237925">
                <a:tc>
                  <a:txBody>
                    <a:bodyPr/>
                    <a:lstStyle/>
                    <a:p>
                      <a:pPr indent="0" lvl="0" marL="0" rtl="0" algn="l">
                        <a:spcBef>
                          <a:spcPts val="0"/>
                        </a:spcBef>
                        <a:spcAft>
                          <a:spcPts val="0"/>
                        </a:spcAft>
                        <a:buNone/>
                      </a:pPr>
                      <a:r>
                        <a:rPr lang="en" sz="1050">
                          <a:solidFill>
                            <a:schemeClr val="dk1"/>
                          </a:solidFill>
                          <a:latin typeface="Inter ExtraLight"/>
                          <a:ea typeface="Inter ExtraLight"/>
                          <a:cs typeface="Inter ExtraLight"/>
                          <a:sym typeface="Inter ExtraLight"/>
                        </a:rPr>
                        <a:t>Computing resources are shared by multiple organizations making it a cost-effective and scalable solution.</a:t>
                      </a:r>
                      <a:endParaRPr sz="105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05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rPr lang="en" sz="1050">
                          <a:solidFill>
                            <a:schemeClr val="dk1"/>
                          </a:solidFill>
                          <a:latin typeface="Inter ExtraLight"/>
                          <a:ea typeface="Inter ExtraLight"/>
                          <a:cs typeface="Inter ExtraLight"/>
                          <a:sym typeface="Inter ExtraLight"/>
                        </a:rPr>
                        <a:t>Top providers: AWS, Azure, GCP</a:t>
                      </a:r>
                      <a:endParaRPr sz="105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Medium"/>
                        <a:ea typeface="Inter Medium"/>
                        <a:cs typeface="Inter Medium"/>
                        <a:sym typeface="Inter Medium"/>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50">
                          <a:solidFill>
                            <a:schemeClr val="dk1"/>
                          </a:solidFill>
                          <a:latin typeface="Inter ExtraLight"/>
                          <a:ea typeface="Inter ExtraLight"/>
                          <a:cs typeface="Inter ExtraLight"/>
                          <a:sym typeface="Inter ExtraLight"/>
                        </a:rPr>
                        <a:t>C</a:t>
                      </a:r>
                      <a:r>
                        <a:rPr lang="en" sz="1050">
                          <a:solidFill>
                            <a:schemeClr val="dk1"/>
                          </a:solidFill>
                          <a:latin typeface="Inter ExtraLight"/>
                          <a:ea typeface="Inter ExtraLight"/>
                          <a:cs typeface="Inter ExtraLight"/>
                          <a:sym typeface="Inter ExtraLight"/>
                        </a:rPr>
                        <a:t>omputing resources are dedicated to a single organization or entity, providing increased security and control.</a:t>
                      </a:r>
                      <a:endParaRPr sz="1100">
                        <a:solidFill>
                          <a:schemeClr val="dk1"/>
                        </a:solidFill>
                        <a:latin typeface="Inter ExtraLight"/>
                        <a:ea typeface="Inter ExtraLight"/>
                        <a:cs typeface="Inter ExtraLight"/>
                        <a:sym typeface="Inter ExtraLight"/>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50">
                          <a:solidFill>
                            <a:schemeClr val="dk1"/>
                          </a:solidFill>
                          <a:latin typeface="Inter ExtraLight"/>
                          <a:ea typeface="Inter ExtraLight"/>
                          <a:cs typeface="Inter ExtraLight"/>
                          <a:sym typeface="Inter ExtraLight"/>
                        </a:rPr>
                        <a:t>C</a:t>
                      </a:r>
                      <a:r>
                        <a:rPr lang="en" sz="1050">
                          <a:solidFill>
                            <a:schemeClr val="dk1"/>
                          </a:solidFill>
                          <a:latin typeface="Inter ExtraLight"/>
                          <a:ea typeface="Inter ExtraLight"/>
                          <a:cs typeface="Inter ExtraLight"/>
                          <a:sym typeface="Inter ExtraLight"/>
                        </a:rPr>
                        <a:t>ombines private cloud with public cloud resources, allowing organizations to leverage the benefits of both while addressing specific needs and constraints.</a:t>
                      </a:r>
                      <a:endParaRPr sz="1050">
                        <a:solidFill>
                          <a:schemeClr val="dk1"/>
                        </a:solidFill>
                        <a:latin typeface="Inter ExtraLight"/>
                        <a:ea typeface="Inter ExtraLight"/>
                        <a:cs typeface="Inter ExtraLight"/>
                        <a:sym typeface="Inter ExtraLight"/>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50">
                          <a:solidFill>
                            <a:schemeClr val="dk1"/>
                          </a:solidFill>
                          <a:latin typeface="Inter ExtraLight"/>
                          <a:ea typeface="Inter ExtraLight"/>
                          <a:cs typeface="Inter ExtraLight"/>
                          <a:sym typeface="Inter ExtraLight"/>
                        </a:rPr>
                        <a:t>A service where a company rents space in a data center facility to house its servers and other IT equipment.</a:t>
                      </a:r>
                      <a:endParaRPr sz="1100">
                        <a:solidFill>
                          <a:schemeClr val="dk1"/>
                        </a:solidFill>
                        <a:latin typeface="Inter ExtraLight"/>
                        <a:ea typeface="Inter ExtraLight"/>
                        <a:cs typeface="Inter ExtraLight"/>
                        <a:sym typeface="Inter ExtraLight"/>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050">
                          <a:solidFill>
                            <a:schemeClr val="dk1"/>
                          </a:solidFill>
                          <a:latin typeface="Inter ExtraLight"/>
                          <a:ea typeface="Inter ExtraLight"/>
                          <a:cs typeface="Inter ExtraLight"/>
                          <a:sym typeface="Inter ExtraLight"/>
                        </a:rPr>
                        <a:t>A process designed to minimize the impact of a disruptive event on a business's operations and data. </a:t>
                      </a:r>
                      <a:endParaRPr sz="1050">
                        <a:solidFill>
                          <a:schemeClr val="dk1"/>
                        </a:solidFill>
                        <a:latin typeface="Inter ExtraLight"/>
                        <a:ea typeface="Inter ExtraLight"/>
                        <a:cs typeface="Inter ExtraLight"/>
                        <a:sym typeface="Inter ExtraLight"/>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13"/>
          <p:cNvSpPr/>
          <p:nvPr/>
        </p:nvSpPr>
        <p:spPr>
          <a:xfrm>
            <a:off x="1040175" y="3803450"/>
            <a:ext cx="3334800" cy="906900"/>
          </a:xfrm>
          <a:prstGeom prst="rect">
            <a:avLst/>
          </a:prstGeom>
          <a:solidFill>
            <a:srgbClr val="CDFDDA">
              <a:alpha val="33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27" name="Google Shape;827;p113"/>
          <p:cNvSpPr txBox="1"/>
          <p:nvPr>
            <p:ph idx="4294967295" type="title"/>
          </p:nvPr>
        </p:nvSpPr>
        <p:spPr>
          <a:xfrm>
            <a:off x="0" y="250650"/>
            <a:ext cx="9144000" cy="391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800">
                <a:solidFill>
                  <a:schemeClr val="lt1"/>
                </a:solidFill>
              </a:rPr>
              <a:t>Add Cloud Infrastructure solutions to your portfolio with our </a:t>
            </a:r>
            <a:r>
              <a:rPr lang="en" sz="1800">
                <a:solidFill>
                  <a:schemeClr val="lt1"/>
                </a:solidFill>
              </a:rPr>
              <a:t>catalog</a:t>
            </a:r>
            <a:endParaRPr sz="1800">
              <a:solidFill>
                <a:schemeClr val="lt1"/>
              </a:solidFill>
            </a:endParaRPr>
          </a:p>
          <a:p>
            <a:pPr indent="0" lvl="0" marL="0" rtl="0" algn="ctr">
              <a:spcBef>
                <a:spcPts val="0"/>
              </a:spcBef>
              <a:spcAft>
                <a:spcPts val="0"/>
              </a:spcAft>
              <a:buNone/>
            </a:pPr>
            <a:r>
              <a:t/>
            </a:r>
            <a:endParaRPr sz="1800">
              <a:solidFill>
                <a:schemeClr val="lt1"/>
              </a:solidFill>
            </a:endParaRPr>
          </a:p>
        </p:txBody>
      </p:sp>
      <p:sp>
        <p:nvSpPr>
          <p:cNvPr id="828" name="Google Shape;828;p1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829" name="Google Shape;829;p113"/>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30" name="Google Shape;830;p113"/>
          <p:cNvSpPr/>
          <p:nvPr/>
        </p:nvSpPr>
        <p:spPr>
          <a:xfrm>
            <a:off x="503100" y="12648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31" name="Google Shape;831;p113"/>
          <p:cNvSpPr/>
          <p:nvPr/>
        </p:nvSpPr>
        <p:spPr>
          <a:xfrm>
            <a:off x="5803850" y="2153987"/>
            <a:ext cx="3000000" cy="330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Wireless Services</a:t>
            </a:r>
            <a:r>
              <a:rPr lang="en" sz="850">
                <a:solidFill>
                  <a:srgbClr val="F0F0F0"/>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Internet of Things (IoT) </a:t>
            </a:r>
            <a:br>
              <a:rPr i="0" lang="en" sz="850" u="none" cap="none" strike="noStrike">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Managed Mobility</a:t>
            </a:r>
            <a:r>
              <a:rPr lang="en" sz="850">
                <a:solidFill>
                  <a:srgbClr val="F0F0F0"/>
                </a:solidFill>
                <a:latin typeface="Inter Light"/>
                <a:ea typeface="Inter Light"/>
                <a:cs typeface="Inter Light"/>
                <a:sym typeface="Inter Light"/>
              </a:rPr>
              <a:t>  |  Expense Management (WEM)   </a:t>
            </a:r>
            <a:endParaRPr sz="850">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32" name="Google Shape;832;p113"/>
          <p:cNvSpPr/>
          <p:nvPr/>
        </p:nvSpPr>
        <p:spPr>
          <a:xfrm>
            <a:off x="687000" y="4295874"/>
            <a:ext cx="3276600" cy="384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Medium"/>
                <a:ea typeface="Inter Medium"/>
                <a:cs typeface="Inter Medium"/>
                <a:sym typeface="Inter Medium"/>
              </a:rPr>
              <a:t>Public, Private, &amp; Hybrid Cloud  </a:t>
            </a:r>
            <a:br>
              <a:rPr lang="en" sz="850">
                <a:solidFill>
                  <a:srgbClr val="F0F0F0"/>
                </a:solidFill>
                <a:latin typeface="Inter Medium"/>
                <a:ea typeface="Inter Medium"/>
                <a:cs typeface="Inter Medium"/>
                <a:sym typeface="Inter Medium"/>
              </a:rPr>
            </a:br>
            <a:r>
              <a:rPr i="0" lang="en" sz="850" u="none" cap="none" strike="noStrike">
                <a:solidFill>
                  <a:srgbClr val="F0F0F0"/>
                </a:solidFill>
                <a:latin typeface="Inter Medium"/>
                <a:ea typeface="Inter Medium"/>
                <a:cs typeface="Inter Medium"/>
                <a:sym typeface="Inter Medium"/>
              </a:rPr>
              <a:t>Data Center &amp; Colocation</a:t>
            </a:r>
            <a:r>
              <a:rPr lang="en" sz="850">
                <a:solidFill>
                  <a:schemeClr val="lt2"/>
                </a:solidFill>
                <a:latin typeface="Inter Medium"/>
                <a:ea typeface="Inter Medium"/>
                <a:cs typeface="Inter Medium"/>
                <a:sym typeface="Inter Medium"/>
              </a:rPr>
              <a:t>  |  </a:t>
            </a:r>
            <a:r>
              <a:rPr i="0" lang="en" sz="850" u="none" cap="none" strike="noStrike">
                <a:solidFill>
                  <a:srgbClr val="F0F0F0"/>
                </a:solidFill>
                <a:latin typeface="Inter Medium"/>
                <a:ea typeface="Inter Medium"/>
                <a:cs typeface="Inter Medium"/>
                <a:sym typeface="Inter Medium"/>
              </a:rPr>
              <a:t>Disaster Recovery</a:t>
            </a:r>
            <a:r>
              <a:rPr lang="en" sz="850">
                <a:solidFill>
                  <a:srgbClr val="F0F0F0"/>
                </a:solidFill>
                <a:latin typeface="Inter Medium"/>
                <a:ea typeface="Inter Medium"/>
                <a:cs typeface="Inter Medium"/>
                <a:sym typeface="Inter Medium"/>
              </a:rPr>
              <a:t>                           </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33" name="Google Shape;833;p113"/>
          <p:cNvSpPr/>
          <p:nvPr/>
        </p:nvSpPr>
        <p:spPr>
          <a:xfrm>
            <a:off x="362925" y="3246000"/>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Physical Security  |  Network Security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Endpoint Security  |  Cloud Security  |  SASE</a:t>
            </a:r>
            <a:endParaRPr i="0" sz="85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34" name="Google Shape;834;p113"/>
          <p:cNvSpPr/>
          <p:nvPr/>
        </p:nvSpPr>
        <p:spPr>
          <a:xfrm>
            <a:off x="5154175" y="1264857"/>
            <a:ext cx="3599400" cy="14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Fiber   |   Cable   |   Wireless   |   Satellite  |  TEM  </a:t>
            </a:r>
            <a:endParaRPr i="0" sz="1000" u="none" cap="none" strike="noStrike">
              <a:solidFill>
                <a:srgbClr val="F0F0F0"/>
              </a:solidFill>
              <a:latin typeface="Helvetica Neue Light"/>
              <a:ea typeface="Helvetica Neue Light"/>
              <a:cs typeface="Helvetica Neue Light"/>
              <a:sym typeface="Helvetica Neue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35" name="Google Shape;835;p113"/>
          <p:cNvSpPr/>
          <p:nvPr/>
        </p:nvSpPr>
        <p:spPr>
          <a:xfrm>
            <a:off x="323025" y="2230187"/>
            <a:ext cx="2815800" cy="367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NOC  |  SOC  |  </a:t>
            </a:r>
            <a:r>
              <a:rPr i="0" lang="en" sz="850" u="none" cap="none" strike="noStrike">
                <a:solidFill>
                  <a:schemeClr val="lt1"/>
                </a:solidFill>
                <a:latin typeface="Inter Light"/>
                <a:ea typeface="Inter Light"/>
                <a:cs typeface="Inter Light"/>
                <a:sym typeface="Inter Light"/>
              </a:rPr>
              <a:t>Professional Services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 SmartSupport</a:t>
            </a:r>
            <a:r>
              <a:rPr i="0" lang="en" sz="850" u="none" cap="none" strike="noStrike">
                <a:solidFill>
                  <a:schemeClr val="lt1"/>
                </a:solidFill>
                <a:latin typeface="Inter Light"/>
                <a:ea typeface="Inter Light"/>
                <a:cs typeface="Inter Light"/>
                <a:sym typeface="Inter Light"/>
              </a:rPr>
              <a:t>  |</a:t>
            </a:r>
            <a:r>
              <a:rPr lang="en" sz="850">
                <a:solidFill>
                  <a:schemeClr val="lt1"/>
                </a:solidFill>
                <a:latin typeface="Inter Light"/>
                <a:ea typeface="Inter Light"/>
                <a:cs typeface="Inter Light"/>
                <a:sym typeface="Inter Light"/>
              </a:rPr>
              <a:t>  Asset Management</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36" name="Google Shape;836;p113"/>
          <p:cNvSpPr/>
          <p:nvPr/>
        </p:nvSpPr>
        <p:spPr>
          <a:xfrm>
            <a:off x="5803850" y="3246000"/>
            <a:ext cx="2685900" cy="33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cap="none" strike="noStrike">
                <a:solidFill>
                  <a:schemeClr val="lt1"/>
                </a:solidFill>
                <a:latin typeface="Inter Light"/>
                <a:ea typeface="Inter Light"/>
                <a:cs typeface="Inter Light"/>
                <a:sym typeface="Inter Light"/>
              </a:rPr>
              <a:t>U</a:t>
            </a:r>
            <a:r>
              <a:rPr lang="en" sz="850">
                <a:solidFill>
                  <a:schemeClr val="lt1"/>
                </a:solidFill>
                <a:latin typeface="Inter Light"/>
                <a:ea typeface="Inter Light"/>
                <a:cs typeface="Inter Light"/>
                <a:sym typeface="Inter Light"/>
              </a:rPr>
              <a:t>CaaS</a:t>
            </a:r>
            <a:r>
              <a:rPr i="0" lang="en" sz="850" cap="none" strike="noStrike">
                <a:solidFill>
                  <a:schemeClr val="lt1"/>
                </a:solidFill>
                <a:latin typeface="Inter Light"/>
                <a:ea typeface="Inter Light"/>
                <a:cs typeface="Inter Light"/>
                <a:sym typeface="Inter Light"/>
              </a:rPr>
              <a:t>  |  C</a:t>
            </a:r>
            <a:r>
              <a:rPr lang="en" sz="850">
                <a:solidFill>
                  <a:schemeClr val="lt1"/>
                </a:solidFill>
                <a:latin typeface="Inter Light"/>
                <a:ea typeface="Inter Light"/>
                <a:cs typeface="Inter Light"/>
                <a:sym typeface="Inter Light"/>
              </a:rPr>
              <a:t>ontact Center</a:t>
            </a:r>
            <a:r>
              <a:rPr i="0" lang="en" sz="850" cap="none" strike="noStrike">
                <a:solidFill>
                  <a:schemeClr val="lt1"/>
                </a:solidFill>
                <a:latin typeface="Inter Light"/>
                <a:ea typeface="Inter Light"/>
                <a:cs typeface="Inter Light"/>
                <a:sym typeface="Inter Light"/>
              </a:rPr>
              <a:t>  |  </a:t>
            </a:r>
            <a:r>
              <a:rPr lang="en" sz="850">
                <a:solidFill>
                  <a:schemeClr val="lt1"/>
                </a:solidFill>
                <a:latin typeface="Inter Light"/>
                <a:ea typeface="Inter Light"/>
                <a:cs typeface="Inter Light"/>
                <a:sym typeface="Inter Light"/>
              </a:rPr>
              <a:t>CPaaS  |  SMS    Analytics  |  Artificial Intelligence (AI)</a:t>
            </a:r>
            <a:endParaRPr sz="850">
              <a:solidFill>
                <a:schemeClr val="lt1"/>
              </a:solidFill>
              <a:latin typeface="Inter Light"/>
              <a:ea typeface="Inter Light"/>
              <a:cs typeface="Inter Light"/>
              <a:sym typeface="Inter Light"/>
            </a:endParaRPr>
          </a:p>
          <a:p>
            <a:pPr indent="0" lvl="0" marL="0" marR="0" rtl="0" algn="r">
              <a:lnSpc>
                <a:spcPct val="100000"/>
              </a:lnSpc>
              <a:spcBef>
                <a:spcPts val="300"/>
              </a:spcBef>
              <a:spcAft>
                <a:spcPts val="0"/>
              </a:spcAft>
              <a:buClr>
                <a:srgbClr val="000000"/>
              </a:buClr>
              <a:buSzPts val="1000"/>
              <a:buFont typeface="Arial"/>
              <a:buNone/>
            </a:pPr>
            <a:r>
              <a:rPr i="0" lang="en" sz="1000" u="none" cap="none" strike="noStrike">
                <a:solidFill>
                  <a:srgbClr val="FFFFFF"/>
                </a:solidFill>
                <a:latin typeface="Inter Medium"/>
                <a:ea typeface="Inter Medium"/>
                <a:cs typeface="Inter Medium"/>
                <a:sym typeface="Inter Medium"/>
              </a:rPr>
              <a:t> </a:t>
            </a:r>
            <a:endParaRPr i="0" sz="1000" u="none" cap="none" strike="noStrike">
              <a:solidFill>
                <a:srgbClr val="FFFFFF"/>
              </a:solidFill>
              <a:latin typeface="Inter Medium"/>
              <a:ea typeface="Inter Medium"/>
              <a:cs typeface="Inter Medium"/>
              <a:sym typeface="Inter Medium"/>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37" name="Google Shape;837;p113"/>
          <p:cNvSpPr/>
          <p:nvPr/>
        </p:nvSpPr>
        <p:spPr>
          <a:xfrm>
            <a:off x="4925575" y="4219674"/>
            <a:ext cx="36885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  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838" name="Google Shape;838;p113"/>
          <p:cNvSpPr txBox="1"/>
          <p:nvPr/>
        </p:nvSpPr>
        <p:spPr>
          <a:xfrm>
            <a:off x="658800" y="8579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839" name="Google Shape;839;p113"/>
          <p:cNvSpPr txBox="1"/>
          <p:nvPr/>
        </p:nvSpPr>
        <p:spPr>
          <a:xfrm>
            <a:off x="5154175" y="85795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CONNECTIVITY &amp;  SD-WAN/SASE</a:t>
            </a:r>
            <a:endParaRPr sz="1300">
              <a:solidFill>
                <a:srgbClr val="ABE6FF"/>
              </a:solidFill>
              <a:latin typeface="Inter SemiBold"/>
              <a:ea typeface="Inter SemiBold"/>
              <a:cs typeface="Inter SemiBold"/>
              <a:sym typeface="Inter SemiBold"/>
            </a:endParaRPr>
          </a:p>
        </p:txBody>
      </p:sp>
      <p:sp>
        <p:nvSpPr>
          <p:cNvPr id="840" name="Google Shape;840;p113"/>
          <p:cNvSpPr txBox="1"/>
          <p:nvPr/>
        </p:nvSpPr>
        <p:spPr>
          <a:xfrm>
            <a:off x="138825" y="18284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MANAGED SERVICES</a:t>
            </a:r>
            <a:endParaRPr/>
          </a:p>
        </p:txBody>
      </p:sp>
      <p:sp>
        <p:nvSpPr>
          <p:cNvPr id="841" name="Google Shape;841;p113"/>
          <p:cNvSpPr txBox="1"/>
          <p:nvPr/>
        </p:nvSpPr>
        <p:spPr>
          <a:xfrm>
            <a:off x="5803850" y="17522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MOBILITY &amp; IoT</a:t>
            </a:r>
            <a:endParaRPr sz="1300">
              <a:solidFill>
                <a:srgbClr val="ABE6FF"/>
              </a:solidFill>
              <a:latin typeface="Inter SemiBold"/>
              <a:ea typeface="Inter SemiBold"/>
              <a:cs typeface="Inter SemiBold"/>
              <a:sym typeface="Inter SemiBold"/>
            </a:endParaRPr>
          </a:p>
        </p:txBody>
      </p:sp>
      <p:sp>
        <p:nvSpPr>
          <p:cNvPr id="842" name="Google Shape;842;p113"/>
          <p:cNvSpPr txBox="1"/>
          <p:nvPr/>
        </p:nvSpPr>
        <p:spPr>
          <a:xfrm>
            <a:off x="5803850" y="287073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CUSTOMER EXPERIENCE (CX)</a:t>
            </a:r>
            <a:endParaRPr>
              <a:solidFill>
                <a:schemeClr val="dk2"/>
              </a:solidFill>
            </a:endParaRPr>
          </a:p>
        </p:txBody>
      </p:sp>
      <p:sp>
        <p:nvSpPr>
          <p:cNvPr id="843" name="Google Shape;843;p113"/>
          <p:cNvSpPr txBox="1"/>
          <p:nvPr/>
        </p:nvSpPr>
        <p:spPr>
          <a:xfrm>
            <a:off x="138825" y="287073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SECURITY</a:t>
            </a:r>
            <a:endParaRPr>
              <a:solidFill>
                <a:schemeClr val="dk2"/>
              </a:solidFill>
            </a:endParaRPr>
          </a:p>
        </p:txBody>
      </p:sp>
      <p:sp>
        <p:nvSpPr>
          <p:cNvPr id="844" name="Google Shape;844;p113"/>
          <p:cNvSpPr txBox="1"/>
          <p:nvPr/>
        </p:nvSpPr>
        <p:spPr>
          <a:xfrm>
            <a:off x="4925575" y="383010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SOFTWARE AS A SERVICE</a:t>
            </a:r>
            <a:endParaRPr/>
          </a:p>
        </p:txBody>
      </p:sp>
      <p:sp>
        <p:nvSpPr>
          <p:cNvPr id="845" name="Google Shape;845;p113"/>
          <p:cNvSpPr txBox="1"/>
          <p:nvPr/>
        </p:nvSpPr>
        <p:spPr>
          <a:xfrm>
            <a:off x="963600" y="390630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CLOUD INFRASTRUCTURE</a:t>
            </a:r>
            <a:endParaRPr sz="1300">
              <a:solidFill>
                <a:schemeClr val="dk2"/>
              </a:solidFill>
              <a:latin typeface="Inter SemiBold"/>
              <a:ea typeface="Inter SemiBold"/>
              <a:cs typeface="Inter SemiBold"/>
              <a:sym typeface="Inter SemiBold"/>
            </a:endParaRPr>
          </a:p>
        </p:txBody>
      </p:sp>
      <p:pic>
        <p:nvPicPr>
          <p:cNvPr id="846" name="Google Shape;846;p113"/>
          <p:cNvPicPr preferRelativeResize="0"/>
          <p:nvPr/>
        </p:nvPicPr>
        <p:blipFill rotWithShape="1">
          <a:blip r:embed="rId3">
            <a:alphaModFix/>
          </a:blip>
          <a:srcRect b="0" l="0" r="0" t="0"/>
          <a:stretch/>
        </p:blipFill>
        <p:spPr>
          <a:xfrm>
            <a:off x="3242350" y="1399826"/>
            <a:ext cx="2506476" cy="2506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14"/>
          <p:cNvSpPr txBox="1"/>
          <p:nvPr>
            <p:ph idx="1" type="subTitle"/>
          </p:nvPr>
        </p:nvSpPr>
        <p:spPr>
          <a:xfrm>
            <a:off x="798738" y="1097400"/>
            <a:ext cx="75417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Increased demand for low-cost IT infrastructure and fast data accessibility</a:t>
            </a:r>
            <a:endParaRPr sz="1550"/>
          </a:p>
          <a:p>
            <a:pPr indent="0" lvl="0" marL="0" rtl="0" algn="ctr">
              <a:spcBef>
                <a:spcPts val="0"/>
              </a:spcBef>
              <a:spcAft>
                <a:spcPts val="0"/>
              </a:spcAft>
              <a:buNone/>
            </a:pPr>
            <a:r>
              <a:t/>
            </a:r>
            <a:endParaRPr/>
          </a:p>
        </p:txBody>
      </p:sp>
      <p:sp>
        <p:nvSpPr>
          <p:cNvPr id="852" name="Google Shape;852;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853" name="Google Shape;853;p114"/>
          <p:cNvSpPr txBox="1"/>
          <p:nvPr>
            <p:ph idx="3" type="subTitle"/>
          </p:nvPr>
        </p:nvSpPr>
        <p:spPr>
          <a:xfrm>
            <a:off x="3280950" y="3278600"/>
            <a:ext cx="2577300" cy="14850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latin typeface="Inter"/>
                <a:ea typeface="Inter"/>
                <a:cs typeface="Inter"/>
                <a:sym typeface="Inter"/>
              </a:rPr>
              <a:t>Multi-cloud adoption</a:t>
            </a:r>
            <a:endParaRPr b="1" sz="1400">
              <a:latin typeface="Inter"/>
              <a:ea typeface="Inter"/>
              <a:cs typeface="Inter"/>
              <a:sym typeface="Inter"/>
            </a:endParaRPr>
          </a:p>
          <a:p>
            <a:pPr indent="0" lvl="0" marL="0" rtl="0" algn="ctr">
              <a:lnSpc>
                <a:spcPct val="115000"/>
              </a:lnSpc>
              <a:spcBef>
                <a:spcPts val="0"/>
              </a:spcBef>
              <a:spcAft>
                <a:spcPts val="0"/>
              </a:spcAft>
              <a:buNone/>
            </a:pPr>
            <a:r>
              <a:rPr lang="en" sz="1400"/>
              <a:t>As much as </a:t>
            </a:r>
            <a:r>
              <a:rPr b="1" lang="en" sz="1400">
                <a:solidFill>
                  <a:schemeClr val="dk2"/>
                </a:solidFill>
                <a:latin typeface="Inter"/>
                <a:ea typeface="Inter"/>
                <a:cs typeface="Inter"/>
                <a:sym typeface="Inter"/>
              </a:rPr>
              <a:t>85% </a:t>
            </a:r>
            <a:r>
              <a:rPr lang="en" sz="1400"/>
              <a:t>of businesses are using two or more cloud platforms</a:t>
            </a:r>
            <a:endParaRPr sz="1400"/>
          </a:p>
          <a:p>
            <a:pPr indent="0" lvl="0" marL="0" rtl="0" algn="l">
              <a:lnSpc>
                <a:spcPct val="115000"/>
              </a:lnSpc>
              <a:spcBef>
                <a:spcPts val="0"/>
              </a:spcBef>
              <a:spcAft>
                <a:spcPts val="0"/>
              </a:spcAft>
              <a:buNone/>
            </a:pPr>
            <a:r>
              <a:t/>
            </a:r>
            <a:endParaRPr b="1" sz="1400">
              <a:solidFill>
                <a:schemeClr val="dk2"/>
              </a:solidFill>
              <a:latin typeface="Inter"/>
              <a:ea typeface="Inter"/>
              <a:cs typeface="Inter"/>
              <a:sym typeface="Inter"/>
            </a:endParaRPr>
          </a:p>
        </p:txBody>
      </p:sp>
      <p:sp>
        <p:nvSpPr>
          <p:cNvPr id="854" name="Google Shape;854;p114"/>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a:p>
            <a:pPr indent="0" lvl="0" marL="0" rtl="0" algn="ctr">
              <a:spcBef>
                <a:spcPts val="0"/>
              </a:spcBef>
              <a:spcAft>
                <a:spcPts val="0"/>
              </a:spcAft>
              <a:buNone/>
            </a:pPr>
            <a:r>
              <a:t/>
            </a:r>
            <a:endParaRPr/>
          </a:p>
        </p:txBody>
      </p:sp>
      <p:sp>
        <p:nvSpPr>
          <p:cNvPr id="855" name="Google Shape;855;p114"/>
          <p:cNvSpPr txBox="1"/>
          <p:nvPr>
            <p:ph idx="2" type="subTitle"/>
          </p:nvPr>
        </p:nvSpPr>
        <p:spPr>
          <a:xfrm>
            <a:off x="470775" y="3278600"/>
            <a:ext cx="2577300" cy="16179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latin typeface="Inter"/>
                <a:ea typeface="Inter"/>
                <a:cs typeface="Inter"/>
                <a:sym typeface="Inter"/>
              </a:rPr>
              <a:t>High growth</a:t>
            </a:r>
            <a:endParaRPr b="1" sz="1400">
              <a:latin typeface="Inter"/>
              <a:ea typeface="Inter"/>
              <a:cs typeface="Inter"/>
              <a:sym typeface="Inter"/>
            </a:endParaRPr>
          </a:p>
          <a:p>
            <a:pPr indent="0" lvl="0" marL="0" rtl="0" algn="ctr">
              <a:lnSpc>
                <a:spcPct val="115000"/>
              </a:lnSpc>
              <a:spcBef>
                <a:spcPts val="0"/>
              </a:spcBef>
              <a:spcAft>
                <a:spcPts val="0"/>
              </a:spcAft>
              <a:buNone/>
            </a:pPr>
            <a:r>
              <a:rPr lang="en" sz="1400"/>
              <a:t>IaaS market is expected to grow to USD </a:t>
            </a:r>
            <a:r>
              <a:rPr b="1" lang="en" sz="1400">
                <a:solidFill>
                  <a:schemeClr val="dk2"/>
                </a:solidFill>
                <a:latin typeface="Inter"/>
                <a:ea typeface="Inter"/>
                <a:cs typeface="Inter"/>
                <a:sym typeface="Inter"/>
              </a:rPr>
              <a:t>$738B</a:t>
            </a:r>
            <a:r>
              <a:rPr b="1" lang="en" sz="1400">
                <a:latin typeface="Inter"/>
                <a:ea typeface="Inter"/>
                <a:cs typeface="Inter"/>
                <a:sym typeface="Inter"/>
              </a:rPr>
              <a:t> </a:t>
            </a:r>
            <a:r>
              <a:rPr lang="en" sz="1400"/>
              <a:t>by 2032</a:t>
            </a:r>
            <a:endParaRPr b="1" sz="1400">
              <a:solidFill>
                <a:schemeClr val="dk2"/>
              </a:solidFill>
              <a:latin typeface="Inter"/>
              <a:ea typeface="Inter"/>
              <a:cs typeface="Inter"/>
              <a:sym typeface="Inter"/>
            </a:endParaRPr>
          </a:p>
        </p:txBody>
      </p:sp>
      <p:sp>
        <p:nvSpPr>
          <p:cNvPr id="856" name="Google Shape;856;p114"/>
          <p:cNvSpPr txBox="1"/>
          <p:nvPr>
            <p:ph idx="4" type="subTitle"/>
          </p:nvPr>
        </p:nvSpPr>
        <p:spPr>
          <a:xfrm>
            <a:off x="6091125" y="3278600"/>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latin typeface="Inter"/>
                <a:ea typeface="Inter"/>
                <a:cs typeface="Inter"/>
                <a:sym typeface="Inter"/>
              </a:rPr>
              <a:t>Rising prices</a:t>
            </a:r>
            <a:endParaRPr b="1" sz="1400">
              <a:latin typeface="Inter"/>
              <a:ea typeface="Inter"/>
              <a:cs typeface="Inter"/>
              <a:sym typeface="Inter"/>
            </a:endParaRPr>
          </a:p>
          <a:p>
            <a:pPr indent="0" lvl="0" marL="0" rtl="0" algn="ctr">
              <a:lnSpc>
                <a:spcPct val="115000"/>
              </a:lnSpc>
              <a:spcBef>
                <a:spcPts val="0"/>
              </a:spcBef>
              <a:spcAft>
                <a:spcPts val="0"/>
              </a:spcAft>
              <a:buNone/>
            </a:pPr>
            <a:r>
              <a:rPr lang="en" sz="1400"/>
              <a:t>Providers have increased pricing by </a:t>
            </a:r>
            <a:r>
              <a:rPr b="1" lang="en" sz="1400">
                <a:solidFill>
                  <a:schemeClr val="dk2"/>
                </a:solidFill>
                <a:latin typeface="Inter"/>
                <a:ea typeface="Inter"/>
                <a:cs typeface="Inter"/>
                <a:sym typeface="Inter"/>
              </a:rPr>
              <a:t>20% - 30%</a:t>
            </a:r>
            <a:r>
              <a:rPr lang="en" sz="1400"/>
              <a:t> </a:t>
            </a:r>
            <a:r>
              <a:rPr lang="en" sz="1400"/>
              <a:t>YoY</a:t>
            </a:r>
            <a:endParaRPr/>
          </a:p>
        </p:txBody>
      </p:sp>
      <p:pic>
        <p:nvPicPr>
          <p:cNvPr id="857" name="Google Shape;857;p114"/>
          <p:cNvPicPr preferRelativeResize="0"/>
          <p:nvPr/>
        </p:nvPicPr>
        <p:blipFill rotWithShape="1">
          <a:blip r:embed="rId3">
            <a:alphaModFix/>
          </a:blip>
          <a:srcRect b="0" l="0" r="0" t="0"/>
          <a:stretch/>
        </p:blipFill>
        <p:spPr>
          <a:xfrm>
            <a:off x="1390926" y="2342925"/>
            <a:ext cx="736975" cy="736975"/>
          </a:xfrm>
          <a:prstGeom prst="rect">
            <a:avLst/>
          </a:prstGeom>
          <a:noFill/>
          <a:ln>
            <a:noFill/>
          </a:ln>
        </p:spPr>
      </p:pic>
      <p:pic>
        <p:nvPicPr>
          <p:cNvPr id="858" name="Google Shape;858;p114"/>
          <p:cNvPicPr preferRelativeResize="0"/>
          <p:nvPr/>
        </p:nvPicPr>
        <p:blipFill rotWithShape="1">
          <a:blip r:embed="rId4">
            <a:alphaModFix/>
          </a:blip>
          <a:srcRect b="0" l="0" r="0" t="0"/>
          <a:stretch/>
        </p:blipFill>
        <p:spPr>
          <a:xfrm>
            <a:off x="6988925" y="2320575"/>
            <a:ext cx="781676" cy="781676"/>
          </a:xfrm>
          <a:prstGeom prst="rect">
            <a:avLst/>
          </a:prstGeom>
          <a:noFill/>
          <a:ln>
            <a:noFill/>
          </a:ln>
        </p:spPr>
      </p:pic>
      <p:pic>
        <p:nvPicPr>
          <p:cNvPr id="859" name="Google Shape;859;p114"/>
          <p:cNvPicPr preferRelativeResize="0"/>
          <p:nvPr/>
        </p:nvPicPr>
        <p:blipFill rotWithShape="1">
          <a:blip r:embed="rId5">
            <a:alphaModFix/>
          </a:blip>
          <a:srcRect b="0" l="0" r="0" t="0"/>
          <a:stretch/>
        </p:blipFill>
        <p:spPr>
          <a:xfrm>
            <a:off x="4178750" y="2320575"/>
            <a:ext cx="781676" cy="7816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15"/>
          <p:cNvSpPr/>
          <p:nvPr/>
        </p:nvSpPr>
        <p:spPr>
          <a:xfrm>
            <a:off x="3680625" y="859138"/>
            <a:ext cx="4467600" cy="10791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15"/>
          <p:cNvSpPr/>
          <p:nvPr/>
        </p:nvSpPr>
        <p:spPr>
          <a:xfrm>
            <a:off x="3680612" y="2188625"/>
            <a:ext cx="4467600" cy="10791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15"/>
          <p:cNvSpPr/>
          <p:nvPr/>
        </p:nvSpPr>
        <p:spPr>
          <a:xfrm>
            <a:off x="3845225" y="987700"/>
            <a:ext cx="42723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500"/>
              </a:spcBef>
              <a:spcAft>
                <a:spcPts val="1500"/>
              </a:spcAft>
              <a:buNone/>
            </a:pPr>
            <a:r>
              <a:rPr b="1" lang="en" sz="1000">
                <a:solidFill>
                  <a:schemeClr val="lt1"/>
                </a:solidFill>
                <a:latin typeface="Inter"/>
                <a:ea typeface="Inter"/>
                <a:cs typeface="Inter"/>
                <a:sym typeface="Inter"/>
              </a:rPr>
              <a:t>Shared cloud accounts for 45% of total infrastructure spending. </a:t>
            </a:r>
            <a:br>
              <a:rPr b="1" lang="en" sz="1000">
                <a:solidFill>
                  <a:schemeClr val="lt1"/>
                </a:solidFill>
                <a:latin typeface="Inter"/>
                <a:ea typeface="Inter"/>
                <a:cs typeface="Inter"/>
                <a:sym typeface="Inter"/>
              </a:rPr>
            </a:br>
            <a:r>
              <a:rPr lang="en" sz="1000">
                <a:solidFill>
                  <a:schemeClr val="lt1"/>
                </a:solidFill>
                <a:latin typeface="Inter Light"/>
                <a:ea typeface="Inter Light"/>
                <a:cs typeface="Inter Light"/>
                <a:sym typeface="Inter Light"/>
              </a:rPr>
              <a:t>Sell </a:t>
            </a:r>
            <a:r>
              <a:rPr lang="en" sz="1000">
                <a:solidFill>
                  <a:schemeClr val="lt1"/>
                </a:solidFill>
                <a:latin typeface="Inter Light"/>
                <a:ea typeface="Inter Light"/>
                <a:cs typeface="Inter Light"/>
                <a:sym typeface="Inter Light"/>
              </a:rPr>
              <a:t>IaaS solutions</a:t>
            </a:r>
            <a:r>
              <a:rPr b="1" lang="en" sz="1000">
                <a:solidFill>
                  <a:schemeClr val="lt1"/>
                </a:solidFill>
                <a:latin typeface="Inter"/>
                <a:ea typeface="Inter"/>
                <a:cs typeface="Inter"/>
                <a:sym typeface="Inter"/>
              </a:rPr>
              <a:t> </a:t>
            </a:r>
            <a:r>
              <a:rPr lang="en" sz="1000">
                <a:solidFill>
                  <a:schemeClr val="lt1"/>
                </a:solidFill>
                <a:latin typeface="Inter Light"/>
                <a:ea typeface="Inter Light"/>
                <a:cs typeface="Inter Light"/>
                <a:sym typeface="Inter Light"/>
              </a:rPr>
              <a:t>to </a:t>
            </a:r>
            <a:r>
              <a:rPr lang="en" sz="1000">
                <a:solidFill>
                  <a:schemeClr val="lt1"/>
                </a:solidFill>
                <a:latin typeface="Inter Light"/>
                <a:ea typeface="Inter Light"/>
                <a:cs typeface="Inter Light"/>
                <a:sym typeface="Inter Light"/>
              </a:rPr>
              <a:t>help customers adapt to a cloud-based workforce. As your customers explore new solutions and make additional purchases, you’ll benefit from </a:t>
            </a:r>
            <a:r>
              <a:rPr b="1" lang="en" sz="1000">
                <a:solidFill>
                  <a:schemeClr val="lt1"/>
                </a:solidFill>
                <a:latin typeface="Inter"/>
                <a:ea typeface="Inter"/>
                <a:cs typeface="Inter"/>
                <a:sym typeface="Inter"/>
              </a:rPr>
              <a:t>a larger share of their spending</a:t>
            </a:r>
            <a:r>
              <a:rPr lang="en" sz="1000">
                <a:solidFill>
                  <a:schemeClr val="lt1"/>
                </a:solidFill>
                <a:latin typeface="Inter Light"/>
                <a:ea typeface="Inter Light"/>
                <a:cs typeface="Inter Light"/>
                <a:sym typeface="Inter Light"/>
              </a:rPr>
              <a:t>. </a:t>
            </a:r>
            <a:endParaRPr sz="1000">
              <a:solidFill>
                <a:schemeClr val="lt1"/>
              </a:solidFill>
              <a:latin typeface="Inter Light"/>
              <a:ea typeface="Inter Light"/>
              <a:cs typeface="Inter Light"/>
              <a:sym typeface="Inter Light"/>
            </a:endParaRPr>
          </a:p>
        </p:txBody>
      </p:sp>
      <p:sp>
        <p:nvSpPr>
          <p:cNvPr id="867" name="Google Shape;867;p115"/>
          <p:cNvSpPr/>
          <p:nvPr/>
        </p:nvSpPr>
        <p:spPr>
          <a:xfrm>
            <a:off x="3845225" y="2301200"/>
            <a:ext cx="4138500" cy="95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Offer customers solutions from a </a:t>
            </a:r>
            <a:r>
              <a:rPr b="1" lang="en" sz="1000">
                <a:solidFill>
                  <a:schemeClr val="lt1"/>
                </a:solidFill>
                <a:latin typeface="Inter"/>
                <a:ea typeface="Inter"/>
                <a:cs typeface="Inter"/>
                <a:sym typeface="Inter"/>
              </a:rPr>
              <a:t>diverse portfolio</a:t>
            </a:r>
            <a:r>
              <a:rPr lang="en" sz="1000">
                <a:solidFill>
                  <a:schemeClr val="lt1"/>
                </a:solidFill>
                <a:latin typeface="Inter Light"/>
                <a:ea typeface="Inter Light"/>
                <a:cs typeface="Inter Light"/>
                <a:sym typeface="Inter Light"/>
              </a:rPr>
              <a:t> to stay ahead of their evolving business needs.</a:t>
            </a:r>
            <a:endParaRPr sz="1000">
              <a:solidFill>
                <a:schemeClr val="lt1"/>
              </a:solidFill>
              <a:latin typeface="Inter Light"/>
              <a:ea typeface="Inter Light"/>
              <a:cs typeface="Inter Light"/>
              <a:sym typeface="Inter Light"/>
            </a:endParaRPr>
          </a:p>
          <a:p>
            <a:pPr indent="0" lvl="0" marL="0" rtl="0" algn="l">
              <a:lnSpc>
                <a:spcPct val="100000"/>
              </a:lnSpc>
              <a:spcBef>
                <a:spcPts val="0"/>
              </a:spcBef>
              <a:spcAft>
                <a:spcPts val="0"/>
              </a:spcAft>
              <a:buNone/>
            </a:pPr>
            <a:r>
              <a:t/>
            </a:r>
            <a:endParaRPr sz="1000">
              <a:solidFill>
                <a:schemeClr val="lt1"/>
              </a:solidFill>
              <a:latin typeface="Inter Light"/>
              <a:ea typeface="Inter Light"/>
              <a:cs typeface="Inter Light"/>
              <a:sym typeface="Inter Light"/>
            </a:endParaRPr>
          </a:p>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Ex: Complement Microsoft purchases with Azure to keep earning more revenue from your customers.</a:t>
            </a:r>
            <a:endParaRPr sz="1000">
              <a:solidFill>
                <a:schemeClr val="lt1"/>
              </a:solidFill>
              <a:latin typeface="Inter Light"/>
              <a:ea typeface="Inter Light"/>
              <a:cs typeface="Inter Light"/>
              <a:sym typeface="Inter Light"/>
            </a:endParaRPr>
          </a:p>
        </p:txBody>
      </p:sp>
      <p:sp>
        <p:nvSpPr>
          <p:cNvPr id="868" name="Google Shape;868;p115"/>
          <p:cNvSpPr/>
          <p:nvPr/>
        </p:nvSpPr>
        <p:spPr>
          <a:xfrm>
            <a:off x="1769000" y="237619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GAIN RECURRING REVENUE STREAMS</a:t>
            </a:r>
            <a:endParaRPr b="1" sz="1200">
              <a:solidFill>
                <a:schemeClr val="dk2"/>
              </a:solidFill>
              <a:latin typeface="Inter"/>
              <a:ea typeface="Inter"/>
              <a:cs typeface="Inter"/>
              <a:sym typeface="Inter"/>
            </a:endParaRPr>
          </a:p>
        </p:txBody>
      </p:sp>
      <p:sp>
        <p:nvSpPr>
          <p:cNvPr id="869" name="Google Shape;869;p115"/>
          <p:cNvSpPr/>
          <p:nvPr/>
        </p:nvSpPr>
        <p:spPr>
          <a:xfrm>
            <a:off x="1964513" y="1237450"/>
            <a:ext cx="1472100" cy="32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INCREASE WALLET SHARE</a:t>
            </a:r>
            <a:endParaRPr b="1" sz="1200">
              <a:solidFill>
                <a:schemeClr val="dk2"/>
              </a:solidFill>
              <a:latin typeface="Inter"/>
              <a:ea typeface="Inter"/>
              <a:cs typeface="Inter"/>
              <a:sym typeface="Inter"/>
            </a:endParaRPr>
          </a:p>
        </p:txBody>
      </p:sp>
      <p:cxnSp>
        <p:nvCxnSpPr>
          <p:cNvPr id="870" name="Google Shape;870;p115"/>
          <p:cNvCxnSpPr/>
          <p:nvPr/>
        </p:nvCxnSpPr>
        <p:spPr>
          <a:xfrm>
            <a:off x="3552100" y="960150"/>
            <a:ext cx="8100" cy="955800"/>
          </a:xfrm>
          <a:prstGeom prst="straightConnector1">
            <a:avLst/>
          </a:prstGeom>
          <a:noFill/>
          <a:ln cap="flat" cmpd="sng" w="19050">
            <a:solidFill>
              <a:schemeClr val="dk2"/>
            </a:solidFill>
            <a:prstDash val="solid"/>
            <a:round/>
            <a:headEnd len="med" w="med" type="none"/>
            <a:tailEnd len="med" w="med" type="none"/>
          </a:ln>
        </p:spPr>
      </p:cxnSp>
      <p:cxnSp>
        <p:nvCxnSpPr>
          <p:cNvPr id="871" name="Google Shape;871;p115"/>
          <p:cNvCxnSpPr/>
          <p:nvPr/>
        </p:nvCxnSpPr>
        <p:spPr>
          <a:xfrm flipH="1">
            <a:off x="3554938" y="2177738"/>
            <a:ext cx="2400" cy="1025100"/>
          </a:xfrm>
          <a:prstGeom prst="straightConnector1">
            <a:avLst/>
          </a:prstGeom>
          <a:noFill/>
          <a:ln cap="flat" cmpd="sng" w="19050">
            <a:solidFill>
              <a:schemeClr val="dk2"/>
            </a:solidFill>
            <a:prstDash val="solid"/>
            <a:round/>
            <a:headEnd len="med" w="med" type="none"/>
            <a:tailEnd len="med" w="med" type="none"/>
          </a:ln>
        </p:spPr>
      </p:cxnSp>
      <p:sp>
        <p:nvSpPr>
          <p:cNvPr id="872" name="Google Shape;872;p115"/>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73" name="Google Shape;873;p1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74" name="Google Shape;874;p115"/>
          <p:cNvSpPr txBox="1"/>
          <p:nvPr/>
        </p:nvSpPr>
        <p:spPr>
          <a:xfrm>
            <a:off x="359700" y="191875"/>
            <a:ext cx="7206900" cy="5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50">
                <a:solidFill>
                  <a:schemeClr val="dk2"/>
                </a:solidFill>
                <a:latin typeface="Inter ExtraLight"/>
                <a:ea typeface="Inter ExtraLight"/>
                <a:cs typeface="Inter ExtraLight"/>
                <a:sym typeface="Inter ExtraLight"/>
              </a:rPr>
              <a:t>Add Infrastructure to your portfolio</a:t>
            </a:r>
            <a:endParaRPr sz="1200">
              <a:solidFill>
                <a:schemeClr val="dk2"/>
              </a:solidFill>
              <a:latin typeface="Inter ExtraLight"/>
              <a:ea typeface="Inter ExtraLight"/>
              <a:cs typeface="Inter ExtraLight"/>
              <a:sym typeface="Inter ExtraLight"/>
            </a:endParaRPr>
          </a:p>
        </p:txBody>
      </p:sp>
      <p:sp>
        <p:nvSpPr>
          <p:cNvPr id="875" name="Google Shape;875;p115"/>
          <p:cNvSpPr/>
          <p:nvPr/>
        </p:nvSpPr>
        <p:spPr>
          <a:xfrm>
            <a:off x="995794" y="2319884"/>
            <a:ext cx="821700" cy="822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76" name="Google Shape;876;p115"/>
          <p:cNvSpPr/>
          <p:nvPr/>
        </p:nvSpPr>
        <p:spPr>
          <a:xfrm>
            <a:off x="995781" y="1017135"/>
            <a:ext cx="821700" cy="822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77" name="Google Shape;877;p115"/>
          <p:cNvSpPr/>
          <p:nvPr/>
        </p:nvSpPr>
        <p:spPr>
          <a:xfrm>
            <a:off x="3680612" y="3528975"/>
            <a:ext cx="4467600" cy="10791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15"/>
          <p:cNvSpPr/>
          <p:nvPr/>
        </p:nvSpPr>
        <p:spPr>
          <a:xfrm>
            <a:off x="3751850" y="3518100"/>
            <a:ext cx="4365600" cy="1079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Solidify your position as a trusted partner and </a:t>
            </a:r>
            <a:r>
              <a:rPr b="1" lang="en" sz="1000">
                <a:solidFill>
                  <a:schemeClr val="lt1"/>
                </a:solidFill>
                <a:latin typeface="Inter"/>
                <a:ea typeface="Inter"/>
                <a:cs typeface="Inter"/>
                <a:sym typeface="Inter"/>
              </a:rPr>
              <a:t>increase customer loyalty</a:t>
            </a:r>
            <a:r>
              <a:rPr lang="en" sz="1000">
                <a:solidFill>
                  <a:schemeClr val="lt1"/>
                </a:solidFill>
                <a:latin typeface="Inter Light"/>
                <a:ea typeface="Inter Light"/>
                <a:cs typeface="Inter Light"/>
                <a:sym typeface="Inter Light"/>
              </a:rPr>
              <a:t> by h</a:t>
            </a:r>
            <a:r>
              <a:rPr lang="en" sz="1000">
                <a:solidFill>
                  <a:schemeClr val="lt1"/>
                </a:solidFill>
                <a:latin typeface="Inter Light"/>
                <a:ea typeface="Inter Light"/>
                <a:cs typeface="Inter Light"/>
                <a:sym typeface="Inter Light"/>
              </a:rPr>
              <a:t>elping customers get ahead of rising prices and coming scarcity. </a:t>
            </a:r>
            <a:endParaRPr sz="1000">
              <a:solidFill>
                <a:schemeClr val="lt1"/>
              </a:solidFill>
              <a:latin typeface="Inter Light"/>
              <a:ea typeface="Inter Light"/>
              <a:cs typeface="Inter Light"/>
              <a:sym typeface="Inter Light"/>
            </a:endParaRPr>
          </a:p>
        </p:txBody>
      </p:sp>
      <p:sp>
        <p:nvSpPr>
          <p:cNvPr id="879" name="Google Shape;879;p115"/>
          <p:cNvSpPr/>
          <p:nvPr/>
        </p:nvSpPr>
        <p:spPr>
          <a:xfrm>
            <a:off x="1769000" y="371654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INCREASE VALUE TO YOUR CUSTOMERS</a:t>
            </a:r>
            <a:endParaRPr b="1" sz="1200">
              <a:solidFill>
                <a:schemeClr val="dk2"/>
              </a:solidFill>
              <a:latin typeface="Inter"/>
              <a:ea typeface="Inter"/>
              <a:cs typeface="Inter"/>
              <a:sym typeface="Inter"/>
            </a:endParaRPr>
          </a:p>
        </p:txBody>
      </p:sp>
      <p:cxnSp>
        <p:nvCxnSpPr>
          <p:cNvPr id="880" name="Google Shape;880;p115"/>
          <p:cNvCxnSpPr/>
          <p:nvPr/>
        </p:nvCxnSpPr>
        <p:spPr>
          <a:xfrm flipH="1">
            <a:off x="3554938" y="3518088"/>
            <a:ext cx="2400" cy="1025100"/>
          </a:xfrm>
          <a:prstGeom prst="straightConnector1">
            <a:avLst/>
          </a:prstGeom>
          <a:noFill/>
          <a:ln cap="flat" cmpd="sng" w="19050">
            <a:solidFill>
              <a:schemeClr val="dk2"/>
            </a:solidFill>
            <a:prstDash val="solid"/>
            <a:round/>
            <a:headEnd len="med" w="med" type="none"/>
            <a:tailEnd len="med" w="med" type="none"/>
          </a:ln>
        </p:spPr>
      </p:cxnSp>
      <p:sp>
        <p:nvSpPr>
          <p:cNvPr id="881" name="Google Shape;881;p115"/>
          <p:cNvSpPr/>
          <p:nvPr/>
        </p:nvSpPr>
        <p:spPr>
          <a:xfrm>
            <a:off x="995794" y="3660234"/>
            <a:ext cx="821700" cy="822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882" name="Google Shape;882;p115"/>
          <p:cNvPicPr preferRelativeResize="0"/>
          <p:nvPr/>
        </p:nvPicPr>
        <p:blipFill rotWithShape="1">
          <a:blip r:embed="rId4">
            <a:alphaModFix/>
          </a:blip>
          <a:srcRect b="0" l="16772" r="16772" t="0"/>
          <a:stretch/>
        </p:blipFill>
        <p:spPr>
          <a:xfrm>
            <a:off x="1252438" y="3813384"/>
            <a:ext cx="342712" cy="515700"/>
          </a:xfrm>
          <a:prstGeom prst="rect">
            <a:avLst/>
          </a:prstGeom>
          <a:noFill/>
          <a:ln>
            <a:noFill/>
          </a:ln>
        </p:spPr>
      </p:pic>
      <p:pic>
        <p:nvPicPr>
          <p:cNvPr id="883" name="Google Shape;883;p115"/>
          <p:cNvPicPr preferRelativeResize="0"/>
          <p:nvPr/>
        </p:nvPicPr>
        <p:blipFill rotWithShape="1">
          <a:blip r:embed="rId5">
            <a:alphaModFix/>
          </a:blip>
          <a:srcRect b="932" l="0" r="0" t="932"/>
          <a:stretch/>
        </p:blipFill>
        <p:spPr>
          <a:xfrm>
            <a:off x="1187599" y="2534728"/>
            <a:ext cx="438051" cy="429887"/>
          </a:xfrm>
          <a:prstGeom prst="rect">
            <a:avLst/>
          </a:prstGeom>
          <a:noFill/>
          <a:ln>
            <a:noFill/>
          </a:ln>
        </p:spPr>
      </p:pic>
      <p:pic>
        <p:nvPicPr>
          <p:cNvPr id="884" name="Google Shape;884;p115"/>
          <p:cNvPicPr preferRelativeResize="0"/>
          <p:nvPr/>
        </p:nvPicPr>
        <p:blipFill rotWithShape="1">
          <a:blip r:embed="rId6">
            <a:alphaModFix/>
          </a:blip>
          <a:srcRect b="0" l="4338" r="4329" t="0"/>
          <a:stretch/>
        </p:blipFill>
        <p:spPr>
          <a:xfrm>
            <a:off x="1213500" y="1213185"/>
            <a:ext cx="392625" cy="429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id="889" name="Google Shape;889;p116"/>
          <p:cNvPicPr preferRelativeResize="0"/>
          <p:nvPr/>
        </p:nvPicPr>
        <p:blipFill rotWithShape="1">
          <a:blip r:embed="rId3">
            <a:alphaModFix/>
          </a:blip>
          <a:srcRect b="20225" l="0" r="0" t="47887"/>
          <a:stretch/>
        </p:blipFill>
        <p:spPr>
          <a:xfrm>
            <a:off x="0" y="3429000"/>
            <a:ext cx="9144000" cy="1714500"/>
          </a:xfrm>
          <a:prstGeom prst="rect">
            <a:avLst/>
          </a:prstGeom>
          <a:noFill/>
          <a:ln>
            <a:noFill/>
          </a:ln>
        </p:spPr>
      </p:pic>
      <p:sp>
        <p:nvSpPr>
          <p:cNvPr id="890" name="Google Shape;890;p116"/>
          <p:cNvSpPr/>
          <p:nvPr/>
        </p:nvSpPr>
        <p:spPr>
          <a:xfrm>
            <a:off x="833376" y="4141988"/>
            <a:ext cx="2557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Boost solution designs with technical expertise in customer discovery and qualification.</a:t>
            </a:r>
            <a:endParaRPr sz="12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50">
              <a:solidFill>
                <a:schemeClr val="lt1"/>
              </a:solidFill>
              <a:latin typeface="Inter Light"/>
              <a:ea typeface="Inter Light"/>
              <a:cs typeface="Inter Light"/>
              <a:sym typeface="Inter Light"/>
            </a:endParaRPr>
          </a:p>
        </p:txBody>
      </p:sp>
      <p:sp>
        <p:nvSpPr>
          <p:cNvPr id="891" name="Google Shape;891;p116"/>
          <p:cNvSpPr/>
          <p:nvPr/>
        </p:nvSpPr>
        <p:spPr>
          <a:xfrm>
            <a:off x="810472" y="3763301"/>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Sales</a:t>
            </a:r>
            <a:r>
              <a:rPr lang="en" sz="1200">
                <a:solidFill>
                  <a:schemeClr val="lt1"/>
                </a:solidFill>
                <a:latin typeface="Inter SemiBold"/>
                <a:ea typeface="Inter SemiBold"/>
                <a:cs typeface="Inter SemiBold"/>
                <a:sym typeface="Inter SemiBold"/>
              </a:rPr>
              <a:t> Engineers</a:t>
            </a:r>
            <a:endParaRPr sz="1200">
              <a:solidFill>
                <a:schemeClr val="lt1"/>
              </a:solidFill>
              <a:latin typeface="Open Sans"/>
              <a:ea typeface="Open Sans"/>
              <a:cs typeface="Open Sans"/>
              <a:sym typeface="Open Sans"/>
            </a:endParaRPr>
          </a:p>
        </p:txBody>
      </p:sp>
      <p:pic>
        <p:nvPicPr>
          <p:cNvPr id="892" name="Google Shape;892;p116"/>
          <p:cNvPicPr preferRelativeResize="0"/>
          <p:nvPr/>
        </p:nvPicPr>
        <p:blipFill>
          <a:blip r:embed="rId4">
            <a:alphaModFix/>
          </a:blip>
          <a:stretch>
            <a:fillRect/>
          </a:stretch>
        </p:blipFill>
        <p:spPr>
          <a:xfrm>
            <a:off x="460700" y="467912"/>
            <a:ext cx="1610227" cy="393330"/>
          </a:xfrm>
          <a:prstGeom prst="rect">
            <a:avLst/>
          </a:prstGeom>
          <a:noFill/>
          <a:ln>
            <a:noFill/>
          </a:ln>
        </p:spPr>
      </p:pic>
      <p:pic>
        <p:nvPicPr>
          <p:cNvPr id="893" name="Google Shape;893;p116"/>
          <p:cNvPicPr preferRelativeResize="0"/>
          <p:nvPr/>
        </p:nvPicPr>
        <p:blipFill>
          <a:blip r:embed="rId5">
            <a:alphaModFix/>
          </a:blip>
          <a:stretch>
            <a:fillRect/>
          </a:stretch>
        </p:blipFill>
        <p:spPr>
          <a:xfrm>
            <a:off x="4997775" y="511925"/>
            <a:ext cx="3689027" cy="2458754"/>
          </a:xfrm>
          <a:prstGeom prst="rect">
            <a:avLst/>
          </a:prstGeom>
          <a:noFill/>
          <a:ln>
            <a:noFill/>
          </a:ln>
        </p:spPr>
      </p:pic>
      <p:sp>
        <p:nvSpPr>
          <p:cNvPr id="894" name="Google Shape;894;p116"/>
          <p:cNvSpPr txBox="1"/>
          <p:nvPr>
            <p:ph type="title"/>
          </p:nvPr>
        </p:nvSpPr>
        <p:spPr>
          <a:xfrm>
            <a:off x="457200" y="1336938"/>
            <a:ext cx="55092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Extend your team with </a:t>
            </a:r>
            <a:br>
              <a:rPr lang="en" sz="2700"/>
            </a:br>
            <a:r>
              <a:rPr lang="en" sz="2700"/>
              <a:t>our </a:t>
            </a:r>
            <a:r>
              <a:rPr lang="en" sz="2700"/>
              <a:t>specialists</a:t>
            </a:r>
            <a:endParaRPr sz="2700"/>
          </a:p>
        </p:txBody>
      </p:sp>
      <p:pic>
        <p:nvPicPr>
          <p:cNvPr id="895" name="Google Shape;895;p116"/>
          <p:cNvPicPr preferRelativeResize="0"/>
          <p:nvPr/>
        </p:nvPicPr>
        <p:blipFill rotWithShape="1">
          <a:blip r:embed="rId6">
            <a:alphaModFix/>
          </a:blip>
          <a:srcRect b="0" l="0" r="0" t="0"/>
          <a:stretch/>
        </p:blipFill>
        <p:spPr>
          <a:xfrm>
            <a:off x="199025" y="3763312"/>
            <a:ext cx="486450" cy="486450"/>
          </a:xfrm>
          <a:prstGeom prst="rect">
            <a:avLst/>
          </a:prstGeom>
          <a:noFill/>
          <a:ln>
            <a:noFill/>
          </a:ln>
        </p:spPr>
      </p:pic>
      <p:pic>
        <p:nvPicPr>
          <p:cNvPr id="896" name="Google Shape;896;p116"/>
          <p:cNvPicPr preferRelativeResize="0"/>
          <p:nvPr/>
        </p:nvPicPr>
        <p:blipFill rotWithShape="1">
          <a:blip r:embed="rId7">
            <a:alphaModFix/>
          </a:blip>
          <a:srcRect b="0" l="0" r="0" t="0"/>
          <a:stretch/>
        </p:blipFill>
        <p:spPr>
          <a:xfrm>
            <a:off x="3140578" y="3753700"/>
            <a:ext cx="486450" cy="486450"/>
          </a:xfrm>
          <a:prstGeom prst="rect">
            <a:avLst/>
          </a:prstGeom>
          <a:noFill/>
          <a:ln>
            <a:noFill/>
          </a:ln>
        </p:spPr>
      </p:pic>
      <p:sp>
        <p:nvSpPr>
          <p:cNvPr id="897" name="Google Shape;897;p116"/>
          <p:cNvSpPr/>
          <p:nvPr/>
        </p:nvSpPr>
        <p:spPr>
          <a:xfrm>
            <a:off x="3690397" y="3753688"/>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Solution Architects</a:t>
            </a:r>
            <a:endParaRPr sz="1200">
              <a:solidFill>
                <a:schemeClr val="lt1"/>
              </a:solidFill>
              <a:latin typeface="Open Sans"/>
              <a:ea typeface="Open Sans"/>
              <a:cs typeface="Open Sans"/>
              <a:sym typeface="Open Sans"/>
            </a:endParaRPr>
          </a:p>
        </p:txBody>
      </p:sp>
      <p:sp>
        <p:nvSpPr>
          <p:cNvPr id="898" name="Google Shape;898;p116"/>
          <p:cNvSpPr/>
          <p:nvPr/>
        </p:nvSpPr>
        <p:spPr>
          <a:xfrm>
            <a:off x="3690400" y="4132375"/>
            <a:ext cx="23145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Confidently present solutions scoped, designed, and vetted by experts.</a:t>
            </a:r>
            <a:endParaRPr sz="1200">
              <a:solidFill>
                <a:schemeClr val="lt1"/>
              </a:solidFill>
              <a:latin typeface="Inter ExtraLight"/>
              <a:ea typeface="Inter ExtraLight"/>
              <a:cs typeface="Inter ExtraLight"/>
              <a:sym typeface="Inter ExtraLight"/>
            </a:endParaRPr>
          </a:p>
        </p:txBody>
      </p:sp>
      <p:pic>
        <p:nvPicPr>
          <p:cNvPr id="899" name="Google Shape;899;p116"/>
          <p:cNvPicPr preferRelativeResize="0"/>
          <p:nvPr/>
        </p:nvPicPr>
        <p:blipFill rotWithShape="1">
          <a:blip r:embed="rId8">
            <a:alphaModFix/>
          </a:blip>
          <a:srcRect b="0" l="0" r="0" t="0"/>
          <a:stretch/>
        </p:blipFill>
        <p:spPr>
          <a:xfrm>
            <a:off x="6004903" y="3753700"/>
            <a:ext cx="486450" cy="486450"/>
          </a:xfrm>
          <a:prstGeom prst="rect">
            <a:avLst/>
          </a:prstGeom>
          <a:noFill/>
          <a:ln>
            <a:noFill/>
          </a:ln>
        </p:spPr>
      </p:pic>
      <p:sp>
        <p:nvSpPr>
          <p:cNvPr id="900" name="Google Shape;900;p116"/>
          <p:cNvSpPr/>
          <p:nvPr/>
        </p:nvSpPr>
        <p:spPr>
          <a:xfrm>
            <a:off x="6554722" y="3753688"/>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Data Center Experts</a:t>
            </a:r>
            <a:endParaRPr sz="1200">
              <a:solidFill>
                <a:schemeClr val="lt1"/>
              </a:solidFill>
              <a:latin typeface="Open Sans"/>
              <a:ea typeface="Open Sans"/>
              <a:cs typeface="Open Sans"/>
              <a:sym typeface="Open Sans"/>
            </a:endParaRPr>
          </a:p>
        </p:txBody>
      </p:sp>
      <p:sp>
        <p:nvSpPr>
          <p:cNvPr id="901" name="Google Shape;901;p116"/>
          <p:cNvSpPr/>
          <p:nvPr/>
        </p:nvSpPr>
        <p:spPr>
          <a:xfrm>
            <a:off x="6554726" y="4132375"/>
            <a:ext cx="2608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Leverage multiple vetted vendors for projects or new environments.</a:t>
            </a:r>
            <a:endParaRPr sz="12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sz="1200">
              <a:solidFill>
                <a:schemeClr val="lt1"/>
              </a:solidFill>
              <a:latin typeface="Inter ExtraLight"/>
              <a:ea typeface="Inter ExtraLight"/>
              <a:cs typeface="Inter ExtraLight"/>
              <a:sym typeface="Inter Extra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id="906" name="Google Shape;906;p117"/>
          <p:cNvPicPr preferRelativeResize="0"/>
          <p:nvPr/>
        </p:nvPicPr>
        <p:blipFill rotWithShape="1">
          <a:blip r:embed="rId3">
            <a:alphaModFix/>
          </a:blip>
          <a:srcRect b="20225" l="0" r="0" t="47887"/>
          <a:stretch/>
        </p:blipFill>
        <p:spPr>
          <a:xfrm>
            <a:off x="0" y="3503404"/>
            <a:ext cx="9144000" cy="1640099"/>
          </a:xfrm>
          <a:prstGeom prst="rect">
            <a:avLst/>
          </a:prstGeom>
          <a:noFill/>
          <a:ln>
            <a:noFill/>
          </a:ln>
        </p:spPr>
      </p:pic>
      <p:sp>
        <p:nvSpPr>
          <p:cNvPr id="907" name="Google Shape;907;p117"/>
          <p:cNvSpPr/>
          <p:nvPr/>
        </p:nvSpPr>
        <p:spPr>
          <a:xfrm>
            <a:off x="6645152" y="4101125"/>
            <a:ext cx="2009700" cy="10023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100">
                <a:solidFill>
                  <a:schemeClr val="lt1"/>
                </a:solidFill>
                <a:latin typeface="Inter ExtraLight"/>
                <a:ea typeface="Inter ExtraLight"/>
                <a:cs typeface="Inter ExtraLight"/>
                <a:sym typeface="Inter ExtraLight"/>
              </a:rPr>
              <a:t>Co-brandable datasheets, guides, pitch decks, email templates, and more.</a:t>
            </a:r>
            <a:endParaRPr sz="1100">
              <a:solidFill>
                <a:schemeClr val="lt1"/>
              </a:solidFill>
              <a:latin typeface="Inter ExtraLight"/>
              <a:ea typeface="Inter ExtraLight"/>
              <a:cs typeface="Inter ExtraLight"/>
              <a:sym typeface="Inter ExtraLight"/>
            </a:endParaRPr>
          </a:p>
          <a:p>
            <a:pPr indent="0" lvl="0" marL="0" marR="0" rtl="0" algn="l">
              <a:lnSpc>
                <a:spcPct val="115000"/>
              </a:lnSpc>
              <a:spcBef>
                <a:spcPts val="0"/>
              </a:spcBef>
              <a:spcAft>
                <a:spcPts val="0"/>
              </a:spcAft>
              <a:buNone/>
            </a:pPr>
            <a:r>
              <a:t/>
            </a:r>
            <a:endParaRPr sz="1000">
              <a:solidFill>
                <a:schemeClr val="lt1"/>
              </a:solidFill>
              <a:latin typeface="Inter Light"/>
              <a:ea typeface="Inter Light"/>
              <a:cs typeface="Inter Light"/>
              <a:sym typeface="Inter Light"/>
            </a:endParaRPr>
          </a:p>
        </p:txBody>
      </p:sp>
      <p:sp>
        <p:nvSpPr>
          <p:cNvPr id="908" name="Google Shape;908;p117"/>
          <p:cNvSpPr/>
          <p:nvPr/>
        </p:nvSpPr>
        <p:spPr>
          <a:xfrm>
            <a:off x="916500" y="4039475"/>
            <a:ext cx="2009700" cy="10464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100">
                <a:solidFill>
                  <a:schemeClr val="lt1"/>
                </a:solidFill>
                <a:latin typeface="Inter ExtraLight"/>
                <a:ea typeface="Inter ExtraLight"/>
                <a:cs typeface="Inter ExtraLight"/>
                <a:sym typeface="Inter ExtraLight"/>
              </a:rPr>
              <a:t>Instructor-led sessions with practical sales activities and scenarios. Learn alongside like-minded advisors and technology providers.</a:t>
            </a:r>
            <a:endParaRPr sz="1050">
              <a:solidFill>
                <a:schemeClr val="lt1"/>
              </a:solidFill>
              <a:latin typeface="Inter ExtraLight"/>
              <a:ea typeface="Inter ExtraLight"/>
              <a:cs typeface="Inter ExtraLight"/>
              <a:sym typeface="Inter ExtraLight"/>
            </a:endParaRPr>
          </a:p>
        </p:txBody>
      </p:sp>
      <p:sp>
        <p:nvSpPr>
          <p:cNvPr id="909" name="Google Shape;909;p117"/>
          <p:cNvSpPr/>
          <p:nvPr/>
        </p:nvSpPr>
        <p:spPr>
          <a:xfrm>
            <a:off x="916497" y="3673488"/>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Live workshops</a:t>
            </a:r>
            <a:endParaRPr sz="1200">
              <a:solidFill>
                <a:schemeClr val="lt1"/>
              </a:solidFill>
              <a:latin typeface="Open Sans"/>
              <a:ea typeface="Open Sans"/>
              <a:cs typeface="Open Sans"/>
              <a:sym typeface="Open Sans"/>
            </a:endParaRPr>
          </a:p>
        </p:txBody>
      </p:sp>
      <p:pic>
        <p:nvPicPr>
          <p:cNvPr id="910" name="Google Shape;910;p117"/>
          <p:cNvPicPr preferRelativeResize="0"/>
          <p:nvPr/>
        </p:nvPicPr>
        <p:blipFill>
          <a:blip r:embed="rId4">
            <a:alphaModFix/>
          </a:blip>
          <a:stretch>
            <a:fillRect/>
          </a:stretch>
        </p:blipFill>
        <p:spPr>
          <a:xfrm>
            <a:off x="460700" y="467912"/>
            <a:ext cx="1610227" cy="393330"/>
          </a:xfrm>
          <a:prstGeom prst="rect">
            <a:avLst/>
          </a:prstGeom>
          <a:noFill/>
          <a:ln>
            <a:noFill/>
          </a:ln>
        </p:spPr>
      </p:pic>
      <p:sp>
        <p:nvSpPr>
          <p:cNvPr id="911" name="Google Shape;911;p117"/>
          <p:cNvSpPr/>
          <p:nvPr/>
        </p:nvSpPr>
        <p:spPr>
          <a:xfrm>
            <a:off x="6645150" y="3732475"/>
            <a:ext cx="2253000" cy="2310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Customer Marketing Toolkit</a:t>
            </a:r>
            <a:endParaRPr sz="1200">
              <a:solidFill>
                <a:schemeClr val="lt1"/>
              </a:solidFill>
              <a:latin typeface="Inter Light"/>
              <a:ea typeface="Inter Light"/>
              <a:cs typeface="Inter Light"/>
              <a:sym typeface="Inter Light"/>
            </a:endParaRPr>
          </a:p>
        </p:txBody>
      </p:sp>
      <p:sp>
        <p:nvSpPr>
          <p:cNvPr id="912" name="Google Shape;912;p117"/>
          <p:cNvSpPr/>
          <p:nvPr/>
        </p:nvSpPr>
        <p:spPr>
          <a:xfrm>
            <a:off x="3811517" y="3695563"/>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Learning plans </a:t>
            </a:r>
            <a:endParaRPr i="1" sz="1200">
              <a:solidFill>
                <a:schemeClr val="accent2"/>
              </a:solidFill>
              <a:latin typeface="Open Sans"/>
              <a:ea typeface="Open Sans"/>
              <a:cs typeface="Open Sans"/>
              <a:sym typeface="Open Sans"/>
            </a:endParaRPr>
          </a:p>
        </p:txBody>
      </p:sp>
      <p:sp>
        <p:nvSpPr>
          <p:cNvPr id="913" name="Google Shape;913;p117"/>
          <p:cNvSpPr/>
          <p:nvPr/>
        </p:nvSpPr>
        <p:spPr>
          <a:xfrm>
            <a:off x="3811525" y="4137750"/>
            <a:ext cx="2009700" cy="10464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100">
                <a:solidFill>
                  <a:schemeClr val="lt1"/>
                </a:solidFill>
                <a:latin typeface="Inter ExtraLight"/>
                <a:ea typeface="Inter ExtraLight"/>
                <a:cs typeface="Inter ExtraLight"/>
                <a:sym typeface="Inter ExtraLight"/>
              </a:rPr>
              <a:t>In-depth i</a:t>
            </a:r>
            <a:r>
              <a:rPr lang="en" sz="1100">
                <a:solidFill>
                  <a:schemeClr val="lt1"/>
                </a:solidFill>
                <a:latin typeface="Inter ExtraLight"/>
                <a:ea typeface="Inter ExtraLight"/>
                <a:cs typeface="Inter ExtraLight"/>
                <a:sym typeface="Inter ExtraLight"/>
              </a:rPr>
              <a:t>nsights into the evolving IaaS landscape and tips to position and sell.</a:t>
            </a:r>
            <a:endParaRPr sz="1100">
              <a:solidFill>
                <a:schemeClr val="lt1"/>
              </a:solidFill>
              <a:latin typeface="Inter ExtraLight"/>
              <a:ea typeface="Inter ExtraLight"/>
              <a:cs typeface="Inter ExtraLight"/>
              <a:sym typeface="Inter ExtraLight"/>
            </a:endParaRPr>
          </a:p>
        </p:txBody>
      </p:sp>
      <p:sp>
        <p:nvSpPr>
          <p:cNvPr id="914" name="Google Shape;914;p117"/>
          <p:cNvSpPr txBox="1"/>
          <p:nvPr>
            <p:ph type="title"/>
          </p:nvPr>
        </p:nvSpPr>
        <p:spPr>
          <a:xfrm>
            <a:off x="465888" y="1326750"/>
            <a:ext cx="5164200" cy="1232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00">
                <a:solidFill>
                  <a:srgbClr val="011B58"/>
                </a:solidFill>
              </a:rPr>
              <a:t>Resources to help you sell</a:t>
            </a:r>
            <a:endParaRPr sz="3200">
              <a:solidFill>
                <a:srgbClr val="011B58"/>
              </a:solidFill>
            </a:endParaRPr>
          </a:p>
        </p:txBody>
      </p:sp>
      <p:sp>
        <p:nvSpPr>
          <p:cNvPr id="915" name="Google Shape;915;p117"/>
          <p:cNvSpPr txBox="1"/>
          <p:nvPr/>
        </p:nvSpPr>
        <p:spPr>
          <a:xfrm>
            <a:off x="465900" y="1943100"/>
            <a:ext cx="4351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Level up your customer experience advisory skills and learn to position and sell IaaS with comprehensive training tools and </a:t>
            </a:r>
            <a:r>
              <a:rPr lang="en" sz="1200">
                <a:solidFill>
                  <a:schemeClr val="dk1"/>
                </a:solidFill>
                <a:latin typeface="Inter Light"/>
                <a:ea typeface="Inter Light"/>
                <a:cs typeface="Inter Light"/>
                <a:sym typeface="Inter Light"/>
              </a:rPr>
              <a:t>events</a:t>
            </a:r>
            <a:endParaRPr sz="1200">
              <a:solidFill>
                <a:schemeClr val="dk1"/>
              </a:solidFill>
              <a:latin typeface="Inter Light"/>
              <a:ea typeface="Inter Light"/>
              <a:cs typeface="Inter Light"/>
              <a:sym typeface="Inter Light"/>
            </a:endParaRPr>
          </a:p>
        </p:txBody>
      </p:sp>
      <p:pic>
        <p:nvPicPr>
          <p:cNvPr id="916" name="Google Shape;916;p117"/>
          <p:cNvPicPr preferRelativeResize="0"/>
          <p:nvPr/>
        </p:nvPicPr>
        <p:blipFill rotWithShape="1">
          <a:blip r:embed="rId5">
            <a:alphaModFix/>
          </a:blip>
          <a:srcRect b="0" l="5555" r="5563" t="0"/>
          <a:stretch/>
        </p:blipFill>
        <p:spPr>
          <a:xfrm>
            <a:off x="3357178" y="3695571"/>
            <a:ext cx="341326" cy="384026"/>
          </a:xfrm>
          <a:prstGeom prst="rect">
            <a:avLst/>
          </a:prstGeom>
          <a:noFill/>
          <a:ln>
            <a:noFill/>
          </a:ln>
        </p:spPr>
      </p:pic>
      <p:pic>
        <p:nvPicPr>
          <p:cNvPr id="917" name="Google Shape;917;p117"/>
          <p:cNvPicPr preferRelativeResize="0"/>
          <p:nvPr/>
        </p:nvPicPr>
        <p:blipFill rotWithShape="1">
          <a:blip r:embed="rId6">
            <a:alphaModFix/>
          </a:blip>
          <a:srcRect b="0" l="0" r="0" t="0"/>
          <a:stretch/>
        </p:blipFill>
        <p:spPr>
          <a:xfrm>
            <a:off x="465901" y="3655246"/>
            <a:ext cx="341325" cy="341325"/>
          </a:xfrm>
          <a:prstGeom prst="rect">
            <a:avLst/>
          </a:prstGeom>
          <a:noFill/>
          <a:ln>
            <a:noFill/>
          </a:ln>
        </p:spPr>
      </p:pic>
      <p:pic>
        <p:nvPicPr>
          <p:cNvPr id="918" name="Google Shape;918;p117"/>
          <p:cNvPicPr preferRelativeResize="0"/>
          <p:nvPr/>
        </p:nvPicPr>
        <p:blipFill rotWithShape="1">
          <a:blip r:embed="rId7">
            <a:alphaModFix/>
          </a:blip>
          <a:srcRect b="0" l="0" r="10" t="0"/>
          <a:stretch/>
        </p:blipFill>
        <p:spPr>
          <a:xfrm>
            <a:off x="6141573" y="3668125"/>
            <a:ext cx="393327" cy="393350"/>
          </a:xfrm>
          <a:prstGeom prst="rect">
            <a:avLst/>
          </a:prstGeom>
          <a:noFill/>
          <a:ln>
            <a:noFill/>
          </a:ln>
        </p:spPr>
      </p:pic>
      <p:sp>
        <p:nvSpPr>
          <p:cNvPr id="919" name="Google Shape;919;p117"/>
          <p:cNvSpPr/>
          <p:nvPr/>
        </p:nvSpPr>
        <p:spPr>
          <a:xfrm>
            <a:off x="6116825" y="2179325"/>
            <a:ext cx="3027300" cy="1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grpSp>
        <p:nvGrpSpPr>
          <p:cNvPr id="920" name="Google Shape;920;p117"/>
          <p:cNvGrpSpPr/>
          <p:nvPr/>
        </p:nvGrpSpPr>
        <p:grpSpPr>
          <a:xfrm>
            <a:off x="5245156" y="467893"/>
            <a:ext cx="3899181" cy="2618264"/>
            <a:chOff x="4665850" y="1383725"/>
            <a:chExt cx="4423850" cy="3003974"/>
          </a:xfrm>
        </p:grpSpPr>
        <p:pic>
          <p:nvPicPr>
            <p:cNvPr id="921" name="Google Shape;921;p117"/>
            <p:cNvPicPr preferRelativeResize="0"/>
            <p:nvPr/>
          </p:nvPicPr>
          <p:blipFill rotWithShape="1">
            <a:blip r:embed="rId8">
              <a:alphaModFix/>
            </a:blip>
            <a:srcRect b="0" l="0" r="16036" t="0"/>
            <a:stretch/>
          </p:blipFill>
          <p:spPr>
            <a:xfrm>
              <a:off x="4665850" y="1383725"/>
              <a:ext cx="4423850" cy="3003974"/>
            </a:xfrm>
            <a:prstGeom prst="rect">
              <a:avLst/>
            </a:prstGeom>
            <a:noFill/>
            <a:ln>
              <a:noFill/>
            </a:ln>
          </p:spPr>
        </p:pic>
        <p:pic>
          <p:nvPicPr>
            <p:cNvPr id="922" name="Google Shape;922;p117"/>
            <p:cNvPicPr preferRelativeResize="0"/>
            <p:nvPr/>
          </p:nvPicPr>
          <p:blipFill rotWithShape="1">
            <a:blip r:embed="rId9">
              <a:alphaModFix/>
            </a:blip>
            <a:srcRect b="0" l="418" r="12367" t="1205"/>
            <a:stretch/>
          </p:blipFill>
          <p:spPr>
            <a:xfrm>
              <a:off x="5294950" y="1584875"/>
              <a:ext cx="3794749" cy="2510799"/>
            </a:xfrm>
            <a:prstGeom prst="rect">
              <a:avLst/>
            </a:prstGeom>
            <a:noFill/>
            <a:ln>
              <a:noFill/>
            </a:ln>
          </p:spPr>
        </p:pic>
      </p:grpSp>
      <p:pic>
        <p:nvPicPr>
          <p:cNvPr id="923" name="Google Shape;923;p117"/>
          <p:cNvPicPr preferRelativeResize="0"/>
          <p:nvPr/>
        </p:nvPicPr>
        <p:blipFill rotWithShape="1">
          <a:blip r:embed="rId10">
            <a:alphaModFix/>
          </a:blip>
          <a:srcRect b="0" l="0" r="12778" t="0"/>
          <a:stretch/>
        </p:blipFill>
        <p:spPr>
          <a:xfrm>
            <a:off x="5800148" y="656136"/>
            <a:ext cx="3338563" cy="2129015"/>
          </a:xfrm>
          <a:prstGeom prst="rect">
            <a:avLst/>
          </a:prstGeom>
          <a:noFill/>
          <a:ln>
            <a:noFill/>
          </a:ln>
        </p:spPr>
      </p:pic>
      <p:sp>
        <p:nvSpPr>
          <p:cNvPr id="924" name="Google Shape;924;p117"/>
          <p:cNvSpPr txBox="1"/>
          <p:nvPr/>
        </p:nvSpPr>
        <p:spPr>
          <a:xfrm>
            <a:off x="5972335" y="1149746"/>
            <a:ext cx="2145900" cy="1018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Inter"/>
                <a:ea typeface="Inter"/>
                <a:cs typeface="Inter"/>
                <a:sym typeface="Inter"/>
              </a:rPr>
              <a:t>IaaS </a:t>
            </a:r>
            <a:endParaRPr sz="2200">
              <a:solidFill>
                <a:schemeClr val="dk1"/>
              </a:solidFill>
              <a:latin typeface="Inter"/>
              <a:ea typeface="Inter"/>
              <a:cs typeface="Inter"/>
              <a:sym typeface="Inter"/>
            </a:endParaRPr>
          </a:p>
          <a:p>
            <a:pPr indent="0" lvl="0" marL="0" rtl="0" algn="l">
              <a:spcBef>
                <a:spcPts val="0"/>
              </a:spcBef>
              <a:spcAft>
                <a:spcPts val="0"/>
              </a:spcAft>
              <a:buNone/>
            </a:pPr>
            <a:r>
              <a:rPr lang="en" sz="2200">
                <a:solidFill>
                  <a:schemeClr val="dk1"/>
                </a:solidFill>
                <a:latin typeface="Inter"/>
                <a:ea typeface="Inter"/>
                <a:cs typeface="Inter"/>
                <a:sym typeface="Inter"/>
              </a:rPr>
              <a:t>Learning Plans</a:t>
            </a:r>
            <a:endParaRPr i="1" sz="1300">
              <a:solidFill>
                <a:schemeClr val="accent1"/>
              </a:solidFill>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18"/>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End-customer facing slides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