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55" r:id="rId5"/>
    <p:sldMasterId id="214748375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5143500" cx="9144000"/>
  <p:notesSz cx="6858000" cy="9144000"/>
  <p:embeddedFontLst>
    <p:embeddedFont>
      <p:font typeface="Roboto Serif"/>
      <p:regular r:id="rId19"/>
      <p:bold r:id="rId20"/>
      <p:italic r:id="rId21"/>
      <p:boldItalic r:id="rId22"/>
    </p:embeddedFont>
    <p:embeddedFont>
      <p:font typeface="Montserrat SemiBold"/>
      <p:regular r:id="rId23"/>
      <p:bold r:id="rId24"/>
      <p:italic r:id="rId25"/>
      <p:boldItalic r:id="rId26"/>
    </p:embeddedFont>
    <p:embeddedFont>
      <p:font typeface="Inter Light"/>
      <p:regular r:id="rId27"/>
      <p:bold r:id="rId28"/>
      <p:italic r:id="rId29"/>
      <p:boldItalic r:id="rId30"/>
    </p:embeddedFont>
    <p:embeddedFont>
      <p:font typeface="Inter SemiBold"/>
      <p:regular r:id="rId31"/>
      <p:bold r:id="rId32"/>
      <p:italic r:id="rId33"/>
      <p:boldItalic r:id="rId34"/>
    </p:embeddedFont>
    <p:embeddedFont>
      <p:font typeface="Inter"/>
      <p:regular r:id="rId35"/>
      <p:bold r:id="rId36"/>
      <p:italic r:id="rId37"/>
      <p:boldItalic r:id="rId38"/>
    </p:embeddedFont>
    <p:embeddedFont>
      <p:font typeface="Open Sans SemiBold"/>
      <p:regular r:id="rId39"/>
      <p:bold r:id="rId40"/>
      <p:italic r:id="rId41"/>
      <p:boldItalic r:id="rId42"/>
    </p:embeddedFont>
    <p:embeddedFont>
      <p:font typeface="Inter ExtraLight"/>
      <p:regular r:id="rId43"/>
      <p:bold r:id="rId44"/>
      <p:italic r:id="rId45"/>
      <p:boldItalic r:id="rId46"/>
    </p:embeddedFont>
    <p:embeddedFont>
      <p:font typeface="Inter Medium"/>
      <p:regular r:id="rId47"/>
      <p:bold r:id="rId48"/>
      <p:italic r:id="rId49"/>
      <p:boldItalic r:id="rId50"/>
    </p:embeddedFont>
    <p:embeddedFont>
      <p:font typeface="Open Sans Light"/>
      <p:regular r:id="rId51"/>
      <p:bold r:id="rId52"/>
      <p:italic r:id="rId53"/>
      <p:boldItalic r:id="rId54"/>
    </p:embeddedFont>
    <p:embeddedFont>
      <p:font typeface="Open Sans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519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1A14ACB-8184-4BF0-9D6B-44A5DF6623E4}">
  <a:tblStyle styleId="{D1A14ACB-8184-4BF0-9D6B-44A5DF6623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51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SemiBold-bold.fntdata"/><Relationship Id="rId42" Type="http://schemas.openxmlformats.org/officeDocument/2006/relationships/font" Target="fonts/OpenSansSemiBold-boldItalic.fntdata"/><Relationship Id="rId41" Type="http://schemas.openxmlformats.org/officeDocument/2006/relationships/font" Target="fonts/OpenSansSemiBold-italic.fntdata"/><Relationship Id="rId44" Type="http://schemas.openxmlformats.org/officeDocument/2006/relationships/font" Target="fonts/InterExtraLight-bold.fntdata"/><Relationship Id="rId43" Type="http://schemas.openxmlformats.org/officeDocument/2006/relationships/font" Target="fonts/InterExtraLight-regular.fntdata"/><Relationship Id="rId46" Type="http://schemas.openxmlformats.org/officeDocument/2006/relationships/font" Target="fonts/InterExtraLight-boldItalic.fntdata"/><Relationship Id="rId45" Type="http://schemas.openxmlformats.org/officeDocument/2006/relationships/font" Target="fonts/InterExtra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InterMedium-bold.fntdata"/><Relationship Id="rId47" Type="http://schemas.openxmlformats.org/officeDocument/2006/relationships/font" Target="fonts/InterMedium-regular.fntdata"/><Relationship Id="rId49" Type="http://schemas.openxmlformats.org/officeDocument/2006/relationships/font" Target="fonts/InterMedium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InterSemiBold-regular.fntdata"/><Relationship Id="rId30" Type="http://schemas.openxmlformats.org/officeDocument/2006/relationships/font" Target="fonts/InterLight-boldItalic.fntdata"/><Relationship Id="rId33" Type="http://schemas.openxmlformats.org/officeDocument/2006/relationships/font" Target="fonts/InterSemiBold-italic.fntdata"/><Relationship Id="rId32" Type="http://schemas.openxmlformats.org/officeDocument/2006/relationships/font" Target="fonts/InterSemiBold-bold.fntdata"/><Relationship Id="rId35" Type="http://schemas.openxmlformats.org/officeDocument/2006/relationships/font" Target="fonts/Inter-regular.fntdata"/><Relationship Id="rId34" Type="http://schemas.openxmlformats.org/officeDocument/2006/relationships/font" Target="fonts/InterSemiBold-boldItalic.fntdata"/><Relationship Id="rId37" Type="http://schemas.openxmlformats.org/officeDocument/2006/relationships/font" Target="fonts/Inter-italic.fntdata"/><Relationship Id="rId36" Type="http://schemas.openxmlformats.org/officeDocument/2006/relationships/font" Target="fonts/Inter-bold.fntdata"/><Relationship Id="rId39" Type="http://schemas.openxmlformats.org/officeDocument/2006/relationships/font" Target="fonts/OpenSansSemiBold-regular.fntdata"/><Relationship Id="rId38" Type="http://schemas.openxmlformats.org/officeDocument/2006/relationships/font" Target="fonts/Inter-boldItalic.fntdata"/><Relationship Id="rId20" Type="http://schemas.openxmlformats.org/officeDocument/2006/relationships/font" Target="fonts/RobotoSerif-bold.fntdata"/><Relationship Id="rId22" Type="http://schemas.openxmlformats.org/officeDocument/2006/relationships/font" Target="fonts/RobotoSerif-boldItalic.fntdata"/><Relationship Id="rId21" Type="http://schemas.openxmlformats.org/officeDocument/2006/relationships/font" Target="fonts/RobotoSerif-italic.fntdata"/><Relationship Id="rId24" Type="http://schemas.openxmlformats.org/officeDocument/2006/relationships/font" Target="fonts/MontserratSemiBold-bold.fntdata"/><Relationship Id="rId23" Type="http://schemas.openxmlformats.org/officeDocument/2006/relationships/font" Target="fonts/MontserratSemiBold-regular.fntdata"/><Relationship Id="rId26" Type="http://schemas.openxmlformats.org/officeDocument/2006/relationships/font" Target="fonts/MontserratSemiBold-boldItalic.fntdata"/><Relationship Id="rId25" Type="http://schemas.openxmlformats.org/officeDocument/2006/relationships/font" Target="fonts/MontserratSemiBold-italic.fntdata"/><Relationship Id="rId28" Type="http://schemas.openxmlformats.org/officeDocument/2006/relationships/font" Target="fonts/InterLight-bold.fntdata"/><Relationship Id="rId27" Type="http://schemas.openxmlformats.org/officeDocument/2006/relationships/font" Target="fonts/InterLight-regular.fntdata"/><Relationship Id="rId29" Type="http://schemas.openxmlformats.org/officeDocument/2006/relationships/font" Target="fonts/InterLight-italic.fntdata"/><Relationship Id="rId51" Type="http://schemas.openxmlformats.org/officeDocument/2006/relationships/font" Target="fonts/OpenSansLight-regular.fntdata"/><Relationship Id="rId50" Type="http://schemas.openxmlformats.org/officeDocument/2006/relationships/font" Target="fonts/InterMedium-boldItalic.fntdata"/><Relationship Id="rId53" Type="http://schemas.openxmlformats.org/officeDocument/2006/relationships/font" Target="fonts/OpenSansLight-italic.fntdata"/><Relationship Id="rId52" Type="http://schemas.openxmlformats.org/officeDocument/2006/relationships/font" Target="fonts/OpenSansLight-bold.fntdata"/><Relationship Id="rId11" Type="http://schemas.openxmlformats.org/officeDocument/2006/relationships/slide" Target="slides/slide4.xml"/><Relationship Id="rId55" Type="http://schemas.openxmlformats.org/officeDocument/2006/relationships/font" Target="fonts/OpenSans-regular.fntdata"/><Relationship Id="rId10" Type="http://schemas.openxmlformats.org/officeDocument/2006/relationships/slide" Target="slides/slide3.xml"/><Relationship Id="rId54" Type="http://schemas.openxmlformats.org/officeDocument/2006/relationships/font" Target="fonts/OpenSansLight-boldItalic.fntdata"/><Relationship Id="rId13" Type="http://schemas.openxmlformats.org/officeDocument/2006/relationships/slide" Target="slides/slide6.xml"/><Relationship Id="rId57" Type="http://schemas.openxmlformats.org/officeDocument/2006/relationships/font" Target="fonts/OpenSans-italic.fntdata"/><Relationship Id="rId12" Type="http://schemas.openxmlformats.org/officeDocument/2006/relationships/slide" Target="slides/slide5.xml"/><Relationship Id="rId56" Type="http://schemas.openxmlformats.org/officeDocument/2006/relationships/font" Target="fonts/OpenSans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8" Type="http://schemas.openxmlformats.org/officeDocument/2006/relationships/font" Target="fonts/OpenSans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RobotoSerif-regular.fntdata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ppdirect.com/resources/case-study-ctg" TargetMode="External"/><Relationship Id="rId3" Type="http://schemas.openxmlformats.org/officeDocument/2006/relationships/hyperlink" Target="https://www.appdirect.com/partners/advisors/resources/infographic-anatomy-of-the-deal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81d095fc23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81d095fc23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befea4c87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2befea4c87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155CC"/>
                </a:solid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Case study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155CC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Anatomy of the deal</a:t>
            </a:r>
            <a:endParaRPr sz="1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181d095fc23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181d095fc23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4e34cf93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34e34cf93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e75b1f95f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2e75b1f95f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2ea37cb1fab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2ea37cb1fab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is partnered with leading cybersecurity software and service providers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4e34cf937a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4e34cf937a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Cloud services offer many benefits, but isolation may also be required for security 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regulatory reasons. Private cloud offers complete isolation and the convenience and ease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of use of cloud services. Private and public cloud are at opposite ends of the isolation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spectrum. Public cloud providers offer virtual private cloud, dedicated instances,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dedicated hosts and distributed cloud offerings. Thus, there are a variety of isolation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choices between public and private cloud.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281f4999159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281f4999159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are the only company to offer all 3 hyperscalers and private cloud.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085d16be2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3085d16be2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1de1a430cd7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1de1a430cd7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21a7d565df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21a7d565df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jpg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4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8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4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2.png"/><Relationship Id="rId3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6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8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0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8.png"/><Relationship Id="rId3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Relationship Id="rId3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6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6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2.png"/><Relationship Id="rId3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4.png"/><Relationship Id="rId3" Type="http://schemas.openxmlformats.org/officeDocument/2006/relationships/image" Target="../media/image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4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4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7" name="Google Shape;67;p1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2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0" name="Google Shape;760;p102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1" name="Google Shape;761;p102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2" name="Google Shape;762;p102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03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5" name="Google Shape;765;p103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6" name="Google Shape;766;p103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7" name="Google Shape;767;p103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104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04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71" name="Google Shape;771;p104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72" name="Google Shape;772;p104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73" name="Google Shape;773;p104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74" name="Google Shape;774;p104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05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105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9" name="Google Shape;779;p105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0" name="Google Shape;780;p105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781" name="Google Shape;781;p105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06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85" name="Google Shape;785;p106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86" name="Google Shape;786;p106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07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9" name="Google Shape;789;p107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08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92" name="Google Shape;792;p108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93" name="Google Shape;793;p108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94" name="Google Shape;794;p108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95" name="Google Shape;795;p108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96" name="Google Shape;796;p108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- Content, Dark Tapered E">
  <p:cSld name="09 - Content, Dark Tapered E">
    <p:bg>
      <p:bgPr>
        <a:solidFill>
          <a:schemeClr val="dk1"/>
        </a:solidFill>
      </p:bgPr>
    </p:bg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9"/>
          <p:cNvSpPr/>
          <p:nvPr/>
        </p:nvSpPr>
        <p:spPr>
          <a:xfrm flipH="1" rot="10800000">
            <a:off x="1" y="0"/>
            <a:ext cx="3421165" cy="5143500"/>
          </a:xfrm>
          <a:custGeom>
            <a:rect b="b" l="l" r="r" t="t"/>
            <a:pathLst>
              <a:path extrusionOk="0" h="6858000" w="4638868">
                <a:moveTo>
                  <a:pt x="4424477" y="0"/>
                </a:moveTo>
                <a:lnTo>
                  <a:pt x="0" y="0"/>
                </a:lnTo>
                <a:lnTo>
                  <a:pt x="0" y="6858000"/>
                </a:lnTo>
                <a:lnTo>
                  <a:pt x="2826626" y="6858000"/>
                </a:lnTo>
                <a:cubicBezTo>
                  <a:pt x="3005207" y="6559487"/>
                  <a:pt x="3173876" y="6253125"/>
                  <a:pt x="3331915" y="5939790"/>
                </a:cubicBezTo>
                <a:cubicBezTo>
                  <a:pt x="3905536" y="4815866"/>
                  <a:pt x="4279183" y="3620465"/>
                  <a:pt x="4543203" y="2459717"/>
                </a:cubicBezTo>
                <a:cubicBezTo>
                  <a:pt x="4708036" y="1615878"/>
                  <a:pt x="4654379" y="778548"/>
                  <a:pt x="4424477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chemeClr val="dk2"/>
              </a:gs>
            </a:gsLst>
            <a:lin ang="189007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109"/>
          <p:cNvSpPr/>
          <p:nvPr/>
        </p:nvSpPr>
        <p:spPr>
          <a:xfrm>
            <a:off x="1" y="0"/>
            <a:ext cx="3838706" cy="4965774"/>
          </a:xfrm>
          <a:custGeom>
            <a:rect b="b" l="l" r="r" t="t"/>
            <a:pathLst>
              <a:path extrusionOk="0" h="6665468" w="5152625">
                <a:moveTo>
                  <a:pt x="0" y="6657086"/>
                </a:moveTo>
                <a:cubicBezTo>
                  <a:pt x="33565" y="6628384"/>
                  <a:pt x="67224" y="6599745"/>
                  <a:pt x="100979" y="6571170"/>
                </a:cubicBezTo>
                <a:cubicBezTo>
                  <a:pt x="1299947" y="5555933"/>
                  <a:pt x="2559222" y="4675734"/>
                  <a:pt x="3870503" y="3913677"/>
                </a:cubicBezTo>
                <a:lnTo>
                  <a:pt x="3870516" y="3913670"/>
                </a:lnTo>
                <a:cubicBezTo>
                  <a:pt x="5387251" y="3035395"/>
                  <a:pt x="5486819" y="1125792"/>
                  <a:pt x="4511294" y="0"/>
                </a:cubicBezTo>
                <a:lnTo>
                  <a:pt x="4519702" y="0"/>
                </a:lnTo>
                <a:cubicBezTo>
                  <a:pt x="5493754" y="1129106"/>
                  <a:pt x="5392370" y="3039777"/>
                  <a:pt x="3873697" y="3919163"/>
                </a:cubicBezTo>
                <a:cubicBezTo>
                  <a:pt x="2562720" y="4681042"/>
                  <a:pt x="1303757" y="5561032"/>
                  <a:pt x="105082" y="6575997"/>
                </a:cubicBezTo>
                <a:cubicBezTo>
                  <a:pt x="69952" y="6605778"/>
                  <a:pt x="34925" y="6635560"/>
                  <a:pt x="0" y="6665469"/>
                </a:cubicBezTo>
                <a:lnTo>
                  <a:pt x="0" y="665708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109"/>
          <p:cNvSpPr txBox="1"/>
          <p:nvPr>
            <p:ph idx="12" type="sldNum"/>
          </p:nvPr>
        </p:nvSpPr>
        <p:spPr>
          <a:xfrm>
            <a:off x="8086800" y="4686300"/>
            <a:ext cx="603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600" u="none" cap="none" strike="noStrike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1" name="Google Shape;801;p109"/>
          <p:cNvSpPr txBox="1"/>
          <p:nvPr>
            <p:ph type="title"/>
          </p:nvPr>
        </p:nvSpPr>
        <p:spPr>
          <a:xfrm>
            <a:off x="458025" y="1238100"/>
            <a:ext cx="26820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02" name="Google Shape;802;p109"/>
          <p:cNvSpPr txBox="1"/>
          <p:nvPr>
            <p:ph idx="1" type="body"/>
          </p:nvPr>
        </p:nvSpPr>
        <p:spPr>
          <a:xfrm>
            <a:off x="457200" y="2617500"/>
            <a:ext cx="3376500" cy="19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FFFFFF"/>
                </a:solidFill>
              </a:defRPr>
            </a:lvl1pPr>
            <a:lvl2pPr indent="-2921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+"/>
              <a:defRPr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↳"/>
              <a:defRPr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↦"/>
              <a:defRPr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▸"/>
              <a:defRPr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⬩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000"/>
              <a:buChar char="☉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9" name="Google Shape;79;p1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" name="Google Shape;82;p1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6" name="Google Shape;86;p1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89" name="Google Shape;89;p1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7" name="Google Shape;97;p1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00" name="Google Shape;100;p1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07" name="Google Shape;10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" name="Google Shape;109;p1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12" name="Google Shape;112;p1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9" name="Google Shape;119;p15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0" name="Google Shape;120;p15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1" name="Google Shape;121;p1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24" name="Google Shape;124;p1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1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31" name="Google Shape;13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3" name="Google Shape;133;p1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36" name="Google Shape;136;p1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" name="Google Shape;139;p1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1" name="Google Shape;141;p1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7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4" name="Google Shape;144;p17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5" name="Google Shape;145;p1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48" name="Google Shape;148;p1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p1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2" name="Google Shape;152;p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4" name="Google Shape;154;p18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55" name="Google Shape;15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157" name="Google Shape;157;p18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8" name="Google Shape;158;p1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61" name="Google Shape;161;p1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4" name="Google Shape;164;p1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6" name="Google Shape;166;p1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7" name="Google Shape;167;p1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19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9" name="Google Shape;169;p19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0" name="Google Shape;170;p19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1" name="Google Shape;171;p1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2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77" name="Google Shape;1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2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3" name="Google Shape;183;p2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185" name="Google Shape;18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2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3" name="Google Shape;193;p22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4" name="Google Shape;194;p22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5" name="Google Shape;195;p22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6" name="Google Shape;196;p22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22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2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9" name="Google Shape;19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4" name="Google Shape;204;p23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5" name="Google Shape;205;p23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6" name="Google Shape;206;p23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23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8" name="Google Shape;208;p23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3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3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1" name="Google Shape;211;p2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16" name="Google Shape;216;p2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24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8" name="Google Shape;218;p24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9" name="Google Shape;219;p24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0" name="Google Shape;22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6" name="Google Shape;226;p25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7" name="Google Shape;227;p25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25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36" name="Google Shape;236;p2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2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238" name="Google Shape;23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3" name="Google Shape;243;p2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49" name="Google Shape;249;p28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50" name="Google Shape;250;p28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8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52" name="Google Shape;252;p2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7" name="Google Shape;257;p29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8" name="Google Shape;258;p29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9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2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5" name="Google Shape;265;p30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266" name="Google Shape;266;p3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67" name="Google Shape;267;p3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3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3" name="Google Shape;273;p30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4" name="Google Shape;274;p30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77" name="Google Shape;277;p3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80" name="Google Shape;280;p3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3" name="Google Shape;283;p31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4" name="Google Shape;284;p31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85" name="Google Shape;285;p31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6" name="Google Shape;286;p31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89" name="Google Shape;289;p3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2" name="Google Shape;29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4" name="Google Shape;294;p3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3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98" name="Google Shape;298;p3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3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3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7" name="Google Shape;307;p3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08" name="Google Shape;308;p3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1" name="Google Shape;31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315" name="Google Shape;315;p3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8" name="Google Shape;318;p3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3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3" name="Google Shape;3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6" name="Google Shape;3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1_Body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6" name="Google Shape;26;p5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4" name="Google Shape;334;p41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5" name="Google Shape;335;p41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3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0" name="Google Shape;340;p4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41" name="Google Shape;341;p4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4" name="Google Shape;344;p4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5" name="Google Shape;345;p4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6" name="Google Shape;346;p4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0" name="Google Shape;350;p46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1" name="Google Shape;351;p46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2" name="Google Shape;352;p46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5" name="Google Shape;355;p47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6" name="Google Shape;356;p47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7" name="Google Shape;357;p47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8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8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1" name="Google Shape;361;p4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2" name="Google Shape;362;p48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3" name="Google Shape;363;p48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364" name="Google Shape;364;p4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9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9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49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49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371" name="Google Shape;371;p49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0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5" name="Google Shape;375;p50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6" name="Google Shape;376;p50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79" name="Google Shape;379;p51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2" name="Google Shape;382;p52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3" name="Google Shape;383;p52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4" name="Google Shape;384;p52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5" name="Google Shape;385;p52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6" name="Google Shape;386;p52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3"/>
          <p:cNvSpPr txBox="1"/>
          <p:nvPr>
            <p:ph idx="12" type="sldNum"/>
          </p:nvPr>
        </p:nvSpPr>
        <p:spPr>
          <a:xfrm>
            <a:off x="8388350" y="4857750"/>
            <a:ext cx="755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9" name="Google Shape;389;p53"/>
          <p:cNvPicPr preferRelativeResize="0"/>
          <p:nvPr/>
        </p:nvPicPr>
        <p:blipFill rotWithShape="1">
          <a:blip r:embed="rId2">
            <a:alphaModFix/>
          </a:blip>
          <a:srcRect b="87682" l="0" r="0" t="0"/>
          <a:stretch/>
        </p:blipFill>
        <p:spPr>
          <a:xfrm>
            <a:off x="-18287" y="-51350"/>
            <a:ext cx="9180575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3"/>
          <p:cNvSpPr txBox="1"/>
          <p:nvPr/>
        </p:nvSpPr>
        <p:spPr>
          <a:xfrm>
            <a:off x="76200" y="51363"/>
            <a:ext cx="87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53"/>
          <p:cNvPicPr preferRelativeResize="0"/>
          <p:nvPr/>
        </p:nvPicPr>
        <p:blipFill rotWithShape="1">
          <a:blip r:embed="rId3">
            <a:alphaModFix/>
          </a:blip>
          <a:srcRect b="1814" l="38834" r="39274" t="92311"/>
          <a:stretch/>
        </p:blipFill>
        <p:spPr>
          <a:xfrm>
            <a:off x="7761625" y="4900362"/>
            <a:ext cx="1076352" cy="16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3">
  <p:cSld name="BLANK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4" name="Google Shape;394;p5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5" name="Google Shape;395;p5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6" name="Google Shape;396;p5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4">
  <p:cSld name="BLANK_1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9" name="Google Shape;399;p55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0" name="Google Shape;400;p55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1" name="Google Shape;401;p55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4" name="Google Shape;404;p5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05" name="Google Shape;405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6" name="Google Shape;406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7" name="Google Shape;407;p56"/>
          <p:cNvSpPr txBox="1"/>
          <p:nvPr>
            <p:ph idx="12" type="sldNum"/>
          </p:nvPr>
        </p:nvSpPr>
        <p:spPr>
          <a:xfrm>
            <a:off x="6457950" y="4767263"/>
            <a:ext cx="2057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 1">
  <p:cSld name="Blank (Dark) ">
    <p:bg>
      <p:bgPr>
        <a:solidFill>
          <a:schemeClr val="dk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57"/>
          <p:cNvGrpSpPr/>
          <p:nvPr/>
        </p:nvGrpSpPr>
        <p:grpSpPr>
          <a:xfrm>
            <a:off x="4822704" y="32"/>
            <a:ext cx="4321568" cy="5143648"/>
            <a:chOff x="4822703" y="31"/>
            <a:chExt cx="4321568" cy="5143648"/>
          </a:xfrm>
        </p:grpSpPr>
        <p:sp>
          <p:nvSpPr>
            <p:cNvPr id="410" name="Google Shape;410;p5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81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81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5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3" name="Google Shape;413;p57"/>
          <p:cNvSpPr txBox="1"/>
          <p:nvPr>
            <p:ph idx="12" type="sldNum"/>
          </p:nvPr>
        </p:nvSpPr>
        <p:spPr>
          <a:xfrm>
            <a:off x="457200" y="4855478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7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7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7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7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7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7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7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7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7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4" name="Google Shape;414;p5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7"/>
          <p:cNvSpPr txBox="1"/>
          <p:nvPr/>
        </p:nvSpPr>
        <p:spPr>
          <a:xfrm>
            <a:off x="634200" y="4855465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b="0" i="0" sz="700" u="none" cap="none" strike="noStrik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9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2" name="Google Shape;422;p59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3" name="Google Shape;423;p5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4" name="Google Shape;424;p59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25" name="Google Shape;42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0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8" name="Google Shape;428;p60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9" name="Google Shape;429;p60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30" name="Google Shape;43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1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3" name="Google Shape;433;p61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3" name="Google Shape;33;p7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2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6" name="Google Shape;436;p62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37" name="Google Shape;437;p62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3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40" name="Google Shape;440;p63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43" name="Google Shape;443;p64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44" name="Google Shape;444;p64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47" name="Google Shape;447;p6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/>
            </a:lvl1pPr>
            <a:lvl2pPr lvl="1" rtl="0">
              <a:buNone/>
              <a:defRPr sz="700"/>
            </a:lvl2pPr>
            <a:lvl3pPr lvl="2" rtl="0">
              <a:buNone/>
              <a:defRPr sz="700"/>
            </a:lvl3pPr>
            <a:lvl4pPr lvl="3" rtl="0">
              <a:buNone/>
              <a:defRPr sz="700"/>
            </a:lvl4pPr>
            <a:lvl5pPr lvl="4" rtl="0">
              <a:buNone/>
              <a:defRPr sz="700"/>
            </a:lvl5pPr>
            <a:lvl6pPr lvl="5" rtl="0">
              <a:buNone/>
              <a:defRPr sz="700"/>
            </a:lvl6pPr>
            <a:lvl7pPr lvl="6" rtl="0">
              <a:buNone/>
              <a:defRPr sz="700"/>
            </a:lvl7pPr>
            <a:lvl8pPr lvl="7" rtl="0">
              <a:buNone/>
              <a:defRPr sz="700"/>
            </a:lvl8pPr>
            <a:lvl9pPr lvl="8" rtl="0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8" name="Google Shape;448;p65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49" name="Google Shape;449;p65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65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65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65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5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66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57" name="Google Shape;457;p66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66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66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0" name="Google Shape;460;p6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1" name="Google Shape;461;p6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2" name="Google Shape;462;p66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63" name="Google Shape;463;p66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6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67" name="Google Shape;467;p6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8" name="Google Shape;468;p67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69" name="Google Shape;469;p67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67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7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2" name="Google Shape;472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7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74" name="Google Shape;474;p67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75" name="Google Shape;475;p67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68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78" name="Google Shape;478;p68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68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68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81" name="Google Shape;481;p68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83" name="Google Shape;483;p6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4" name="Google Shape;484;p68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85" name="Google Shape;485;p68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486" name="Google Shape;486;p68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Google Shape;489;p69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90" name="Google Shape;490;p69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69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69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3" name="Google Shape;493;p6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94" name="Google Shape;494;p6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5" name="Google Shape;495;p69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96" name="Google Shape;496;p69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97" name="Google Shape;497;p69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99;p70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00" name="Google Shape;500;p70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70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70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03" name="Google Shape;503;p70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05" name="Google Shape;505;p7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70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07" name="Google Shape;507;p70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08" name="Google Shape;508;p70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" name="Google Shape;510;p71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11" name="Google Shape;511;p71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71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71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4" name="Google Shape;514;p7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15" name="Google Shape;515;p7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6" name="Google Shape;516;p71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17" name="Google Shape;517;p71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18" name="Google Shape;518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71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0" name="Google Shape;520;p71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/>
            </a:lvl1pPr>
            <a:lvl2pPr lvl="1">
              <a:buNone/>
              <a:defRPr sz="700"/>
            </a:lvl2pPr>
            <a:lvl3pPr lvl="2">
              <a:buNone/>
              <a:defRPr sz="700"/>
            </a:lvl3pPr>
            <a:lvl4pPr lvl="3">
              <a:buNone/>
              <a:defRPr sz="700"/>
            </a:lvl4pPr>
            <a:lvl5pPr lvl="4">
              <a:buNone/>
              <a:defRPr sz="700"/>
            </a:lvl5pPr>
            <a:lvl6pPr lvl="5">
              <a:buNone/>
              <a:defRPr sz="700"/>
            </a:lvl6pPr>
            <a:lvl7pPr lvl="6">
              <a:buNone/>
              <a:defRPr sz="700"/>
            </a:lvl7pPr>
            <a:lvl8pPr lvl="7">
              <a:buNone/>
              <a:defRPr sz="700"/>
            </a:lvl8pPr>
            <a:lvl9pPr lvl="8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8" name="Google Shape;38;p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72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23" name="Google Shape;523;p72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72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72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26" name="Google Shape;526;p72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7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8" name="Google Shape;528;p7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9" name="Google Shape;529;p72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0" name="Google Shape;530;p72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1" name="Google Shape;531;p72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2" name="Google Shape;532;p72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73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35" name="Google Shape;535;p73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73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73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8" name="Google Shape;538;p7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39" name="Google Shape;539;p7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0" name="Google Shape;540;p73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41" name="Google Shape;541;p73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42" name="Google Shape;542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3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44" name="Google Shape;544;p73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74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47" name="Google Shape;547;p74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74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74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50" name="Google Shape;550;p74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4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52" name="Google Shape;552;p7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53" name="Google Shape;553;p7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4" name="Google Shape;554;p74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55" name="Google Shape;555;p74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56" name="Google Shape;556;p74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75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59" name="Google Shape;559;p75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75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75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2" name="Google Shape;562;p7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3" name="Google Shape;563;p7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4" name="Google Shape;564;p75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5" name="Google Shape;565;p75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66" name="Google Shape;566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75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568" name="Google Shape;568;p75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9" name="Google Shape;569;p75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76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72" name="Google Shape;572;p76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76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76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75" name="Google Shape;575;p76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76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7" name="Google Shape;577;p7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8" name="Google Shape;578;p7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9" name="Google Shape;579;p76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80" name="Google Shape;580;p76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81" name="Google Shape;581;p76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2" name="Google Shape;582;p76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7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86" name="Google Shape;586;p7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7" name="Google Shape;587;p7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88" name="Google Shape;588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7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77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8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78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94" name="Google Shape;594;p7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5" name="Google Shape;595;p78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596" name="Google Shape;596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78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98" name="Google Shape;598;p78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9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7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02" name="Google Shape;602;p7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3" name="Google Shape;603;p79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604" name="Google Shape;604;p79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05" name="Google Shape;605;p79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06" name="Google Shape;606;p79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07" name="Google Shape;607;p79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8" name="Google Shape;608;p79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9" name="Google Shape;609;p79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0" name="Google Shape;610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79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80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8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15" name="Google Shape;615;p80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6" name="Google Shape;616;p80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7" name="Google Shape;617;p80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8" name="Google Shape;618;p80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9" name="Google Shape;619;p80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20" name="Google Shape;620;p80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21" name="Google Shape;621;p80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22" name="Google Shape;622;p80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4" name="Google Shape;624;p80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27" name="Google Shape;627;p8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8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9" name="Google Shape;629;p81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30" name="Google Shape;630;p81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631" name="Google Shape;631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81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6" name="Google Shape;46;p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2" name="Google Shape;52;p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2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35" name="Google Shape;635;p8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6" name="Google Shape;636;p82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37" name="Google Shape;637;p82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38" name="Google Shape;638;p82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9" name="Google Shape;639;p82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40" name="Google Shape;640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82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2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3" name="Google Shape;643;p82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3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46" name="Google Shape;646;p83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47" name="Google Shape;647;p8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8" name="Google Shape;648;p83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649" name="Google Shape;649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83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4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53" name="Google Shape;653;p84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54" name="Google Shape;654;p84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655" name="Google Shape;655;p84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8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7" name="Google Shape;657;p84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5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60" name="Google Shape;660;p85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61" name="Google Shape;661;p85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62" name="Google Shape;662;p85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63" name="Google Shape;663;p8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4" name="Google Shape;664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5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6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8" name="Google Shape;668;p86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9" name="Google Shape;669;p86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70" name="Google Shape;670;p86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671" name="Google Shape;671;p86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8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3" name="Google Shape;673;p86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7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76" name="Google Shape;676;p87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677" name="Google Shape;677;p87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78" name="Google Shape;678;p87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87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87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1" name="Google Shape;681;p8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2" name="Google Shape;682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87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4" name="Google Shape;684;p87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5" name="Google Shape;685;p87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88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88" name="Google Shape;688;p88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88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88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91" name="Google Shape;691;p88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8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3" name="Google Shape;693;p88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4" name="Google Shape;694;p88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5" name="Google Shape;695;p88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696" name="Google Shape;696;p88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97" name="Google Shape;697;p88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89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00" name="Google Shape;700;p89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89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89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3" name="Google Shape;703;p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8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05" name="Google Shape;705;p8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6" name="Google Shape;706;p89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90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09" name="Google Shape;709;p90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90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90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2" name="Google Shape;712;p9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713" name="Google Shape;713;p90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9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5" name="Google Shape;715;p90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8" name="Google Shape;718;p91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19" name="Google Shape;719;p91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91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91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22" name="Google Shape;722;p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91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8" name="Google Shape;58;p1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1" name="Google Shape;6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92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26" name="Google Shape;726;p92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92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92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9" name="Google Shape;729;p9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0" name="Google Shape;730;p92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92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93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34" name="Google Shape;73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4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37" name="Google Shape;737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96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42" name="Google Shape;742;p96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3" name="Google Shape;743;p96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7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99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50" name="Google Shape;750;p99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51" name="Google Shape;751;p99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00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4" name="Google Shape;754;p100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5" name="Google Shape;755;p100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6" name="Google Shape;756;p100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98.xml"/><Relationship Id="rId4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99.xml"/><Relationship Id="rId46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85.xml"/><Relationship Id="rId51" Type="http://schemas.openxmlformats.org/officeDocument/2006/relationships/slideLayout" Target="../slideLayouts/slideLayout107.xml"/><Relationship Id="rId50" Type="http://schemas.openxmlformats.org/officeDocument/2006/relationships/slideLayout" Target="../slideLayouts/slideLayout106.xml"/><Relationship Id="rId52" Type="http://schemas.openxmlformats.org/officeDocument/2006/relationships/theme" Target="../theme/theme3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8" name="Google Shape;418;p58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9" name="Google Shape;419;p5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  <p:sldLayoutId id="2147483751" r:id="rId48"/>
    <p:sldLayoutId id="2147483752" r:id="rId49"/>
    <p:sldLayoutId id="2147483753" r:id="rId50"/>
    <p:sldLayoutId id="2147483754" r:id="rId5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9.png"/><Relationship Id="rId6" Type="http://schemas.openxmlformats.org/officeDocument/2006/relationships/image" Target="../media/image6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9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75.png"/><Relationship Id="rId11" Type="http://schemas.openxmlformats.org/officeDocument/2006/relationships/image" Target="../media/image69.png"/><Relationship Id="rId10" Type="http://schemas.openxmlformats.org/officeDocument/2006/relationships/image" Target="../media/image68.png"/><Relationship Id="rId13" Type="http://schemas.openxmlformats.org/officeDocument/2006/relationships/image" Target="../media/image72.png"/><Relationship Id="rId12" Type="http://schemas.openxmlformats.org/officeDocument/2006/relationships/image" Target="../media/image70.png"/><Relationship Id="rId15" Type="http://schemas.openxmlformats.org/officeDocument/2006/relationships/image" Target="../media/image74.png"/><Relationship Id="rId14" Type="http://schemas.openxmlformats.org/officeDocument/2006/relationships/image" Target="../media/image7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7.png"/><Relationship Id="rId4" Type="http://schemas.openxmlformats.org/officeDocument/2006/relationships/image" Target="../media/image59.png"/><Relationship Id="rId5" Type="http://schemas.openxmlformats.org/officeDocument/2006/relationships/image" Target="../media/image78.png"/><Relationship Id="rId6" Type="http://schemas.openxmlformats.org/officeDocument/2006/relationships/image" Target="../media/image8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80.png"/><Relationship Id="rId6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10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Optimize </a:t>
            </a:r>
            <a:r>
              <a:rPr lang="en" sz="2900"/>
              <a:t>Cloud Infrastructure </a:t>
            </a:r>
            <a:br>
              <a:rPr lang="en" sz="2900"/>
            </a:br>
            <a:r>
              <a:rPr lang="en" sz="2900"/>
              <a:t>with AppDirect</a:t>
            </a:r>
            <a:endParaRPr sz="2900"/>
          </a:p>
        </p:txBody>
      </p:sp>
      <p:sp>
        <p:nvSpPr>
          <p:cNvPr id="808" name="Google Shape;808;p110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1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IaaS Case Study</a:t>
            </a:r>
            <a:endParaRPr/>
          </a:p>
        </p:txBody>
      </p:sp>
      <p:sp>
        <p:nvSpPr>
          <p:cNvPr id="985" name="Google Shape;985;p11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6" name="Google Shape;986;p119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$156K ARR for CTG who helped chemical manufacturing company shift from </a:t>
            </a:r>
            <a:br>
              <a:rPr lang="en"/>
            </a:br>
            <a:r>
              <a:rPr lang="en"/>
              <a:t>private to public </a:t>
            </a:r>
            <a:r>
              <a:rPr lang="en"/>
              <a:t>cloud</a:t>
            </a:r>
            <a:endParaRPr/>
          </a:p>
        </p:txBody>
      </p:sp>
      <p:sp>
        <p:nvSpPr>
          <p:cNvPr id="987" name="Google Shape;987;p119"/>
          <p:cNvSpPr/>
          <p:nvPr/>
        </p:nvSpPr>
        <p:spPr>
          <a:xfrm>
            <a:off x="6104850" y="2632550"/>
            <a:ext cx="26916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88" name="Google Shape;988;p119"/>
          <p:cNvSpPr/>
          <p:nvPr/>
        </p:nvSpPr>
        <p:spPr>
          <a:xfrm>
            <a:off x="3279325" y="2554250"/>
            <a:ext cx="2585400" cy="24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CTG engaged AppDirect specialists to introduce cloud solutions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Introduced Azure Virtual Desktop alongside exploring additional licenses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89" name="Google Shape;989;p119"/>
          <p:cNvSpPr/>
          <p:nvPr/>
        </p:nvSpPr>
        <p:spPr>
          <a:xfrm>
            <a:off x="680676" y="1937777"/>
            <a:ext cx="162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Challenge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90" name="Google Shape;990;p119"/>
          <p:cNvSpPr/>
          <p:nvPr/>
        </p:nvSpPr>
        <p:spPr>
          <a:xfrm>
            <a:off x="3755089" y="1937152"/>
            <a:ext cx="162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Solution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91" name="Google Shape;991;p119"/>
          <p:cNvSpPr/>
          <p:nvPr/>
        </p:nvSpPr>
        <p:spPr>
          <a:xfrm>
            <a:off x="6636139" y="1937152"/>
            <a:ext cx="162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92" name="Google Shape;992;p119"/>
          <p:cNvSpPr txBox="1"/>
          <p:nvPr/>
        </p:nvSpPr>
        <p:spPr>
          <a:xfrm>
            <a:off x="454800" y="2554250"/>
            <a:ext cx="2528100" cy="17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Wanted to transition from private to public hosted cloud but had challenges: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Navigating the shifting channel landscape, aiming to introduce cloud to customers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Decoding cloud complexity, including complex licensing from providers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Balancing multiple priorities, limited time to build Microsoft expertise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93" name="Google Shape;993;p119"/>
          <p:cNvSpPr/>
          <p:nvPr/>
        </p:nvSpPr>
        <p:spPr>
          <a:xfrm>
            <a:off x="6096050" y="2554125"/>
            <a:ext cx="2691600" cy="25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●"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Unblocked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potential revenue of 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$13,000 MRR </a:t>
            </a: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or </a:t>
            </a: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$156,000 annually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11"/>
          <p:cNvSpPr txBox="1"/>
          <p:nvPr/>
        </p:nvSpPr>
        <p:spPr>
          <a:xfrm>
            <a:off x="5154175" y="553150"/>
            <a:ext cx="30000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COMMUNICATIONS SOLUTIONS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14" name="Google Shape;814;p1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5" name="Google Shape;815;p111"/>
          <p:cNvSpPr txBox="1"/>
          <p:nvPr/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11B58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700">
              <a:solidFill>
                <a:srgbClr val="011B5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16" name="Google Shape;816;p111"/>
          <p:cNvSpPr/>
          <p:nvPr/>
        </p:nvSpPr>
        <p:spPr>
          <a:xfrm>
            <a:off x="807900" y="960057"/>
            <a:ext cx="3155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EV Charging  |  Water &amp; Waste 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Electricity  |  Natural Gas  |  Solar 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17" name="Google Shape;817;p111"/>
          <p:cNvSpPr/>
          <p:nvPr/>
        </p:nvSpPr>
        <p:spPr>
          <a:xfrm>
            <a:off x="230925" y="3033672"/>
            <a:ext cx="30000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PCs | Laptops | Phones | Monitors | Digital Displays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Hardware Services &amp; Logistics </a:t>
            </a:r>
            <a:endParaRPr sz="850">
              <a:solidFill>
                <a:schemeClr val="accent5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18" name="Google Shape;818;p111"/>
          <p:cNvSpPr/>
          <p:nvPr/>
        </p:nvSpPr>
        <p:spPr>
          <a:xfrm>
            <a:off x="5154175" y="4048712"/>
            <a:ext cx="327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Public, Private, &amp; Hybrid Cloud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Data Center &amp; Colocation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Disaster Recovery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                                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19" name="Google Shape;819;p111"/>
          <p:cNvSpPr/>
          <p:nvPr/>
        </p:nvSpPr>
        <p:spPr>
          <a:xfrm>
            <a:off x="1187700" y="4045262"/>
            <a:ext cx="27759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Physical Security  |  Network Security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Endpoint Security  |  Cloud Security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20" name="Google Shape;820;p111"/>
          <p:cNvSpPr/>
          <p:nvPr/>
        </p:nvSpPr>
        <p:spPr>
          <a:xfrm>
            <a:off x="5154175" y="960051"/>
            <a:ext cx="35994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Data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Network | Mobility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&amp; IoT  |   Satellite </a:t>
            </a:r>
            <a:b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SD-WAN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ASE |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TEM  |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UCaaS | CCaaS 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21" name="Google Shape;821;p111"/>
          <p:cNvSpPr/>
          <p:nvPr/>
        </p:nvSpPr>
        <p:spPr>
          <a:xfrm>
            <a:off x="415125" y="2001570"/>
            <a:ext cx="28158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Network (NOC) &amp; Cloud Monitoring |  SOC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Technical Support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Professional Services </a:t>
            </a:r>
            <a:b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endParaRPr b="0" i="0" sz="1000" u="none" cap="none" strike="noStrike">
              <a:solidFill>
                <a:srgbClr val="F0F0F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22" name="Google Shape;822;p111"/>
          <p:cNvSpPr/>
          <p:nvPr/>
        </p:nvSpPr>
        <p:spPr>
          <a:xfrm>
            <a:off x="5852350" y="3064272"/>
            <a:ext cx="26859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Large-Language Models | Agentic AI | Copilot | Gemini | Chat Bots | Customer Experience</a:t>
            </a:r>
            <a:endParaRPr sz="85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10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23" name="Google Shape;823;p111"/>
          <p:cNvSpPr/>
          <p:nvPr/>
        </p:nvSpPr>
        <p:spPr>
          <a:xfrm>
            <a:off x="5852350" y="2001575"/>
            <a:ext cx="32766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Microsoft  |  Google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 ERP  |  CRM  |  Productivity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Business Applications  |  IT Management  |  BI</a:t>
            </a:r>
            <a:endParaRPr i="0" sz="850" u="none" cap="none" strike="noStrik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24" name="Google Shape;824;p111"/>
          <p:cNvSpPr txBox="1"/>
          <p:nvPr/>
        </p:nvSpPr>
        <p:spPr>
          <a:xfrm>
            <a:off x="963600" y="5531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ENERGY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25" name="Google Shape;825;p111"/>
          <p:cNvSpPr txBox="1"/>
          <p:nvPr/>
        </p:nvSpPr>
        <p:spPr>
          <a:xfrm>
            <a:off x="230925" y="15998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MANAGED &amp; PRO SERVICES</a:t>
            </a:r>
            <a:endParaRPr/>
          </a:p>
        </p:txBody>
      </p:sp>
      <p:sp>
        <p:nvSpPr>
          <p:cNvPr id="826" name="Google Shape;826;p111"/>
          <p:cNvSpPr txBox="1"/>
          <p:nvPr/>
        </p:nvSpPr>
        <p:spPr>
          <a:xfrm>
            <a:off x="230925" y="267101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HARDWARE &amp; LOGISTICS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27" name="Google Shape;827;p111"/>
          <p:cNvSpPr txBox="1"/>
          <p:nvPr/>
        </p:nvSpPr>
        <p:spPr>
          <a:xfrm>
            <a:off x="5852350" y="267101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ARTIFICIAL INTELLIGENCE</a:t>
            </a:r>
            <a:endParaRPr/>
          </a:p>
        </p:txBody>
      </p:sp>
      <p:sp>
        <p:nvSpPr>
          <p:cNvPr id="828" name="Google Shape;828;p111"/>
          <p:cNvSpPr txBox="1"/>
          <p:nvPr/>
        </p:nvSpPr>
        <p:spPr>
          <a:xfrm>
            <a:off x="963600" y="365608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SECURITY</a:t>
            </a:r>
            <a:endParaRPr/>
          </a:p>
        </p:txBody>
      </p:sp>
      <p:sp>
        <p:nvSpPr>
          <p:cNvPr id="829" name="Google Shape;829;p111"/>
          <p:cNvSpPr txBox="1"/>
          <p:nvPr/>
        </p:nvSpPr>
        <p:spPr>
          <a:xfrm>
            <a:off x="5852350" y="15998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SOFTWARE AS A SERVICE</a:t>
            </a:r>
            <a:endParaRPr/>
          </a:p>
        </p:txBody>
      </p:sp>
      <p:sp>
        <p:nvSpPr>
          <p:cNvPr id="830" name="Google Shape;830;p111"/>
          <p:cNvSpPr txBox="1"/>
          <p:nvPr/>
        </p:nvSpPr>
        <p:spPr>
          <a:xfrm>
            <a:off x="5154175" y="365608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INFRASTRUCTURE</a:t>
            </a:r>
            <a:endParaRPr sz="1300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831" name="Google Shape;83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350" y="1171226"/>
            <a:ext cx="2506476" cy="2506476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11"/>
          <p:cNvSpPr txBox="1"/>
          <p:nvPr/>
        </p:nvSpPr>
        <p:spPr>
          <a:xfrm>
            <a:off x="-3103000" y="281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TRANSITION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33" name="Google Shape;833;p111"/>
          <p:cNvSpPr/>
          <p:nvPr/>
        </p:nvSpPr>
        <p:spPr>
          <a:xfrm>
            <a:off x="4632075" y="13515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4" name="Google Shape;834;p111"/>
          <p:cNvSpPr/>
          <p:nvPr/>
        </p:nvSpPr>
        <p:spPr>
          <a:xfrm>
            <a:off x="5185550" y="186982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5" name="Google Shape;835;p111"/>
          <p:cNvSpPr/>
          <p:nvPr/>
        </p:nvSpPr>
        <p:spPr>
          <a:xfrm>
            <a:off x="5185550" y="26421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6" name="Google Shape;836;p111"/>
          <p:cNvSpPr/>
          <p:nvPr/>
        </p:nvSpPr>
        <p:spPr>
          <a:xfrm>
            <a:off x="4632075" y="311047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7" name="Google Shape;837;p111"/>
          <p:cNvSpPr/>
          <p:nvPr/>
        </p:nvSpPr>
        <p:spPr>
          <a:xfrm>
            <a:off x="3890725" y="311047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8" name="Google Shape;838;p111"/>
          <p:cNvSpPr/>
          <p:nvPr/>
        </p:nvSpPr>
        <p:spPr>
          <a:xfrm>
            <a:off x="3452075" y="26421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9" name="Google Shape;839;p111"/>
          <p:cNvSpPr/>
          <p:nvPr/>
        </p:nvSpPr>
        <p:spPr>
          <a:xfrm>
            <a:off x="3389825" y="1869825"/>
            <a:ext cx="4542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40" name="Google Shape;840;p111"/>
          <p:cNvSpPr/>
          <p:nvPr/>
        </p:nvSpPr>
        <p:spPr>
          <a:xfrm>
            <a:off x="3890725" y="13515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41" name="Google Shape;841;p111" title="ai-sparkle 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511" y="2679032"/>
            <a:ext cx="335883" cy="31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111" title="cloud-devices 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2294" y="1376064"/>
            <a:ext cx="296991" cy="33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111" title="Cloud-Gea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6387" y="1855446"/>
            <a:ext cx="410131" cy="41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111" title="Energy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5475" y="1342463"/>
            <a:ext cx="403060" cy="40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111" title="Laptop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1025" y="2598350"/>
            <a:ext cx="391800" cy="391824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11"/>
          <p:cNvSpPr/>
          <p:nvPr/>
        </p:nvSpPr>
        <p:spPr>
          <a:xfrm>
            <a:off x="4850175" y="3574850"/>
            <a:ext cx="3334800" cy="906900"/>
          </a:xfrm>
          <a:prstGeom prst="rect">
            <a:avLst/>
          </a:prstGeom>
          <a:solidFill>
            <a:srgbClr val="CDFDDA">
              <a:alpha val="33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47" name="Google Shape;847;p111" title="Managed-Services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11857" y="1855461"/>
            <a:ext cx="410131" cy="41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11" title="Security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85095" y="3101391"/>
            <a:ext cx="403060" cy="40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11" title="Server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72677" y="3101391"/>
            <a:ext cx="406595" cy="403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1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5" name="Google Shape;855;p112"/>
          <p:cNvSpPr txBox="1"/>
          <p:nvPr/>
        </p:nvSpPr>
        <p:spPr>
          <a:xfrm>
            <a:off x="359700" y="191875"/>
            <a:ext cx="8050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Main challenges companies face buying and managing infrastructure</a:t>
            </a:r>
            <a:endParaRPr sz="19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6" name="Google Shape;856;p112"/>
          <p:cNvSpPr/>
          <p:nvPr/>
        </p:nvSpPr>
        <p:spPr>
          <a:xfrm>
            <a:off x="3446250" y="825508"/>
            <a:ext cx="4467600" cy="7917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112"/>
          <p:cNvSpPr/>
          <p:nvPr/>
        </p:nvSpPr>
        <p:spPr>
          <a:xfrm>
            <a:off x="787806" y="711110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58" name="Google Shape;858;p112"/>
          <p:cNvSpPr/>
          <p:nvPr/>
        </p:nvSpPr>
        <p:spPr>
          <a:xfrm>
            <a:off x="3543875" y="781738"/>
            <a:ext cx="41445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9" name="Google Shape;859;p112"/>
          <p:cNvSpPr/>
          <p:nvPr/>
        </p:nvSpPr>
        <p:spPr>
          <a:xfrm>
            <a:off x="3514800" y="836225"/>
            <a:ext cx="42648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Companies lack the expertise or human resources to discover, procure, implement, maintain, and troubleshoot cloud infrastructure</a:t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60" name="Google Shape;860;p112"/>
          <p:cNvSpPr/>
          <p:nvPr/>
        </p:nvSpPr>
        <p:spPr>
          <a:xfrm>
            <a:off x="1545025" y="862511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TECHNICAL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EXPERTISE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1" name="Google Shape;861;p112"/>
          <p:cNvSpPr/>
          <p:nvPr/>
        </p:nvSpPr>
        <p:spPr>
          <a:xfrm>
            <a:off x="3446250" y="3834192"/>
            <a:ext cx="4467600" cy="7596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112"/>
          <p:cNvSpPr/>
          <p:nvPr/>
        </p:nvSpPr>
        <p:spPr>
          <a:xfrm>
            <a:off x="787806" y="374209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63" name="Google Shape;863;p112"/>
          <p:cNvSpPr/>
          <p:nvPr/>
        </p:nvSpPr>
        <p:spPr>
          <a:xfrm>
            <a:off x="3543875" y="3736525"/>
            <a:ext cx="4144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64" name="Google Shape;864;p112"/>
          <p:cNvSpPr/>
          <p:nvPr/>
        </p:nvSpPr>
        <p:spPr>
          <a:xfrm>
            <a:off x="3514800" y="3736500"/>
            <a:ext cx="41445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65" name="Google Shape;865;p112"/>
          <p:cNvSpPr/>
          <p:nvPr/>
        </p:nvSpPr>
        <p:spPr>
          <a:xfrm>
            <a:off x="3514800" y="3847700"/>
            <a:ext cx="4144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Tracking cloud expenditures is complex and companies need help understanding how cost is incurred and how to allocate those costs across their cost centers, project, or product </a:t>
            </a: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budgets</a:t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66" name="Google Shape;866;p112"/>
          <p:cNvSpPr/>
          <p:nvPr/>
        </p:nvSpPr>
        <p:spPr>
          <a:xfrm>
            <a:off x="1545875" y="3863536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COMPLEX BILLING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&amp; COST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67" name="Google Shape;867;p112"/>
          <p:cNvPicPr preferRelativeResize="0"/>
          <p:nvPr/>
        </p:nvPicPr>
        <p:blipFill rotWithShape="1">
          <a:blip r:embed="rId3">
            <a:alphaModFix/>
          </a:blip>
          <a:srcRect b="932" l="0" r="0" t="932"/>
          <a:stretch/>
        </p:blipFill>
        <p:spPr>
          <a:xfrm>
            <a:off x="946200" y="3914911"/>
            <a:ext cx="508300" cy="498843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12"/>
          <p:cNvSpPr/>
          <p:nvPr/>
        </p:nvSpPr>
        <p:spPr>
          <a:xfrm>
            <a:off x="3446250" y="2810200"/>
            <a:ext cx="4467600" cy="7596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112"/>
          <p:cNvSpPr/>
          <p:nvPr/>
        </p:nvSpPr>
        <p:spPr>
          <a:xfrm>
            <a:off x="787806" y="273959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70" name="Google Shape;870;p112"/>
          <p:cNvSpPr/>
          <p:nvPr/>
        </p:nvSpPr>
        <p:spPr>
          <a:xfrm>
            <a:off x="3543875" y="2810225"/>
            <a:ext cx="4144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1" name="Google Shape;871;p112"/>
          <p:cNvSpPr/>
          <p:nvPr/>
        </p:nvSpPr>
        <p:spPr>
          <a:xfrm>
            <a:off x="3514800" y="2837200"/>
            <a:ext cx="44676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2" name="Google Shape;872;p112"/>
          <p:cNvSpPr/>
          <p:nvPr/>
        </p:nvSpPr>
        <p:spPr>
          <a:xfrm>
            <a:off x="3514800" y="2837225"/>
            <a:ext cx="41757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Companies are concerned about data privacy, compliance, security, and control over cloud infrastructure. 52% of SMBs say that stolen data is their biggest security </a:t>
            </a: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concern</a:t>
            </a: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.</a:t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3" name="Google Shape;873;p112"/>
          <p:cNvSpPr/>
          <p:nvPr/>
        </p:nvSpPr>
        <p:spPr>
          <a:xfrm>
            <a:off x="1545025" y="289099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SECURITY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CONCERNS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74" name="Google Shape;874;p112"/>
          <p:cNvPicPr preferRelativeResize="0"/>
          <p:nvPr/>
        </p:nvPicPr>
        <p:blipFill rotWithShape="1">
          <a:blip r:embed="rId4">
            <a:alphaModFix/>
          </a:blip>
          <a:srcRect b="0" l="-12592" r="-12579" t="0"/>
          <a:stretch/>
        </p:blipFill>
        <p:spPr>
          <a:xfrm>
            <a:off x="946200" y="2912411"/>
            <a:ext cx="508300" cy="498843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12"/>
          <p:cNvSpPr/>
          <p:nvPr/>
        </p:nvSpPr>
        <p:spPr>
          <a:xfrm>
            <a:off x="3446250" y="1782950"/>
            <a:ext cx="4467600" cy="7596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112"/>
          <p:cNvSpPr/>
          <p:nvPr/>
        </p:nvSpPr>
        <p:spPr>
          <a:xfrm>
            <a:off x="787806" y="178034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77" name="Google Shape;877;p112"/>
          <p:cNvSpPr/>
          <p:nvPr/>
        </p:nvSpPr>
        <p:spPr>
          <a:xfrm>
            <a:off x="3543875" y="1706775"/>
            <a:ext cx="4144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8" name="Google Shape;878;p112"/>
          <p:cNvSpPr/>
          <p:nvPr/>
        </p:nvSpPr>
        <p:spPr>
          <a:xfrm>
            <a:off x="3502775" y="1786500"/>
            <a:ext cx="42267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It’s time-consuming and complex to understand all of the tools that are offered by </a:t>
            </a: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infrastructure</a:t>
            </a: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providers, as well as which are the right fit for their business.</a:t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9" name="Google Shape;879;p112"/>
          <p:cNvSpPr/>
          <p:nvPr/>
        </p:nvSpPr>
        <p:spPr>
          <a:xfrm>
            <a:off x="1545025" y="193994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MARKET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KNOWLEDGE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80" name="Google Shape;880;p112"/>
          <p:cNvPicPr preferRelativeResize="0"/>
          <p:nvPr/>
        </p:nvPicPr>
        <p:blipFill rotWithShape="1">
          <a:blip r:embed="rId5">
            <a:alphaModFix/>
          </a:blip>
          <a:srcRect b="0" l="1512" r="1522" t="0"/>
          <a:stretch/>
        </p:blipFill>
        <p:spPr>
          <a:xfrm>
            <a:off x="944491" y="882356"/>
            <a:ext cx="508300" cy="52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12"/>
          <p:cNvPicPr preferRelativeResize="0"/>
          <p:nvPr/>
        </p:nvPicPr>
        <p:blipFill rotWithShape="1">
          <a:blip r:embed="rId6">
            <a:alphaModFix/>
          </a:blip>
          <a:srcRect b="0" l="719" r="719" t="0"/>
          <a:stretch/>
        </p:blipFill>
        <p:spPr>
          <a:xfrm>
            <a:off x="944500" y="1933488"/>
            <a:ext cx="508300" cy="51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7" name="Google Shape;887;p113"/>
          <p:cNvSpPr txBox="1"/>
          <p:nvPr/>
        </p:nvSpPr>
        <p:spPr>
          <a:xfrm>
            <a:off x="359700" y="191875"/>
            <a:ext cx="8050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AppDirect can help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88" name="Google Shape;888;p113"/>
          <p:cNvSpPr/>
          <p:nvPr/>
        </p:nvSpPr>
        <p:spPr>
          <a:xfrm>
            <a:off x="3469725" y="1017225"/>
            <a:ext cx="4467600" cy="7917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113"/>
          <p:cNvSpPr/>
          <p:nvPr/>
        </p:nvSpPr>
        <p:spPr>
          <a:xfrm>
            <a:off x="1508275" y="1064761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TECHNICAL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EXPERTISE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90" name="Google Shape;890;p113"/>
          <p:cNvSpPr/>
          <p:nvPr/>
        </p:nvSpPr>
        <p:spPr>
          <a:xfrm>
            <a:off x="811269" y="932246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91" name="Google Shape;891;p113"/>
          <p:cNvSpPr/>
          <p:nvPr/>
        </p:nvSpPr>
        <p:spPr>
          <a:xfrm>
            <a:off x="3545925" y="1049297"/>
            <a:ext cx="41445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AppDirect offers professional and managed services to help companies migrate and maintain their workloads in the cloud.</a:t>
            </a:r>
            <a:endParaRPr sz="1000" u="sng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92" name="Google Shape;892;p113"/>
          <p:cNvPicPr preferRelativeResize="0"/>
          <p:nvPr/>
        </p:nvPicPr>
        <p:blipFill rotWithShape="1">
          <a:blip r:embed="rId3">
            <a:alphaModFix/>
          </a:blip>
          <a:srcRect b="0" l="1512" r="1522" t="0"/>
          <a:stretch/>
        </p:blipFill>
        <p:spPr>
          <a:xfrm>
            <a:off x="949441" y="1056018"/>
            <a:ext cx="508300" cy="524186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113"/>
          <p:cNvSpPr/>
          <p:nvPr/>
        </p:nvSpPr>
        <p:spPr>
          <a:xfrm>
            <a:off x="3446250" y="1968508"/>
            <a:ext cx="4467600" cy="7917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113"/>
          <p:cNvSpPr/>
          <p:nvPr/>
        </p:nvSpPr>
        <p:spPr>
          <a:xfrm>
            <a:off x="787806" y="1854110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95" name="Google Shape;895;p113"/>
          <p:cNvSpPr/>
          <p:nvPr/>
        </p:nvSpPr>
        <p:spPr>
          <a:xfrm>
            <a:off x="3543875" y="1924738"/>
            <a:ext cx="41445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96" name="Google Shape;896;p113"/>
          <p:cNvPicPr preferRelativeResize="0"/>
          <p:nvPr/>
        </p:nvPicPr>
        <p:blipFill rotWithShape="1">
          <a:blip r:embed="rId4">
            <a:alphaModFix/>
          </a:blip>
          <a:srcRect b="0" l="719" r="719" t="0"/>
          <a:stretch/>
        </p:blipFill>
        <p:spPr>
          <a:xfrm>
            <a:off x="944500" y="2017188"/>
            <a:ext cx="508300" cy="5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113"/>
          <p:cNvSpPr/>
          <p:nvPr/>
        </p:nvSpPr>
        <p:spPr>
          <a:xfrm>
            <a:off x="3514800" y="1979225"/>
            <a:ext cx="42648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Our engineers and experts evaluate each business, from their industry, to their size, and considering their unique needs— bringing an array of implementation specialists and consultants, as required.</a:t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8" name="Google Shape;898;p113"/>
          <p:cNvSpPr/>
          <p:nvPr/>
        </p:nvSpPr>
        <p:spPr>
          <a:xfrm>
            <a:off x="1545025" y="2005511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BUSINESS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EVALUATION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99" name="Google Shape;899;p113"/>
          <p:cNvSpPr/>
          <p:nvPr/>
        </p:nvSpPr>
        <p:spPr>
          <a:xfrm>
            <a:off x="3466575" y="3862492"/>
            <a:ext cx="4467600" cy="7596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113"/>
          <p:cNvSpPr/>
          <p:nvPr/>
        </p:nvSpPr>
        <p:spPr>
          <a:xfrm>
            <a:off x="808131" y="377039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01" name="Google Shape;901;p113"/>
          <p:cNvSpPr/>
          <p:nvPr/>
        </p:nvSpPr>
        <p:spPr>
          <a:xfrm>
            <a:off x="3564200" y="3764825"/>
            <a:ext cx="4144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02" name="Google Shape;902;p113"/>
          <p:cNvSpPr/>
          <p:nvPr/>
        </p:nvSpPr>
        <p:spPr>
          <a:xfrm>
            <a:off x="3535125" y="3764800"/>
            <a:ext cx="41445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03" name="Google Shape;903;p113"/>
          <p:cNvSpPr/>
          <p:nvPr/>
        </p:nvSpPr>
        <p:spPr>
          <a:xfrm>
            <a:off x="3535125" y="3876000"/>
            <a:ext cx="4144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AppDirect evaluates a company’s technology processes in search of cost-saving options. Additionally, companies can visualize spend and usage across infrastructure services to inform business decisions and identify cost savings.</a:t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04" name="Google Shape;904;p113"/>
          <p:cNvSpPr/>
          <p:nvPr/>
        </p:nvSpPr>
        <p:spPr>
          <a:xfrm>
            <a:off x="1566200" y="3891836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COST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OPTIMIZATION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05" name="Google Shape;905;p113"/>
          <p:cNvPicPr preferRelativeResize="0"/>
          <p:nvPr/>
        </p:nvPicPr>
        <p:blipFill rotWithShape="1">
          <a:blip r:embed="rId5">
            <a:alphaModFix/>
          </a:blip>
          <a:srcRect b="932" l="0" r="0" t="932"/>
          <a:stretch/>
        </p:blipFill>
        <p:spPr>
          <a:xfrm>
            <a:off x="966525" y="3943211"/>
            <a:ext cx="508300" cy="498843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113"/>
          <p:cNvSpPr/>
          <p:nvPr/>
        </p:nvSpPr>
        <p:spPr>
          <a:xfrm>
            <a:off x="3446250" y="2922750"/>
            <a:ext cx="4467600" cy="7596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113"/>
          <p:cNvSpPr/>
          <p:nvPr/>
        </p:nvSpPr>
        <p:spPr>
          <a:xfrm>
            <a:off x="787806" y="285214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08" name="Google Shape;908;p113"/>
          <p:cNvSpPr/>
          <p:nvPr/>
        </p:nvSpPr>
        <p:spPr>
          <a:xfrm>
            <a:off x="3543875" y="2922775"/>
            <a:ext cx="4144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09" name="Google Shape;909;p113"/>
          <p:cNvSpPr/>
          <p:nvPr/>
        </p:nvSpPr>
        <p:spPr>
          <a:xfrm>
            <a:off x="3514800" y="2949750"/>
            <a:ext cx="44676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10" name="Google Shape;910;p113"/>
          <p:cNvSpPr/>
          <p:nvPr/>
        </p:nvSpPr>
        <p:spPr>
          <a:xfrm>
            <a:off x="3514800" y="2949775"/>
            <a:ext cx="41757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AppDirect is partnered with leading cybersecurity software and service providers. </a:t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11" name="Google Shape;911;p113"/>
          <p:cNvSpPr/>
          <p:nvPr/>
        </p:nvSpPr>
        <p:spPr>
          <a:xfrm>
            <a:off x="1545025" y="300354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SECURITY CONSULTATIONS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12" name="Google Shape;912;p113"/>
          <p:cNvPicPr preferRelativeResize="0"/>
          <p:nvPr/>
        </p:nvPicPr>
        <p:blipFill rotWithShape="1">
          <a:blip r:embed="rId6">
            <a:alphaModFix/>
          </a:blip>
          <a:srcRect b="932" l="0" r="0" t="932"/>
          <a:stretch/>
        </p:blipFill>
        <p:spPr>
          <a:xfrm>
            <a:off x="946200" y="3024961"/>
            <a:ext cx="508300" cy="498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8" name="Google Shape;918;p11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Cloud Infrastructure consist of?</a:t>
            </a:r>
            <a:endParaRPr/>
          </a:p>
        </p:txBody>
      </p:sp>
      <p:graphicFrame>
        <p:nvGraphicFramePr>
          <p:cNvPr id="919" name="Google Shape;919;p114"/>
          <p:cNvGraphicFramePr/>
          <p:nvPr/>
        </p:nvGraphicFramePr>
        <p:xfrm>
          <a:off x="423750" y="1175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{D1A14ACB-8184-4BF0-9D6B-44A5DF6623E4}</a:tableStyleId>
              </a:tblPr>
              <a:tblGrid>
                <a:gridCol w="1659300"/>
                <a:gridCol w="1659300"/>
                <a:gridCol w="1659300"/>
                <a:gridCol w="1659300"/>
                <a:gridCol w="1659300"/>
              </a:tblGrid>
              <a:tr h="29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Inter Medium"/>
                          <a:ea typeface="Inter Medium"/>
                          <a:cs typeface="Inter Medium"/>
                          <a:sym typeface="Inter Medium"/>
                        </a:rPr>
                        <a:t>Public Cloud</a:t>
                      </a:r>
                      <a:endParaRPr sz="1100">
                        <a:solidFill>
                          <a:schemeClr val="dk2"/>
                        </a:solidFill>
                        <a:latin typeface="Inter Medium"/>
                        <a:ea typeface="Inter Medium"/>
                        <a:cs typeface="Inter Medium"/>
                        <a:sym typeface="Inter Medium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Inter Medium"/>
                          <a:ea typeface="Inter Medium"/>
                          <a:cs typeface="Inter Medium"/>
                          <a:sym typeface="Inter Medium"/>
                        </a:rPr>
                        <a:t>Private Cloud</a:t>
                      </a:r>
                      <a:endParaRPr sz="1100">
                        <a:solidFill>
                          <a:schemeClr val="dk2"/>
                        </a:solidFill>
                        <a:latin typeface="Inter Medium"/>
                        <a:ea typeface="Inter Medium"/>
                        <a:cs typeface="Inter Medium"/>
                        <a:sym typeface="Inter Medium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Inter Medium"/>
                          <a:ea typeface="Inter Medium"/>
                          <a:cs typeface="Inter Medium"/>
                          <a:sym typeface="Inter Medium"/>
                        </a:rPr>
                        <a:t>Hybrid Cloud</a:t>
                      </a:r>
                      <a:endParaRPr sz="1100">
                        <a:solidFill>
                          <a:schemeClr val="dk2"/>
                        </a:solidFill>
                        <a:latin typeface="Inter Medium"/>
                        <a:ea typeface="Inter Medium"/>
                        <a:cs typeface="Inter Medium"/>
                        <a:sym typeface="Inter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Inter Medium"/>
                          <a:ea typeface="Inter Medium"/>
                          <a:cs typeface="Inter Medium"/>
                          <a:sym typeface="Inter Medium"/>
                        </a:rPr>
                        <a:t>Co-Location</a:t>
                      </a:r>
                      <a:endParaRPr sz="1100">
                        <a:solidFill>
                          <a:schemeClr val="dk2"/>
                        </a:solidFill>
                        <a:latin typeface="Inter Medium"/>
                        <a:ea typeface="Inter Medium"/>
                        <a:cs typeface="Inter Medium"/>
                        <a:sym typeface="Inter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Inter Medium"/>
                          <a:ea typeface="Inter Medium"/>
                          <a:cs typeface="Inter Medium"/>
                          <a:sym typeface="Inter Medium"/>
                        </a:rPr>
                        <a:t>Disaster Recovery</a:t>
                      </a:r>
                      <a:endParaRPr sz="1100">
                        <a:solidFill>
                          <a:schemeClr val="dk2"/>
                        </a:solidFill>
                        <a:latin typeface="Inter Medium"/>
                        <a:ea typeface="Inter Medium"/>
                        <a:cs typeface="Inter Medium"/>
                        <a:sym typeface="Inter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2237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chemeClr val="dk1"/>
                          </a:solidFill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Computing resources are shared by multiple organizations making it a cost-effective and scalable solution.</a:t>
                      </a:r>
                      <a:endParaRPr sz="1050">
                        <a:solidFill>
                          <a:schemeClr val="dk1"/>
                        </a:solidFill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50">
                        <a:solidFill>
                          <a:schemeClr val="dk1"/>
                        </a:solidFill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chemeClr val="dk1"/>
                          </a:solidFill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Top providers: AWS, Azure, GCP</a:t>
                      </a:r>
                      <a:endParaRPr sz="1050">
                        <a:solidFill>
                          <a:schemeClr val="dk1"/>
                        </a:solidFill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Inter Medium"/>
                        <a:ea typeface="Inter Medium"/>
                        <a:cs typeface="Inter Medium"/>
                        <a:sym typeface="Inter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chemeClr val="dk1"/>
                          </a:solidFill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Computing resources are dedicated to a single organization or entity, providing increased security and control.</a:t>
                      </a:r>
                      <a:endParaRPr sz="1100">
                        <a:solidFill>
                          <a:schemeClr val="dk1"/>
                        </a:solidFill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chemeClr val="dk1"/>
                          </a:solidFill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Combines private cloud with public cloud resources, allowing organizations to leverage the benefits of both while addressing specific needs and constraints.</a:t>
                      </a:r>
                      <a:endParaRPr sz="1050">
                        <a:solidFill>
                          <a:schemeClr val="dk1"/>
                        </a:solidFill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chemeClr val="dk1"/>
                          </a:solidFill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A service where a company rents space in a data center facility to house its servers and other IT equipment.</a:t>
                      </a:r>
                      <a:endParaRPr sz="1100">
                        <a:solidFill>
                          <a:schemeClr val="dk1"/>
                        </a:solidFill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chemeClr val="dk1"/>
                          </a:solidFill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A process designed to minimize the impact of a disruptive event on a business's operations and data. </a:t>
                      </a:r>
                      <a:endParaRPr sz="1050">
                        <a:solidFill>
                          <a:schemeClr val="dk1"/>
                        </a:solidFill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5" name="Google Shape;925;p115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leading providers</a:t>
            </a:r>
            <a:endParaRPr/>
          </a:p>
        </p:txBody>
      </p:sp>
      <p:sp>
        <p:nvSpPr>
          <p:cNvPr id="926" name="Google Shape;926;p115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Position Cloud Infrastructure solutions that are </a:t>
            </a:r>
            <a:r>
              <a:rPr lang="en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vendor-agnostic </a:t>
            </a:r>
            <a:r>
              <a:rPr lang="en"/>
              <a:t>with </a:t>
            </a:r>
            <a:r>
              <a:rPr lang="en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experts</a:t>
            </a:r>
            <a:r>
              <a:rPr lang="en"/>
              <a:t> to guide you.</a:t>
            </a:r>
            <a:r>
              <a:rPr lang="en"/>
              <a:t> </a:t>
            </a:r>
            <a:endParaRPr/>
          </a:p>
        </p:txBody>
      </p:sp>
      <p:pic>
        <p:nvPicPr>
          <p:cNvPr id="927" name="Google Shape;927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181" y="1060319"/>
            <a:ext cx="951130" cy="87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5"/>
          <p:cNvPicPr preferRelativeResize="0"/>
          <p:nvPr/>
        </p:nvPicPr>
        <p:blipFill rotWithShape="1">
          <a:blip r:embed="rId4">
            <a:alphaModFix/>
          </a:blip>
          <a:srcRect b="0" l="10801" r="0" t="0"/>
          <a:stretch/>
        </p:blipFill>
        <p:spPr>
          <a:xfrm>
            <a:off x="3553899" y="2340295"/>
            <a:ext cx="1554213" cy="115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1181" y="3956107"/>
            <a:ext cx="1159468" cy="115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3887" y="3404223"/>
            <a:ext cx="1554215" cy="47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15"/>
          <p:cNvPicPr preferRelativeResize="0"/>
          <p:nvPr/>
        </p:nvPicPr>
        <p:blipFill rotWithShape="1">
          <a:blip r:embed="rId7">
            <a:alphaModFix/>
          </a:blip>
          <a:srcRect b="18372" l="2553" r="0" t="17363"/>
          <a:stretch/>
        </p:blipFill>
        <p:spPr>
          <a:xfrm>
            <a:off x="7167131" y="1671680"/>
            <a:ext cx="1387724" cy="91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49752" y="2012933"/>
            <a:ext cx="1518461" cy="53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05483" y="1278396"/>
            <a:ext cx="1554222" cy="43819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15"/>
          <p:cNvSpPr txBox="1"/>
          <p:nvPr/>
        </p:nvSpPr>
        <p:spPr>
          <a:xfrm>
            <a:off x="3178788" y="617200"/>
            <a:ext cx="184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Public Cloud</a:t>
            </a:r>
            <a:endParaRPr sz="16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35" name="Google Shape;935;p115"/>
          <p:cNvSpPr txBox="1"/>
          <p:nvPr/>
        </p:nvSpPr>
        <p:spPr>
          <a:xfrm>
            <a:off x="4986763" y="617200"/>
            <a:ext cx="184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Co-location</a:t>
            </a:r>
            <a:endParaRPr sz="16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36" name="Google Shape;936;p115"/>
          <p:cNvSpPr txBox="1"/>
          <p:nvPr/>
        </p:nvSpPr>
        <p:spPr>
          <a:xfrm>
            <a:off x="6954613" y="617200"/>
            <a:ext cx="184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Private </a:t>
            </a:r>
            <a:r>
              <a:rPr lang="en"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cloud</a:t>
            </a:r>
            <a:endParaRPr sz="16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937" name="Google Shape;937;p1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2772" y="1225624"/>
            <a:ext cx="1568115" cy="3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20513" y="4729970"/>
            <a:ext cx="1376934" cy="3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13050" y="2774886"/>
            <a:ext cx="1339076" cy="81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77752" y="3876264"/>
            <a:ext cx="609678" cy="60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1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01775" y="2495525"/>
            <a:ext cx="1518451" cy="75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1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62850" y="4033176"/>
            <a:ext cx="1196273" cy="572375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115"/>
          <p:cNvSpPr txBox="1"/>
          <p:nvPr/>
        </p:nvSpPr>
        <p:spPr>
          <a:xfrm>
            <a:off x="4986775" y="40600"/>
            <a:ext cx="184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Hybrid</a:t>
            </a:r>
            <a:endParaRPr sz="16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cxnSp>
        <p:nvCxnSpPr>
          <p:cNvPr id="944" name="Google Shape;944;p115"/>
          <p:cNvCxnSpPr/>
          <p:nvPr/>
        </p:nvCxnSpPr>
        <p:spPr>
          <a:xfrm>
            <a:off x="4059800" y="480275"/>
            <a:ext cx="0" cy="227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5" name="Google Shape;945;p115"/>
          <p:cNvCxnSpPr/>
          <p:nvPr/>
        </p:nvCxnSpPr>
        <p:spPr>
          <a:xfrm>
            <a:off x="8055200" y="504586"/>
            <a:ext cx="0" cy="227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6" name="Google Shape;946;p115"/>
          <p:cNvCxnSpPr/>
          <p:nvPr/>
        </p:nvCxnSpPr>
        <p:spPr>
          <a:xfrm rot="10800000">
            <a:off x="4059800" y="488100"/>
            <a:ext cx="3995400" cy="13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1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IaaS benefits</a:t>
            </a:r>
            <a:endParaRPr/>
          </a:p>
        </p:txBody>
      </p:sp>
      <p:sp>
        <p:nvSpPr>
          <p:cNvPr id="952" name="Google Shape;952;p1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953" name="Google Shape;953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1075" y="1283650"/>
            <a:ext cx="781676" cy="781676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116"/>
          <p:cNvSpPr txBox="1"/>
          <p:nvPr>
            <p:ph idx="4294967295" type="subTitle"/>
          </p:nvPr>
        </p:nvSpPr>
        <p:spPr>
          <a:xfrm>
            <a:off x="1580225" y="1283650"/>
            <a:ext cx="2413800" cy="161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Cost savings</a:t>
            </a:r>
            <a:endParaRPr b="1"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No need to invest in expensive hardware. Pay only for the resources you use, often on a pay-as-you-go basis.</a:t>
            </a:r>
            <a:endParaRPr sz="12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955" name="Google Shape;955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913" y="1283650"/>
            <a:ext cx="781676" cy="781676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116"/>
          <p:cNvSpPr txBox="1"/>
          <p:nvPr>
            <p:ph idx="4294967295" type="subTitle"/>
          </p:nvPr>
        </p:nvSpPr>
        <p:spPr>
          <a:xfrm>
            <a:off x="5312750" y="1283650"/>
            <a:ext cx="2413800" cy="161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Scalability</a:t>
            </a:r>
            <a:endParaRPr b="1"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Scale resources, like computing power or storage, up or down depending on demand.</a:t>
            </a:r>
            <a:endParaRPr sz="12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957" name="Google Shape;957;p116"/>
          <p:cNvSpPr txBox="1"/>
          <p:nvPr>
            <p:ph idx="4294967295" type="subTitle"/>
          </p:nvPr>
        </p:nvSpPr>
        <p:spPr>
          <a:xfrm>
            <a:off x="1580225" y="2951550"/>
            <a:ext cx="2413800" cy="161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Flexibility</a:t>
            </a:r>
            <a:endParaRPr b="1"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Deploy applications and services quickly without the long lead times needed for hardware procurement and setup.</a:t>
            </a:r>
            <a:endParaRPr sz="12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958" name="Google Shape;958;p116"/>
          <p:cNvSpPr txBox="1"/>
          <p:nvPr>
            <p:ph idx="4294967295" type="subTitle"/>
          </p:nvPr>
        </p:nvSpPr>
        <p:spPr>
          <a:xfrm>
            <a:off x="5312750" y="2951550"/>
            <a:ext cx="2413800" cy="161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Maintenance-free</a:t>
            </a:r>
            <a:endParaRPr b="1"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Since the cloud provider maintains the physical hardware, you don’t have to worry about managing the underlying infrastructure.</a:t>
            </a:r>
            <a:endParaRPr sz="12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959" name="Google Shape;959;p116"/>
          <p:cNvPicPr preferRelativeResize="0"/>
          <p:nvPr/>
        </p:nvPicPr>
        <p:blipFill rotWithShape="1">
          <a:blip r:embed="rId5">
            <a:alphaModFix/>
          </a:blip>
          <a:srcRect b="0" l="-8809" r="-8809" t="0"/>
          <a:stretch/>
        </p:blipFill>
        <p:spPr>
          <a:xfrm>
            <a:off x="4531075" y="2904225"/>
            <a:ext cx="781676" cy="66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1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276" y="2951550"/>
            <a:ext cx="736975" cy="73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17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ase study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18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solutions are</a:t>
            </a:r>
            <a:r>
              <a:rPr lang="en"/>
              <a:t> a good fit for:</a:t>
            </a:r>
            <a:endParaRPr/>
          </a:p>
        </p:txBody>
      </p:sp>
      <p:sp>
        <p:nvSpPr>
          <p:cNvPr id="971" name="Google Shape;971;p1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972" name="Google Shape;972;p118"/>
          <p:cNvSpPr txBox="1"/>
          <p:nvPr>
            <p:ph idx="3" type="subTitle"/>
          </p:nvPr>
        </p:nvSpPr>
        <p:spPr>
          <a:xfrm>
            <a:off x="2662325" y="3077150"/>
            <a:ext cx="1940100" cy="12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teams lacking resources to understand, implement, and maintain infrastructure and speciality workloads</a:t>
            </a:r>
            <a:endParaRPr/>
          </a:p>
        </p:txBody>
      </p:sp>
      <p:sp>
        <p:nvSpPr>
          <p:cNvPr id="973" name="Google Shape;973;p118"/>
          <p:cNvSpPr txBox="1"/>
          <p:nvPr>
            <p:ph idx="2" type="subTitle"/>
          </p:nvPr>
        </p:nvSpPr>
        <p:spPr>
          <a:xfrm>
            <a:off x="470775" y="3077150"/>
            <a:ext cx="1940100" cy="12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Companies looking to optimize overall infrastructure spend, for a forklift upgrade, or to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rapidly scale their </a:t>
            </a:r>
            <a:r>
              <a:rPr lang="en"/>
              <a:t>capacity</a:t>
            </a:r>
            <a:endParaRPr/>
          </a:p>
        </p:txBody>
      </p:sp>
      <p:sp>
        <p:nvSpPr>
          <p:cNvPr id="974" name="Google Shape;974;p118"/>
          <p:cNvSpPr txBox="1"/>
          <p:nvPr>
            <p:ph idx="4" type="subTitle"/>
          </p:nvPr>
        </p:nvSpPr>
        <p:spPr>
          <a:xfrm>
            <a:off x="4853874" y="3077150"/>
            <a:ext cx="1940100" cy="12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Companies that require robust security measures and adherence to industry regulations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5" name="Google Shape;975;p118"/>
          <p:cNvPicPr preferRelativeResize="0"/>
          <p:nvPr/>
        </p:nvPicPr>
        <p:blipFill rotWithShape="1">
          <a:blip r:embed="rId3">
            <a:alphaModFix/>
          </a:blip>
          <a:srcRect b="0" l="8491" r="8500" t="0"/>
          <a:stretch/>
        </p:blipFill>
        <p:spPr>
          <a:xfrm>
            <a:off x="1210554" y="2315175"/>
            <a:ext cx="460493" cy="55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18"/>
          <p:cNvPicPr preferRelativeResize="0"/>
          <p:nvPr/>
        </p:nvPicPr>
        <p:blipFill rotWithShape="1">
          <a:blip r:embed="rId4">
            <a:alphaModFix/>
          </a:blip>
          <a:srcRect b="0" l="-8809" r="-8809" t="0"/>
          <a:stretch/>
        </p:blipFill>
        <p:spPr>
          <a:xfrm>
            <a:off x="3307893" y="2315165"/>
            <a:ext cx="652527" cy="554766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118"/>
          <p:cNvSpPr txBox="1"/>
          <p:nvPr>
            <p:ph idx="4" type="subTitle"/>
          </p:nvPr>
        </p:nvSpPr>
        <p:spPr>
          <a:xfrm>
            <a:off x="6883724" y="3102025"/>
            <a:ext cx="1940100" cy="12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Industries: IT &amp; Telecom, Retail &amp; Ecommerce, Healthcare, Government, Higher Ed, Manufacturing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8" name="Google Shape;978;p118"/>
          <p:cNvPicPr preferRelativeResize="0"/>
          <p:nvPr/>
        </p:nvPicPr>
        <p:blipFill rotWithShape="1">
          <a:blip r:embed="rId5">
            <a:alphaModFix/>
          </a:blip>
          <a:srcRect b="386" l="0" r="0" t="386"/>
          <a:stretch/>
        </p:blipFill>
        <p:spPr>
          <a:xfrm>
            <a:off x="7549140" y="2315172"/>
            <a:ext cx="609216" cy="604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18"/>
          <p:cNvPicPr preferRelativeResize="0"/>
          <p:nvPr/>
        </p:nvPicPr>
        <p:blipFill rotWithShape="1">
          <a:blip r:embed="rId6">
            <a:alphaModFix/>
          </a:blip>
          <a:srcRect b="932" l="0" r="0" t="932"/>
          <a:stretch/>
        </p:blipFill>
        <p:spPr>
          <a:xfrm>
            <a:off x="5496375" y="2312300"/>
            <a:ext cx="609201" cy="59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