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54" r:id="rId5"/>
    <p:sldMasterId id="214748375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y="5143500" cx="9144000"/>
  <p:notesSz cx="6858000" cy="9144000"/>
  <p:embeddedFontLst>
    <p:embeddedFont>
      <p:font typeface="Roboto Serif"/>
      <p:regular r:id="rId22"/>
      <p:bold r:id="rId23"/>
      <p:italic r:id="rId24"/>
      <p:boldItalic r:id="rId25"/>
    </p:embeddedFont>
    <p:embeddedFont>
      <p:font typeface="Inter Light"/>
      <p:regular r:id="rId26"/>
      <p:bold r:id="rId27"/>
      <p:italic r:id="rId28"/>
      <p:boldItalic r:id="rId29"/>
    </p:embeddedFont>
    <p:embeddedFont>
      <p:font typeface="Roboto"/>
      <p:regular r:id="rId30"/>
      <p:bold r:id="rId31"/>
      <p:italic r:id="rId32"/>
      <p:boldItalic r:id="rId33"/>
    </p:embeddedFont>
    <p:embeddedFont>
      <p:font typeface="Inter SemiBold"/>
      <p:regular r:id="rId34"/>
      <p:bold r:id="rId35"/>
      <p:italic r:id="rId36"/>
      <p:boldItalic r:id="rId37"/>
    </p:embeddedFont>
    <p:embeddedFont>
      <p:font typeface="Inter"/>
      <p:regular r:id="rId38"/>
      <p:bold r:id="rId39"/>
      <p:italic r:id="rId40"/>
      <p:boldItalic r:id="rId41"/>
    </p:embeddedFont>
    <p:embeddedFont>
      <p:font typeface="Open Sans SemiBold"/>
      <p:regular r:id="rId42"/>
      <p:bold r:id="rId43"/>
      <p:italic r:id="rId44"/>
      <p:boldItalic r:id="rId45"/>
    </p:embeddedFont>
    <p:embeddedFont>
      <p:font typeface="Helvetica Neue Light"/>
      <p:regular r:id="rId46"/>
      <p:bold r:id="rId47"/>
      <p:italic r:id="rId48"/>
      <p:boldItalic r:id="rId49"/>
    </p:embeddedFont>
    <p:embeddedFont>
      <p:font typeface="Inter ExtraLight"/>
      <p:regular r:id="rId50"/>
      <p:bold r:id="rId51"/>
      <p:italic r:id="rId52"/>
      <p:boldItalic r:id="rId53"/>
    </p:embeddedFont>
    <p:embeddedFont>
      <p:font typeface="Inter Medium"/>
      <p:regular r:id="rId54"/>
      <p:bold r:id="rId55"/>
      <p:italic r:id="rId56"/>
      <p:boldItalic r:id="rId57"/>
    </p:embeddedFont>
    <p:embeddedFont>
      <p:font typeface="Open Sans Light"/>
      <p:regular r:id="rId58"/>
      <p:bold r:id="rId59"/>
      <p:italic r:id="rId60"/>
      <p:boldItalic r:id="rId61"/>
    </p:embeddedFont>
    <p:embeddedFont>
      <p:font typeface="Open Sans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519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14486CB-D2CC-477B-9D6D-8C52CEC68DA9}">
  <a:tblStyle styleId="{014486CB-D2CC-477B-9D6D-8C52CEC68D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519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-italic.fntdata"/><Relationship Id="rId42" Type="http://schemas.openxmlformats.org/officeDocument/2006/relationships/font" Target="fonts/OpenSansSemiBold-regular.fntdata"/><Relationship Id="rId41" Type="http://schemas.openxmlformats.org/officeDocument/2006/relationships/font" Target="fonts/Inter-boldItalic.fntdata"/><Relationship Id="rId44" Type="http://schemas.openxmlformats.org/officeDocument/2006/relationships/font" Target="fonts/OpenSansSemiBold-italic.fntdata"/><Relationship Id="rId43" Type="http://schemas.openxmlformats.org/officeDocument/2006/relationships/font" Target="fonts/OpenSansSemiBold-bold.fntdata"/><Relationship Id="rId46" Type="http://schemas.openxmlformats.org/officeDocument/2006/relationships/font" Target="fonts/HelveticaNeueLight-regular.fntdata"/><Relationship Id="rId45" Type="http://schemas.openxmlformats.org/officeDocument/2006/relationships/font" Target="fonts/OpenSansSemi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HelveticaNeueLight-italic.fntdata"/><Relationship Id="rId47" Type="http://schemas.openxmlformats.org/officeDocument/2006/relationships/font" Target="fonts/HelveticaNeueLight-bold.fntdata"/><Relationship Id="rId49" Type="http://schemas.openxmlformats.org/officeDocument/2006/relationships/font" Target="fonts/HelveticaNeueLight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33" Type="http://schemas.openxmlformats.org/officeDocument/2006/relationships/font" Target="fonts/Roboto-boldItalic.fntdata"/><Relationship Id="rId32" Type="http://schemas.openxmlformats.org/officeDocument/2006/relationships/font" Target="fonts/Roboto-italic.fntdata"/><Relationship Id="rId35" Type="http://schemas.openxmlformats.org/officeDocument/2006/relationships/font" Target="fonts/InterSemiBold-bold.fntdata"/><Relationship Id="rId34" Type="http://schemas.openxmlformats.org/officeDocument/2006/relationships/font" Target="fonts/InterSemiBold-regular.fntdata"/><Relationship Id="rId37" Type="http://schemas.openxmlformats.org/officeDocument/2006/relationships/font" Target="fonts/InterSemiBold-boldItalic.fntdata"/><Relationship Id="rId36" Type="http://schemas.openxmlformats.org/officeDocument/2006/relationships/font" Target="fonts/InterSemiBold-italic.fntdata"/><Relationship Id="rId39" Type="http://schemas.openxmlformats.org/officeDocument/2006/relationships/font" Target="fonts/Inter-bold.fntdata"/><Relationship Id="rId38" Type="http://schemas.openxmlformats.org/officeDocument/2006/relationships/font" Target="fonts/Inter-regular.fntdata"/><Relationship Id="rId62" Type="http://schemas.openxmlformats.org/officeDocument/2006/relationships/font" Target="fonts/OpenSans-regular.fntdata"/><Relationship Id="rId61" Type="http://schemas.openxmlformats.org/officeDocument/2006/relationships/font" Target="fonts/OpenSansLight-boldItalic.fntdata"/><Relationship Id="rId20" Type="http://schemas.openxmlformats.org/officeDocument/2006/relationships/slide" Target="slides/slide13.xml"/><Relationship Id="rId64" Type="http://schemas.openxmlformats.org/officeDocument/2006/relationships/font" Target="fonts/OpenSans-italic.fntdata"/><Relationship Id="rId63" Type="http://schemas.openxmlformats.org/officeDocument/2006/relationships/font" Target="fonts/OpenSans-bold.fntdata"/><Relationship Id="rId22" Type="http://schemas.openxmlformats.org/officeDocument/2006/relationships/font" Target="fonts/RobotoSerif-regular.fntdata"/><Relationship Id="rId21" Type="http://schemas.openxmlformats.org/officeDocument/2006/relationships/slide" Target="slides/slide14.xml"/><Relationship Id="rId65" Type="http://schemas.openxmlformats.org/officeDocument/2006/relationships/font" Target="fonts/OpenSans-boldItalic.fntdata"/><Relationship Id="rId24" Type="http://schemas.openxmlformats.org/officeDocument/2006/relationships/font" Target="fonts/RobotoSerif-italic.fntdata"/><Relationship Id="rId23" Type="http://schemas.openxmlformats.org/officeDocument/2006/relationships/font" Target="fonts/RobotoSerif-bold.fntdata"/><Relationship Id="rId60" Type="http://schemas.openxmlformats.org/officeDocument/2006/relationships/font" Target="fonts/OpenSansLight-italic.fntdata"/><Relationship Id="rId26" Type="http://schemas.openxmlformats.org/officeDocument/2006/relationships/font" Target="fonts/InterLight-regular.fntdata"/><Relationship Id="rId25" Type="http://schemas.openxmlformats.org/officeDocument/2006/relationships/font" Target="fonts/RobotoSerif-boldItalic.fntdata"/><Relationship Id="rId28" Type="http://schemas.openxmlformats.org/officeDocument/2006/relationships/font" Target="fonts/InterLight-italic.fntdata"/><Relationship Id="rId27" Type="http://schemas.openxmlformats.org/officeDocument/2006/relationships/font" Target="fonts/InterLight-bold.fntdata"/><Relationship Id="rId29" Type="http://schemas.openxmlformats.org/officeDocument/2006/relationships/font" Target="fonts/InterLight-boldItalic.fntdata"/><Relationship Id="rId51" Type="http://schemas.openxmlformats.org/officeDocument/2006/relationships/font" Target="fonts/InterExtraLight-bold.fntdata"/><Relationship Id="rId50" Type="http://schemas.openxmlformats.org/officeDocument/2006/relationships/font" Target="fonts/InterExtraLight-regular.fntdata"/><Relationship Id="rId53" Type="http://schemas.openxmlformats.org/officeDocument/2006/relationships/font" Target="fonts/InterExtraLight-boldItalic.fntdata"/><Relationship Id="rId52" Type="http://schemas.openxmlformats.org/officeDocument/2006/relationships/font" Target="fonts/InterExtraLight-italic.fntdata"/><Relationship Id="rId11" Type="http://schemas.openxmlformats.org/officeDocument/2006/relationships/slide" Target="slides/slide4.xml"/><Relationship Id="rId55" Type="http://schemas.openxmlformats.org/officeDocument/2006/relationships/font" Target="fonts/InterMedium-bold.fntdata"/><Relationship Id="rId10" Type="http://schemas.openxmlformats.org/officeDocument/2006/relationships/slide" Target="slides/slide3.xml"/><Relationship Id="rId54" Type="http://schemas.openxmlformats.org/officeDocument/2006/relationships/font" Target="fonts/InterMedium-regular.fntdata"/><Relationship Id="rId13" Type="http://schemas.openxmlformats.org/officeDocument/2006/relationships/slide" Target="slides/slide6.xml"/><Relationship Id="rId57" Type="http://schemas.openxmlformats.org/officeDocument/2006/relationships/font" Target="fonts/InterMedium-boldItalic.fntdata"/><Relationship Id="rId12" Type="http://schemas.openxmlformats.org/officeDocument/2006/relationships/slide" Target="slides/slide5.xml"/><Relationship Id="rId56" Type="http://schemas.openxmlformats.org/officeDocument/2006/relationships/font" Target="fonts/InterMedium-italic.fntdata"/><Relationship Id="rId15" Type="http://schemas.openxmlformats.org/officeDocument/2006/relationships/slide" Target="slides/slide8.xml"/><Relationship Id="rId59" Type="http://schemas.openxmlformats.org/officeDocument/2006/relationships/font" Target="fonts/OpenSansLight-bold.fntdata"/><Relationship Id="rId14" Type="http://schemas.openxmlformats.org/officeDocument/2006/relationships/slide" Target="slides/slide7.xml"/><Relationship Id="rId58" Type="http://schemas.openxmlformats.org/officeDocument/2006/relationships/font" Target="fonts/OpenSansLight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181d095fc23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181d095fc23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32d872a8e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32d872a8e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33c464b610a_0_1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33c464b610a_0_1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33c464b610a_0_20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33c464b610a_0_20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33c464b610a_0_3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33c464b610a_0_3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181d095fc23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181d095fc23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7660f50003_0_2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27660f50003_0_2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3c464b610a_0_1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3c464b610a_0_1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In today's digital landscape, many companies are realizing the benefits of migrating their operations and data to the cloud. 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Businesses use the cloud to store and manage their information, applications, and services.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This requires strong connectivity services to maintain productivity and minimize disruptions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374151"/>
                </a:solidFill>
                <a:highlight>
                  <a:srgbClr val="F7F7F8"/>
                </a:highlight>
                <a:latin typeface="Roboto"/>
                <a:ea typeface="Roboto"/>
                <a:cs typeface="Roboto"/>
                <a:sym typeface="Roboto"/>
              </a:rPr>
              <a:t>Connectivity services are needed for daily tasks like retrieving files, running applications, or collaborating with remote teams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3c464b610a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3c464b610a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AppDirect is partnered with leading cybersecurity software and service providers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3c464b610a_0_9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3c464b610a_0_9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AppDirect is partnered with leading cybersecurity software and service providers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27660f50003_0_2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27660f50003_0_2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33c464b610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33c464b610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3c464b610a_0_9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33c464b610a_0_9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3c464b610a_0_2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3c464b610a_0_2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1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Relationship Id="rId3" Type="http://schemas.openxmlformats.org/officeDocument/2006/relationships/image" Target="../media/image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Relationship Id="rId3" Type="http://schemas.openxmlformats.org/officeDocument/2006/relationships/image" Target="../media/image1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Relationship Id="rId3" Type="http://schemas.openxmlformats.org/officeDocument/2006/relationships/image" Target="../media/image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Dark)">
  <p:cSld name="TITLE_AND_BODY_1_1">
    <p:bg>
      <p:bgPr>
        <a:solidFill>
          <a:schemeClr val="dk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67" name="Google Shape;67;p1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Header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02"/>
          <p:cNvSpPr txBox="1"/>
          <p:nvPr>
            <p:ph type="title"/>
          </p:nvPr>
        </p:nvSpPr>
        <p:spPr>
          <a:xfrm>
            <a:off x="623400" y="250650"/>
            <a:ext cx="85206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7" name="Google Shape;757;p102"/>
          <p:cNvSpPr txBox="1"/>
          <p:nvPr>
            <p:ph idx="2" type="title"/>
          </p:nvPr>
        </p:nvSpPr>
        <p:spPr>
          <a:xfrm>
            <a:off x="623400" y="19115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8" name="Google Shape;758;p102"/>
          <p:cNvSpPr txBox="1"/>
          <p:nvPr>
            <p:ph idx="3" type="title"/>
          </p:nvPr>
        </p:nvSpPr>
        <p:spPr>
          <a:xfrm>
            <a:off x="623400" y="23488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9" name="Google Shape;759;p102"/>
          <p:cNvSpPr txBox="1"/>
          <p:nvPr>
            <p:ph idx="4" type="title"/>
          </p:nvPr>
        </p:nvSpPr>
        <p:spPr>
          <a:xfrm>
            <a:off x="623400" y="14742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BJECT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103"/>
          <p:cNvPicPr preferRelativeResize="0"/>
          <p:nvPr/>
        </p:nvPicPr>
        <p:blipFill rotWithShape="1">
          <a:blip r:embed="rId3">
            <a:alphaModFix/>
          </a:blip>
          <a:srcRect b="1867" l="0" r="0" t="1867"/>
          <a:stretch/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03"/>
          <p:cNvSpPr txBox="1"/>
          <p:nvPr/>
        </p:nvSpPr>
        <p:spPr>
          <a:xfrm>
            <a:off x="897099" y="4877925"/>
            <a:ext cx="3341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63" name="Google Shape;763;p103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64" name="Google Shape;764;p103"/>
          <p:cNvSpPr txBox="1"/>
          <p:nvPr>
            <p:ph type="title"/>
          </p:nvPr>
        </p:nvSpPr>
        <p:spPr>
          <a:xfrm>
            <a:off x="716650" y="1602675"/>
            <a:ext cx="7352700" cy="118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 Light"/>
              <a:buNone/>
              <a:defRPr sz="2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65" name="Google Shape;765;p103"/>
          <p:cNvSpPr txBox="1"/>
          <p:nvPr>
            <p:ph idx="1" type="subTitle"/>
          </p:nvPr>
        </p:nvSpPr>
        <p:spPr>
          <a:xfrm>
            <a:off x="744100" y="2926875"/>
            <a:ext cx="7325100" cy="1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pen Sans SemiBold"/>
              <a:buNone/>
              <a:defRPr sz="1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766" name="Google Shape;766;p103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Divider">
  <p:cSld name="14_Divider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81733"/>
            <a:ext cx="9144169" cy="5225327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104"/>
          <p:cNvSpPr/>
          <p:nvPr/>
        </p:nvSpPr>
        <p:spPr>
          <a:xfrm>
            <a:off x="0" y="-81733"/>
            <a:ext cx="9144000" cy="5225100"/>
          </a:xfrm>
          <a:prstGeom prst="rect">
            <a:avLst/>
          </a:prstGeom>
          <a:solidFill>
            <a:srgbClr val="2F9D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104"/>
          <p:cNvSpPr txBox="1"/>
          <p:nvPr>
            <p:ph idx="12" type="sldNum"/>
          </p:nvPr>
        </p:nvSpPr>
        <p:spPr>
          <a:xfrm>
            <a:off x="8388506" y="4857836"/>
            <a:ext cx="755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1" name="Google Shape;771;p104"/>
          <p:cNvSpPr txBox="1"/>
          <p:nvPr>
            <p:ph idx="11" type="ftr"/>
          </p:nvPr>
        </p:nvSpPr>
        <p:spPr>
          <a:xfrm>
            <a:off x="1530378" y="4857836"/>
            <a:ext cx="3238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2" name="Google Shape;772;p104"/>
          <p:cNvSpPr txBox="1"/>
          <p:nvPr>
            <p:ph idx="1" type="body"/>
          </p:nvPr>
        </p:nvSpPr>
        <p:spPr>
          <a:xfrm>
            <a:off x="304886" y="0"/>
            <a:ext cx="5778300" cy="48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7175" spcFirstLastPara="1" rIns="137175" wrap="square" tIns="137175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5959A"/>
              </a:buClr>
              <a:buSzPts val="900"/>
              <a:buFont typeface="Arial"/>
              <a:buNone/>
              <a:defRPr b="1" i="0" sz="900" cap="none">
                <a:solidFill>
                  <a:srgbClr val="9595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2921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989A"/>
              </a:buClr>
              <a:buSzPts val="1400"/>
              <a:buChar char="○"/>
              <a:defRPr/>
            </a:lvl5pPr>
            <a:lvl6pPr indent="-2921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ppDirect Logo Black 1024px.png" id="773" name="Google Shape;773;p104"/>
          <p:cNvPicPr preferRelativeResize="0"/>
          <p:nvPr/>
        </p:nvPicPr>
        <p:blipFill rotWithShape="1">
          <a:blip r:embed="rId3">
            <a:alphaModFix amt="11000"/>
          </a:blip>
          <a:srcRect b="11622" l="-4471" r="0" t="1185"/>
          <a:stretch/>
        </p:blipFill>
        <p:spPr>
          <a:xfrm>
            <a:off x="2566116" y="2"/>
            <a:ext cx="6176699" cy="514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2">
  <p:cSld name="DEFAULT_4">
    <p:bg>
      <p:bgPr>
        <a:solidFill>
          <a:schemeClr val="lt1"/>
        </a:solidFill>
      </p:bgPr>
    </p:bg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05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77" name="Google Shape;777;p105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78" name="Google Shape;778;p105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6"/>
          <p:cNvSpPr txBox="1"/>
          <p:nvPr>
            <p:ph type="title"/>
          </p:nvPr>
        </p:nvSpPr>
        <p:spPr>
          <a:xfrm>
            <a:off x="757850" y="124900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1" name="Google Shape;781;p106"/>
          <p:cNvSpPr txBox="1"/>
          <p:nvPr>
            <p:ph idx="2" type="title"/>
          </p:nvPr>
        </p:nvSpPr>
        <p:spPr>
          <a:xfrm>
            <a:off x="757850" y="1770250"/>
            <a:ext cx="4263900" cy="89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Colo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7"/>
          <p:cNvSpPr txBox="1"/>
          <p:nvPr>
            <p:ph type="title"/>
          </p:nvPr>
        </p:nvSpPr>
        <p:spPr>
          <a:xfrm>
            <a:off x="311700" y="40085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4" name="Google Shape;784;p107"/>
          <p:cNvSpPr txBox="1"/>
          <p:nvPr>
            <p:ph idx="2" type="title"/>
          </p:nvPr>
        </p:nvSpPr>
        <p:spPr>
          <a:xfrm>
            <a:off x="311700" y="922100"/>
            <a:ext cx="1361700" cy="6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5" name="Google Shape;785;p107"/>
          <p:cNvSpPr txBox="1"/>
          <p:nvPr>
            <p:ph idx="3" type="title"/>
          </p:nvPr>
        </p:nvSpPr>
        <p:spPr>
          <a:xfrm>
            <a:off x="2264200" y="92210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6" name="Google Shape;786;p107"/>
          <p:cNvSpPr txBox="1"/>
          <p:nvPr>
            <p:ph idx="4" type="title"/>
          </p:nvPr>
        </p:nvSpPr>
        <p:spPr>
          <a:xfrm>
            <a:off x="2264200" y="19557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pen Sans"/>
              <a:buNone/>
              <a:defRPr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7" name="Google Shape;787;p107"/>
          <p:cNvSpPr txBox="1"/>
          <p:nvPr>
            <p:ph idx="5" type="title"/>
          </p:nvPr>
        </p:nvSpPr>
        <p:spPr>
          <a:xfrm>
            <a:off x="2264200" y="23930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Open Sans"/>
              <a:buNone/>
              <a:defRPr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8" name="Google Shape;788;p107"/>
          <p:cNvSpPr txBox="1"/>
          <p:nvPr>
            <p:ph idx="6" type="title"/>
          </p:nvPr>
        </p:nvSpPr>
        <p:spPr>
          <a:xfrm>
            <a:off x="2264200" y="15184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ic left header and description">
  <p:cSld name="Generic left header and description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08"/>
          <p:cNvSpPr txBox="1"/>
          <p:nvPr>
            <p:ph type="title"/>
          </p:nvPr>
        </p:nvSpPr>
        <p:spPr>
          <a:xfrm>
            <a:off x="744637" y="906900"/>
            <a:ext cx="51309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us Jakarta Sans ExtraBold"/>
              <a:buNone/>
              <a:defRPr sz="33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91" name="Google Shape;791;p108"/>
          <p:cNvSpPr txBox="1"/>
          <p:nvPr>
            <p:ph idx="1" type="body"/>
          </p:nvPr>
        </p:nvSpPr>
        <p:spPr>
          <a:xfrm>
            <a:off x="738933" y="1538629"/>
            <a:ext cx="65991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900"/>
              <a:buNone/>
              <a:defRPr sz="900">
                <a:solidFill>
                  <a:srgbClr val="33333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800"/>
              <a:buNone/>
              <a:defRPr sz="8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700"/>
              <a:buNone/>
              <a:defRPr sz="7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600"/>
              <a:buNone/>
              <a:defRPr sz="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600"/>
              <a:buNone/>
              <a:defRPr sz="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600"/>
              <a:buNone/>
              <a:defRPr sz="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600"/>
              <a:buNone/>
              <a:defRPr sz="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600"/>
              <a:buNone/>
              <a:defRPr sz="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757575"/>
              </a:buClr>
              <a:buSzPts val="600"/>
              <a:buNone/>
              <a:defRPr sz="600">
                <a:solidFill>
                  <a:srgbClr val="75757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Light)" type="twoColTx">
  <p:cSld name="TITLE_AND_TWO_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79" name="Google Shape;79;p1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" name="Google Shape;82;p1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2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6" name="Google Shape;86;p1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Dark)">
  <p:cSld name="TITLE_AND_TWO_COLUMNS_3">
    <p:bg>
      <p:bgPr>
        <a:solidFill>
          <a:schemeClr val="dk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89" name="Google Shape;89;p1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3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7" name="Google Shape;97;p1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Light)">
  <p:cSld name="TITLE_AND_TWO_COLUMNS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00" name="Google Shape;100;p1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14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07" name="Google Shape;10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" name="Google Shape;109;p1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Dark)">
  <p:cSld name="TITLE_AND_TWO_COLUMNS_1_2">
    <p:bg>
      <p:bgPr>
        <a:solidFill>
          <a:schemeClr val="dk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12" name="Google Shape;112;p1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7" name="Google Shape;117;p1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15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9" name="Google Shape;119;p15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0" name="Google Shape;120;p15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1" name="Google Shape;121;p1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Light)">
  <p:cSld name="TITLE_AND_TWO_COLUMNS_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24" name="Google Shape;124;p1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" name="Google Shape;127;p1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28" name="Google Shape;128;p1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6"/>
          <p:cNvSpPr txBox="1"/>
          <p:nvPr>
            <p:ph idx="1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2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31" name="Google Shape;13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 txBox="1"/>
          <p:nvPr>
            <p:ph idx="3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3" name="Google Shape;133;p1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Dark)">
  <p:cSld name="TITLE_AND_TWO_COLUMNS_2_2">
    <p:bg>
      <p:bgPr>
        <a:solidFill>
          <a:schemeClr val="dk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36" name="Google Shape;136;p1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9" name="Google Shape;139;p1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 txBox="1"/>
          <p:nvPr>
            <p:ph idx="1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1" name="Google Shape;141;p1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17"/>
          <p:cNvSpPr txBox="1"/>
          <p:nvPr>
            <p:ph idx="2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4" name="Google Shape;144;p17"/>
          <p:cNvSpPr txBox="1"/>
          <p:nvPr>
            <p:ph idx="3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5" name="Google Shape;145;p1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Light)">
  <p:cSld name="TITLE_AND_TWO_COLUMNS_1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48" name="Google Shape;148;p1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" name="Google Shape;151;p1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52" name="Google Shape;152;p1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18"/>
          <p:cNvSpPr txBox="1"/>
          <p:nvPr>
            <p:ph idx="1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54" name="Google Shape;154;p18"/>
          <p:cNvSpPr txBox="1"/>
          <p:nvPr>
            <p:ph idx="2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55" name="Google Shape;15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157" name="Google Shape;157;p18"/>
          <p:cNvSpPr txBox="1"/>
          <p:nvPr>
            <p:ph idx="4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58" name="Google Shape;158;p1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Dark)">
  <p:cSld name="TITLE_AND_TWO_COLUMNS_1_1_1">
    <p:bg>
      <p:bgPr>
        <a:solidFill>
          <a:schemeClr val="dk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61" name="Google Shape;161;p1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4" name="Google Shape;164;p1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/>
          <p:nvPr>
            <p:ph idx="1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6" name="Google Shape;166;p1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7" name="Google Shape;167;p1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" name="Google Shape;168;p19"/>
          <p:cNvSpPr txBox="1"/>
          <p:nvPr>
            <p:ph idx="2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9" name="Google Shape;169;p19"/>
          <p:cNvSpPr txBox="1"/>
          <p:nvPr>
            <p:ph idx="3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0" name="Google Shape;170;p19"/>
          <p:cNvSpPr txBox="1"/>
          <p:nvPr>
            <p:ph idx="4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1" name="Google Shape;171;p1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Light)">
  <p:cSld name="TITLE_AND_TWO_COLUMNS_2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0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75" name="Google Shape;175;p2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" name="Google Shape;176;p20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77" name="Google Shape;1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2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Dark)">
  <p:cSld name="TITLE_AND_TWO_COLUMNS_2_1_1">
    <p:bg>
      <p:bgPr>
        <a:solidFill>
          <a:schemeClr val="dk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83" name="Google Shape;183;p2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21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185" name="Google Shape;18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Light)">
  <p:cSld name="CUSTOM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91" name="Google Shape;191;p2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22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3" name="Google Shape;193;p22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4" name="Google Shape;194;p22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5" name="Google Shape;195;p22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6" name="Google Shape;196;p22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22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2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99" name="Google Shape;19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Dark)">
  <p:cSld name="CUSTOM_3">
    <p:bg>
      <p:bgPr>
        <a:solidFill>
          <a:schemeClr val="dk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rgbClr val="020B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4" name="Google Shape;204;p23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5" name="Google Shape;205;p23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6" name="Google Shape;206;p23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7" name="Google Shape;207;p23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8" name="Google Shape;208;p23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23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23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1" name="Google Shape;211;p2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2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Light)">
  <p:cSld name="CUSTOM_1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16" name="Google Shape;216;p2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24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8" name="Google Shape;218;p24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9" name="Google Shape;219;p24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0" name="Google Shape;22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Dark)">
  <p:cSld name="CUSTOM_1_2">
    <p:bg>
      <p:bgPr>
        <a:solidFill>
          <a:schemeClr val="dk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24" name="Google Shape;224;p2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25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6" name="Google Shape;226;p25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7" name="Google Shape;227;p25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25"/>
          <p:cNvSpPr txBox="1"/>
          <p:nvPr/>
        </p:nvSpPr>
        <p:spPr>
          <a:xfrm>
            <a:off x="634200" y="4846850"/>
            <a:ext cx="2413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29" name="Google Shape;22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5"/>
          <p:cNvSpPr txBox="1"/>
          <p:nvPr>
            <p:ph idx="4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Light)">
  <p:cSld name="CUSTOM_1_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36" name="Google Shape;236;p2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26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238" name="Google Shape;23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Dark)">
  <p:cSld name="CUSTOM_1_1_2">
    <p:bg>
      <p:bgPr>
        <a:solidFill>
          <a:schemeClr val="dk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7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3" name="Google Shape;243;p27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244" name="Google Shape;244;p2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2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Light)">
  <p:cSld name="CUSTOM_1_1_1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49" name="Google Shape;249;p28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50" name="Google Shape;250;p28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8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52" name="Google Shape;252;p2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3" name="Google Shape;25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Dark)">
  <p:cSld name="CUSTOM_1_1_1_1">
    <p:bg>
      <p:bgPr>
        <a:solidFill>
          <a:schemeClr val="dk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7" name="Google Shape;257;p29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8" name="Google Shape;258;p29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9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260" name="Google Shape;260;p2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2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Light)">
  <p:cSld name="CUSTOM_1_1_1_2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5" name="Google Shape;265;p30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266" name="Google Shape;266;p3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267" name="Google Shape;267;p3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0" name="Google Shape;270;p3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1" name="Google Shape;27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3" name="Google Shape;273;p30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4" name="Google Shape;274;p30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"/>
              <a:buFont typeface="Inter Light"/>
              <a:buNone/>
              <a:defRPr sz="900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"/>
              <a:buFont typeface="Inter Light"/>
              <a:buNone/>
              <a:defRPr sz="500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4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Dark)">
  <p:cSld name="CUSTOM_1_1_1_1_1">
    <p:bg>
      <p:bgPr>
        <a:solidFill>
          <a:schemeClr val="dk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3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277" name="Google Shape;277;p3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80" name="Google Shape;280;p3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3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3" name="Google Shape;283;p31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4" name="Google Shape;284;p31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2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85" name="Google Shape;285;p31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6" name="Google Shape;286;p31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Inter Light"/>
              <a:buNone/>
              <a:defRPr sz="9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Font typeface="Inter Light"/>
              <a:buNone/>
              <a:defRPr sz="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Light)" type="titleOnly">
  <p:cSld name="TITLE_ONLY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289" name="Google Shape;289;p3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2" name="Google Shape;29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4" name="Google Shape;294;p3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" name="Google Shape;295;p3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Dark)">
  <p:cSld name="TITLE_ONLY_1">
    <p:bg>
      <p:bgPr>
        <a:solidFill>
          <a:schemeClr val="dk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3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298" name="Google Shape;298;p3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3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pic>
        <p:nvPicPr>
          <p:cNvPr id="302" name="Google Shape;302;p3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3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Light)" type="blank">
  <p:cSld name="BLANK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7" name="Google Shape;307;p3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308" name="Google Shape;308;p3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1" name="Google Shape;31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 ">
  <p:cSld name="BLANK_1">
    <p:bg>
      <p:bgPr>
        <a:solidFill>
          <a:schemeClr val="dk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315" name="Google Shape;315;p3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8" name="Google Shape;318;p3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9" name="Google Shape;319;p3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323" name="Google Shape;3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326" name="Google Shape;3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DEFAULT_1"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/>
          <p:nvPr>
            <p:ph idx="12" type="sldNum"/>
          </p:nvPr>
        </p:nvSpPr>
        <p:spPr>
          <a:xfrm>
            <a:off x="8556784" y="4749851"/>
            <a:ext cx="548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">
  <p:cSld name="1_Body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 (with image)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6" name="Google Shape;26;p5"/>
          <p:cNvSpPr/>
          <p:nvPr>
            <p:ph idx="2" type="pic"/>
          </p:nvPr>
        </p:nvSpPr>
        <p:spPr>
          <a:xfrm>
            <a:off x="3279325" y="466054"/>
            <a:ext cx="5407800" cy="419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">
  <p:cSld name="DEFAULT_2"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1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4" name="Google Shape;334;p41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5" name="Google Shape;335;p41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 1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1">
  <p:cSld name="DEFAULT_3">
    <p:bg>
      <p:bgPr>
        <a:solidFill>
          <a:schemeClr val="l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3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0" name="Google Shape;340;p43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41" name="Google Shape;341;p43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4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4" name="Google Shape;344;p44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5" name="Google Shape;345;p44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6" name="Google Shape;346;p44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_1_1_1">
    <p:bg>
      <p:bgPr>
        <a:solidFill>
          <a:srgbClr val="FFFFFF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2">
  <p:cSld name="BLANK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0" name="Google Shape;350;p46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1" name="Google Shape;351;p46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2" name="Google Shape;352;p46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Header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/>
          <p:nvPr>
            <p:ph type="title"/>
          </p:nvPr>
        </p:nvSpPr>
        <p:spPr>
          <a:xfrm>
            <a:off x="623400" y="250650"/>
            <a:ext cx="85206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5" name="Google Shape;355;p47"/>
          <p:cNvSpPr txBox="1"/>
          <p:nvPr>
            <p:ph idx="2" type="title"/>
          </p:nvPr>
        </p:nvSpPr>
        <p:spPr>
          <a:xfrm>
            <a:off x="623400" y="19115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6" name="Google Shape;356;p47"/>
          <p:cNvSpPr txBox="1"/>
          <p:nvPr>
            <p:ph idx="3" type="title"/>
          </p:nvPr>
        </p:nvSpPr>
        <p:spPr>
          <a:xfrm>
            <a:off x="623400" y="23488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7" name="Google Shape;357;p47"/>
          <p:cNvSpPr txBox="1"/>
          <p:nvPr>
            <p:ph idx="4" type="title"/>
          </p:nvPr>
        </p:nvSpPr>
        <p:spPr>
          <a:xfrm>
            <a:off x="623400" y="14742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BJECT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8"/>
          <p:cNvPicPr preferRelativeResize="0"/>
          <p:nvPr/>
        </p:nvPicPr>
        <p:blipFill rotWithShape="1">
          <a:blip r:embed="rId3">
            <a:alphaModFix/>
          </a:blip>
          <a:srcRect b="1867" l="0" r="0" t="1867"/>
          <a:stretch/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8"/>
          <p:cNvSpPr txBox="1"/>
          <p:nvPr/>
        </p:nvSpPr>
        <p:spPr>
          <a:xfrm>
            <a:off x="897099" y="4877925"/>
            <a:ext cx="3341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1" name="Google Shape;361;p48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2" name="Google Shape;362;p48"/>
          <p:cNvSpPr txBox="1"/>
          <p:nvPr>
            <p:ph type="title"/>
          </p:nvPr>
        </p:nvSpPr>
        <p:spPr>
          <a:xfrm>
            <a:off x="716650" y="1602675"/>
            <a:ext cx="7352700" cy="118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 Light"/>
              <a:buNone/>
              <a:defRPr sz="2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3" name="Google Shape;363;p48"/>
          <p:cNvSpPr txBox="1"/>
          <p:nvPr>
            <p:ph idx="1" type="subTitle"/>
          </p:nvPr>
        </p:nvSpPr>
        <p:spPr>
          <a:xfrm>
            <a:off x="744100" y="2926875"/>
            <a:ext cx="7325100" cy="1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pen Sans SemiBold"/>
              <a:buNone/>
              <a:defRPr sz="1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364" name="Google Shape;364;p48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Divider">
  <p:cSld name="14_Divider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81733"/>
            <a:ext cx="9144169" cy="522532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9"/>
          <p:cNvSpPr/>
          <p:nvPr/>
        </p:nvSpPr>
        <p:spPr>
          <a:xfrm>
            <a:off x="0" y="-81733"/>
            <a:ext cx="9144000" cy="5225100"/>
          </a:xfrm>
          <a:prstGeom prst="rect">
            <a:avLst/>
          </a:prstGeom>
          <a:solidFill>
            <a:srgbClr val="2F9D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9"/>
          <p:cNvSpPr txBox="1"/>
          <p:nvPr>
            <p:ph idx="12" type="sldNum"/>
          </p:nvPr>
        </p:nvSpPr>
        <p:spPr>
          <a:xfrm>
            <a:off x="8388506" y="4857836"/>
            <a:ext cx="755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49"/>
          <p:cNvSpPr txBox="1"/>
          <p:nvPr>
            <p:ph idx="11" type="ftr"/>
          </p:nvPr>
        </p:nvSpPr>
        <p:spPr>
          <a:xfrm>
            <a:off x="1530378" y="4857836"/>
            <a:ext cx="3238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0" name="Google Shape;370;p49"/>
          <p:cNvSpPr txBox="1"/>
          <p:nvPr>
            <p:ph idx="1" type="body"/>
          </p:nvPr>
        </p:nvSpPr>
        <p:spPr>
          <a:xfrm>
            <a:off x="304886" y="0"/>
            <a:ext cx="5778300" cy="48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7175" spcFirstLastPara="1" rIns="137175" wrap="square" tIns="137175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5959A"/>
              </a:buClr>
              <a:buSzPts val="900"/>
              <a:buFont typeface="Arial"/>
              <a:buNone/>
              <a:defRPr b="1" i="0" sz="900" cap="none">
                <a:solidFill>
                  <a:srgbClr val="9595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2921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989A"/>
              </a:buClr>
              <a:buSzPts val="1400"/>
              <a:buChar char="○"/>
              <a:defRPr/>
            </a:lvl5pPr>
            <a:lvl6pPr indent="-2921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ppDirect Logo Black 1024px.png" id="371" name="Google Shape;371;p49"/>
          <p:cNvPicPr preferRelativeResize="0"/>
          <p:nvPr/>
        </p:nvPicPr>
        <p:blipFill rotWithShape="1">
          <a:blip r:embed="rId3">
            <a:alphaModFix amt="11000"/>
          </a:blip>
          <a:srcRect b="11622" l="-4471" r="0" t="1185"/>
          <a:stretch/>
        </p:blipFill>
        <p:spPr>
          <a:xfrm>
            <a:off x="2566116" y="2"/>
            <a:ext cx="6176699" cy="514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2">
  <p:cSld name="DEFAULT_4">
    <p:bg>
      <p:bgPr>
        <a:solidFill>
          <a:schemeClr val="lt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0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5" name="Google Shape;375;p50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6" name="Google Shape;376;p50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" name="Google Shape;29;p6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1"/>
          <p:cNvSpPr txBox="1"/>
          <p:nvPr>
            <p:ph type="title"/>
          </p:nvPr>
        </p:nvSpPr>
        <p:spPr>
          <a:xfrm>
            <a:off x="757850" y="124900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79" name="Google Shape;379;p51"/>
          <p:cNvSpPr txBox="1"/>
          <p:nvPr>
            <p:ph idx="2" type="title"/>
          </p:nvPr>
        </p:nvSpPr>
        <p:spPr>
          <a:xfrm>
            <a:off x="757850" y="1770250"/>
            <a:ext cx="4263900" cy="89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Colo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2"/>
          <p:cNvSpPr txBox="1"/>
          <p:nvPr>
            <p:ph type="title"/>
          </p:nvPr>
        </p:nvSpPr>
        <p:spPr>
          <a:xfrm>
            <a:off x="311700" y="40085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2" name="Google Shape;382;p52"/>
          <p:cNvSpPr txBox="1"/>
          <p:nvPr>
            <p:ph idx="2" type="title"/>
          </p:nvPr>
        </p:nvSpPr>
        <p:spPr>
          <a:xfrm>
            <a:off x="311700" y="922100"/>
            <a:ext cx="1361700" cy="6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3" name="Google Shape;383;p52"/>
          <p:cNvSpPr txBox="1"/>
          <p:nvPr>
            <p:ph idx="3" type="title"/>
          </p:nvPr>
        </p:nvSpPr>
        <p:spPr>
          <a:xfrm>
            <a:off x="2264200" y="92210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4" name="Google Shape;384;p52"/>
          <p:cNvSpPr txBox="1"/>
          <p:nvPr>
            <p:ph idx="4" type="title"/>
          </p:nvPr>
        </p:nvSpPr>
        <p:spPr>
          <a:xfrm>
            <a:off x="2264200" y="19557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pen Sans"/>
              <a:buNone/>
              <a:defRPr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5" name="Google Shape;385;p52"/>
          <p:cNvSpPr txBox="1"/>
          <p:nvPr>
            <p:ph idx="5" type="title"/>
          </p:nvPr>
        </p:nvSpPr>
        <p:spPr>
          <a:xfrm>
            <a:off x="2264200" y="23930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Open Sans"/>
              <a:buNone/>
              <a:defRPr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6" name="Google Shape;386;p52"/>
          <p:cNvSpPr txBox="1"/>
          <p:nvPr>
            <p:ph idx="6" type="title"/>
          </p:nvPr>
        </p:nvSpPr>
        <p:spPr>
          <a:xfrm>
            <a:off x="2264200" y="15184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3"/>
          <p:cNvSpPr txBox="1"/>
          <p:nvPr>
            <p:ph idx="12" type="sldNum"/>
          </p:nvPr>
        </p:nvSpPr>
        <p:spPr>
          <a:xfrm>
            <a:off x="8388350" y="4857750"/>
            <a:ext cx="755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9" name="Google Shape;389;p53"/>
          <p:cNvPicPr preferRelativeResize="0"/>
          <p:nvPr/>
        </p:nvPicPr>
        <p:blipFill rotWithShape="1">
          <a:blip r:embed="rId2">
            <a:alphaModFix/>
          </a:blip>
          <a:srcRect b="87682" l="0" r="0" t="0"/>
          <a:stretch/>
        </p:blipFill>
        <p:spPr>
          <a:xfrm>
            <a:off x="-18287" y="-51350"/>
            <a:ext cx="9180575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3"/>
          <p:cNvSpPr txBox="1"/>
          <p:nvPr/>
        </p:nvSpPr>
        <p:spPr>
          <a:xfrm>
            <a:off x="76200" y="51363"/>
            <a:ext cx="873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53"/>
          <p:cNvPicPr preferRelativeResize="0"/>
          <p:nvPr/>
        </p:nvPicPr>
        <p:blipFill rotWithShape="1">
          <a:blip r:embed="rId3">
            <a:alphaModFix/>
          </a:blip>
          <a:srcRect b="1814" l="38834" r="39274" t="92311"/>
          <a:stretch/>
        </p:blipFill>
        <p:spPr>
          <a:xfrm>
            <a:off x="7761625" y="4900362"/>
            <a:ext cx="1076352" cy="16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3">
  <p:cSld name="BLANK_1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4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4" name="Google Shape;394;p54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5" name="Google Shape;395;p54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6" name="Google Shape;396;p54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4">
  <p:cSld name="BLANK_1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5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9" name="Google Shape;399;p55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0" name="Google Shape;400;p55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1" name="Google Shape;401;p55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4" name="Google Shape;404;p56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05" name="Google Shape;405;p5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06" name="Google Shape;406;p5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07" name="Google Shape;407;p56"/>
          <p:cNvSpPr txBox="1"/>
          <p:nvPr>
            <p:ph idx="12" type="sldNum"/>
          </p:nvPr>
        </p:nvSpPr>
        <p:spPr>
          <a:xfrm>
            <a:off x="6457950" y="4767263"/>
            <a:ext cx="2057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8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4" name="Google Shape;414;p58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15" name="Google Shape;415;p5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6" name="Google Shape;416;p58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417" name="Google Shape;41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9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0" name="Google Shape;420;p59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21" name="Google Shape;421;p59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422" name="Google Shape;42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5" name="Google Shape;425;p60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 (with image)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1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8" name="Google Shape;428;p61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29" name="Google Shape;429;p61"/>
          <p:cNvSpPr/>
          <p:nvPr>
            <p:ph idx="2" type="pic"/>
          </p:nvPr>
        </p:nvSpPr>
        <p:spPr>
          <a:xfrm>
            <a:off x="3279325" y="466054"/>
            <a:ext cx="5407800" cy="419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 (with image)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7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3" name="Google Shape;33;p7"/>
          <p:cNvSpPr/>
          <p:nvPr>
            <p:ph idx="2" type="pic"/>
          </p:nvPr>
        </p:nvSpPr>
        <p:spPr>
          <a:xfrm>
            <a:off x="3303575" y="492225"/>
            <a:ext cx="5383200" cy="417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2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2" name="Google Shape;432;p62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 (with image)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5" name="Google Shape;435;p63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36" name="Google Shape;436;p63"/>
          <p:cNvSpPr/>
          <p:nvPr>
            <p:ph idx="2" type="pic"/>
          </p:nvPr>
        </p:nvSpPr>
        <p:spPr>
          <a:xfrm>
            <a:off x="3303575" y="492225"/>
            <a:ext cx="5383200" cy="417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Light)" type="tx">
  <p:cSld name="TITLE_AND_BODY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39" name="Google Shape;439;p6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 sz="700"/>
            </a:lvl1pPr>
            <a:lvl2pPr lvl="1" rtl="0">
              <a:buNone/>
              <a:defRPr sz="700"/>
            </a:lvl2pPr>
            <a:lvl3pPr lvl="2" rtl="0">
              <a:buNone/>
              <a:defRPr sz="700"/>
            </a:lvl3pPr>
            <a:lvl4pPr lvl="3" rtl="0">
              <a:buNone/>
              <a:defRPr sz="700"/>
            </a:lvl4pPr>
            <a:lvl5pPr lvl="4" rtl="0">
              <a:buNone/>
              <a:defRPr sz="700"/>
            </a:lvl5pPr>
            <a:lvl6pPr lvl="5" rtl="0">
              <a:buNone/>
              <a:defRPr sz="700"/>
            </a:lvl6pPr>
            <a:lvl7pPr lvl="6" rtl="0">
              <a:buNone/>
              <a:defRPr sz="700"/>
            </a:lvl7pPr>
            <a:lvl8pPr lvl="7" rtl="0">
              <a:buNone/>
              <a:defRPr sz="700"/>
            </a:lvl8pPr>
            <a:lvl9pPr lvl="8" rtl="0">
              <a:buNone/>
              <a:defRPr sz="7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40" name="Google Shape;440;p6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41" name="Google Shape;441;p6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6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6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4" name="Google Shape;444;p6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4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Dark)">
  <p:cSld name="TITLE_AND_BODY_2">
    <p:bg>
      <p:bgPr>
        <a:solidFill>
          <a:schemeClr val="dk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6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49" name="Google Shape;449;p6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6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6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2" name="Google Shape;452;p6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3" name="Google Shape;453;p6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4" name="Google Shape;454;p6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55" name="Google Shape;455;p6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5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Light)">
  <p:cSld name="TITLE_AND_BODY_1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59" name="Google Shape;459;p6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60" name="Google Shape;460;p6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61" name="Google Shape;461;p6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6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6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64" name="Google Shape;464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66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66" name="Google Shape;466;p66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7" name="Google Shape;467;p6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Dark)">
  <p:cSld name="TITLE_AND_BODY_1_1">
    <p:bg>
      <p:bgPr>
        <a:solidFill>
          <a:schemeClr val="dk1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6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70" name="Google Shape;470;p6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6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6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3" name="Google Shape;473;p6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75" name="Google Shape;475;p6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6" name="Google Shape;476;p67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77" name="Google Shape;477;p67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478" name="Google Shape;478;p6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Light)" type="twoColTx">
  <p:cSld name="TITLE_AND_TWO_COLUMNS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6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82" name="Google Shape;482;p6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6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6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5" name="Google Shape;485;p6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86" name="Google Shape;486;p6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7" name="Google Shape;487;p68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8" name="Google Shape;488;p68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9" name="Google Shape;489;p6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Dark)">
  <p:cSld name="TITLE_AND_TWO_COLUMNS_3">
    <p:bg>
      <p:bgPr>
        <a:solidFill>
          <a:schemeClr val="dk1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6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92" name="Google Shape;492;p6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6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6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95" name="Google Shape;495;p6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97" name="Google Shape;497;p6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8" name="Google Shape;498;p69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99" name="Google Shape;499;p69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00" name="Google Shape;500;p6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Light)">
  <p:cSld name="TITLE_AND_TWO_COLUMNS_1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7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03" name="Google Shape;503;p7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7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7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6" name="Google Shape;506;p7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07" name="Google Shape;507;p7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8" name="Google Shape;508;p70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09" name="Google Shape;509;p70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10" name="Google Shape;510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0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2" name="Google Shape;512;p7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Dark)">
  <p:cSld name="TITLE_AND_TWO_COLUMNS_1_2">
    <p:bg>
      <p:bgPr>
        <a:solidFill>
          <a:schemeClr val="dk1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7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15" name="Google Shape;515;p7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7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7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18" name="Google Shape;518;p7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7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0" name="Google Shape;520;p7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1" name="Google Shape;521;p71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22" name="Google Shape;522;p71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23" name="Google Shape;523;p71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4" name="Google Shape;524;p7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Light)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 sz="700"/>
            </a:lvl1pPr>
            <a:lvl2pPr lvl="1">
              <a:buNone/>
              <a:defRPr sz="700"/>
            </a:lvl2pPr>
            <a:lvl3pPr lvl="2">
              <a:buNone/>
              <a:defRPr sz="700"/>
            </a:lvl3pPr>
            <a:lvl4pPr lvl="3">
              <a:buNone/>
              <a:defRPr sz="700"/>
            </a:lvl4pPr>
            <a:lvl5pPr lvl="4">
              <a:buNone/>
              <a:defRPr sz="700"/>
            </a:lvl5pPr>
            <a:lvl6pPr lvl="5">
              <a:buNone/>
              <a:defRPr sz="700"/>
            </a:lvl6pPr>
            <a:lvl7pPr lvl="6">
              <a:buNone/>
              <a:defRPr sz="700"/>
            </a:lvl7pPr>
            <a:lvl8pPr lvl="7">
              <a:buNone/>
              <a:defRPr sz="700"/>
            </a:lvl8pPr>
            <a:lvl9pPr lvl="8">
              <a:buNone/>
              <a:defRPr sz="7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38" name="Google Shape;38;p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" name="Google Shape;41;p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Light)">
  <p:cSld name="TITLE_AND_TWO_COLUMNS_2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7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27" name="Google Shape;527;p7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7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7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0" name="Google Shape;530;p7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31" name="Google Shape;531;p7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2" name="Google Shape;532;p72"/>
          <p:cNvSpPr txBox="1"/>
          <p:nvPr>
            <p:ph idx="1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33" name="Google Shape;533;p72"/>
          <p:cNvSpPr txBox="1"/>
          <p:nvPr>
            <p:ph idx="2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34" name="Google Shape;534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2"/>
          <p:cNvSpPr txBox="1"/>
          <p:nvPr>
            <p:ph idx="3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36" name="Google Shape;536;p7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Dark)">
  <p:cSld name="TITLE_AND_TWO_COLUMNS_2_2">
    <p:bg>
      <p:bgPr>
        <a:solidFill>
          <a:schemeClr val="dk1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7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39" name="Google Shape;539;p7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7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7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42" name="Google Shape;542;p7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3"/>
          <p:cNvSpPr txBox="1"/>
          <p:nvPr>
            <p:ph idx="1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4" name="Google Shape;544;p7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45" name="Google Shape;545;p7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6" name="Google Shape;546;p73"/>
          <p:cNvSpPr txBox="1"/>
          <p:nvPr>
            <p:ph idx="2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7" name="Google Shape;547;p73"/>
          <p:cNvSpPr txBox="1"/>
          <p:nvPr>
            <p:ph idx="3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8" name="Google Shape;548;p7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Light)">
  <p:cSld name="TITLE_AND_TWO_COLUMNS_1_1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7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51" name="Google Shape;551;p7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7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7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4" name="Google Shape;554;p7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55" name="Google Shape;555;p7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6" name="Google Shape;556;p74"/>
          <p:cNvSpPr txBox="1"/>
          <p:nvPr>
            <p:ph idx="1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57" name="Google Shape;557;p74"/>
          <p:cNvSpPr txBox="1"/>
          <p:nvPr>
            <p:ph idx="2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58" name="Google Shape;558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74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560" name="Google Shape;560;p74"/>
          <p:cNvSpPr txBox="1"/>
          <p:nvPr>
            <p:ph idx="4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61" name="Google Shape;561;p7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Dark)">
  <p:cSld name="TITLE_AND_TWO_COLUMNS_1_1_1">
    <p:bg>
      <p:bgPr>
        <a:solidFill>
          <a:schemeClr val="dk1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7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64" name="Google Shape;564;p7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7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7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7" name="Google Shape;567;p7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75"/>
          <p:cNvSpPr txBox="1"/>
          <p:nvPr>
            <p:ph idx="1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69" name="Google Shape;569;p7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0" name="Google Shape;570;p7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1" name="Google Shape;571;p75"/>
          <p:cNvSpPr txBox="1"/>
          <p:nvPr>
            <p:ph idx="2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2" name="Google Shape;572;p75"/>
          <p:cNvSpPr txBox="1"/>
          <p:nvPr>
            <p:ph idx="3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3" name="Google Shape;573;p75"/>
          <p:cNvSpPr txBox="1"/>
          <p:nvPr>
            <p:ph idx="4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4" name="Google Shape;574;p7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Light)">
  <p:cSld name="TITLE_AND_TWO_COLUMNS_2_1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6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7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78" name="Google Shape;578;p7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9" name="Google Shape;579;p76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80" name="Google Shape;580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76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582" name="Google Shape;582;p7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Dark)">
  <p:cSld name="TITLE_AND_TWO_COLUMNS_2_1_1">
    <p:bg>
      <p:bgPr>
        <a:solidFill>
          <a:schemeClr val="dk1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7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77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86" name="Google Shape;586;p7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7" name="Google Shape;587;p77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588" name="Google Shape;588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77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p7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Light)">
  <p:cSld name="CUSTOM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8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7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94" name="Google Shape;594;p7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5" name="Google Shape;595;p78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96" name="Google Shape;596;p78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7" name="Google Shape;597;p78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8" name="Google Shape;598;p78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9" name="Google Shape;599;p78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00" name="Google Shape;600;p78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01" name="Google Shape;601;p78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02" name="Google Shape;602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7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Dark)">
  <p:cSld name="CUSTOM_3">
    <p:bg>
      <p:bgPr>
        <a:solidFill>
          <a:schemeClr val="dk1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9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rgbClr val="020B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7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07" name="Google Shape;607;p79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8" name="Google Shape;608;p79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9" name="Google Shape;609;p79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0" name="Google Shape;610;p79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1" name="Google Shape;611;p79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12" name="Google Shape;612;p79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13" name="Google Shape;613;p79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14" name="Google Shape;614;p7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7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6" name="Google Shape;616;p7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Light)">
  <p:cSld name="CUSTOM_1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0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19" name="Google Shape;619;p8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0" name="Google Shape;620;p80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1" name="Google Shape;621;p80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2" name="Google Shape;622;p80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pic>
        <p:nvPicPr>
          <p:cNvPr id="623" name="Google Shape;623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8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Dark)">
  <p:cSld name="CUSTOM_1_2">
    <p:bg>
      <p:bgPr>
        <a:solidFill>
          <a:schemeClr val="dk1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1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27" name="Google Shape;627;p8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8" name="Google Shape;628;p81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29" name="Google Shape;629;p81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30" name="Google Shape;630;p81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81"/>
          <p:cNvSpPr txBox="1"/>
          <p:nvPr/>
        </p:nvSpPr>
        <p:spPr>
          <a:xfrm>
            <a:off x="634200" y="4846850"/>
            <a:ext cx="2413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32" name="Google Shape;632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1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81"/>
          <p:cNvSpPr txBox="1"/>
          <p:nvPr>
            <p:ph idx="4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5" name="Google Shape;635;p8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Dark)">
  <p:cSld name="TITLE_AND_BODY_2">
    <p:bg>
      <p:bgPr>
        <a:solidFill>
          <a:schemeClr val="dk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6" name="Google Shape;46;p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2" name="Google Shape;52;p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Light)">
  <p:cSld name="CUSTOM_1_1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2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38" name="Google Shape;638;p82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39" name="Google Shape;639;p8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0" name="Google Shape;640;p82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641" name="Google Shape;641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8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Dark)">
  <p:cSld name="CUSTOM_1_1_2">
    <p:bg>
      <p:bgPr>
        <a:solidFill>
          <a:schemeClr val="dk1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3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45" name="Google Shape;645;p83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46" name="Google Shape;646;p83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647" name="Google Shape;647;p8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9" name="Google Shape;649;p8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Light)">
  <p:cSld name="CUSTOM_1_1_1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4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52" name="Google Shape;652;p84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53" name="Google Shape;653;p84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54" name="Google Shape;654;p84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55" name="Google Shape;655;p8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6" name="Google Shape;656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Dark)">
  <p:cSld name="CUSTOM_1_1_1_1">
    <p:bg>
      <p:bgPr>
        <a:solidFill>
          <a:schemeClr val="dk1"/>
        </a:solidFill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5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60" name="Google Shape;660;p85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61" name="Google Shape;661;p85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62" name="Google Shape;662;p85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663" name="Google Shape;663;p8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8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5" name="Google Shape;665;p8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Light)">
  <p:cSld name="CUSTOM_1_1_1_2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6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68" name="Google Shape;668;p86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669" name="Google Shape;669;p8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670" name="Google Shape;670;p8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8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8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3" name="Google Shape;673;p8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4" name="Google Shape;674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6" name="Google Shape;676;p86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77" name="Google Shape;677;p86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"/>
              <a:buFont typeface="Inter Light"/>
              <a:buNone/>
              <a:defRPr sz="900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"/>
              <a:buFont typeface="Inter Light"/>
              <a:buNone/>
              <a:defRPr sz="500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Dark)">
  <p:cSld name="CUSTOM_1_1_1_1_1">
    <p:bg>
      <p:bgPr>
        <a:solidFill>
          <a:schemeClr val="dk1"/>
        </a:solid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79;p8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680" name="Google Shape;680;p8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8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8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83" name="Google Shape;683;p8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5" name="Google Shape;685;p8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86" name="Google Shape;686;p87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7" name="Google Shape;687;p87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2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688" name="Google Shape;688;p87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9" name="Google Shape;689;p87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Inter Light"/>
              <a:buNone/>
              <a:defRPr sz="9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Font typeface="Inter Light"/>
              <a:buNone/>
              <a:defRPr sz="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Light)" type="titleOnly">
  <p:cSld name="TITLE_ONLY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8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692" name="Google Shape;692;p8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8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8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95" name="Google Shape;695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8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97" name="Google Shape;697;p8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8" name="Google Shape;698;p8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Dark)">
  <p:cSld name="TITLE_ONLY_1">
    <p:bg>
      <p:bgPr>
        <a:solidFill>
          <a:schemeClr val="dk1"/>
        </a:solidFill>
      </p:bgPr>
    </p:bg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oogle Shape;700;p8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701" name="Google Shape;701;p8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8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8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4" name="Google Shape;704;p8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pic>
        <p:nvPicPr>
          <p:cNvPr id="705" name="Google Shape;705;p8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8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7" name="Google Shape;707;p8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Light)" type="blank">
  <p:cSld name="BLANK"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9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10" name="Google Shape;710;p9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711" name="Google Shape;711;p9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9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9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14" name="Google Shape;714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9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 ">
  <p:cSld name="BLANK_1">
    <p:bg>
      <p:bgPr>
        <a:solidFill>
          <a:schemeClr val="dk1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9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718" name="Google Shape;718;p9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9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9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1" name="Google Shape;721;p9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2" name="Google Shape;722;p9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9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Light)">
  <p:cSld name="TITLE_AND_BODY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8" name="Google Shape;58;p1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1" name="Google Shape;6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1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92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726" name="Google Shape;72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93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729" name="Google Shape;72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DEFAULT_1">
    <p:bg>
      <p:bgPr>
        <a:solidFill>
          <a:schemeClr val="lt1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">
  <p:cSld name="DEFAULT_2">
    <p:bg>
      <p:bgPr>
        <a:solidFill>
          <a:schemeClr val="lt1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95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34" name="Google Shape;734;p95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35" name="Google Shape;735;p95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96"/>
          <p:cNvSpPr txBox="1"/>
          <p:nvPr>
            <p:ph idx="12" type="sldNum"/>
          </p:nvPr>
        </p:nvSpPr>
        <p:spPr>
          <a:xfrm>
            <a:off x="8556784" y="4749851"/>
            <a:ext cx="548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1">
  <p:cSld name="DEFAULT_3">
    <p:bg>
      <p:bgPr>
        <a:solidFill>
          <a:schemeClr val="lt1"/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98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42" name="Google Shape;742;p98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3" name="Google Shape;743;p98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9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6" name="Google Shape;746;p99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7" name="Google Shape;747;p99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8" name="Google Shape;748;p99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_1_1_1">
    <p:bg>
      <p:bgPr>
        <a:solidFill>
          <a:srgbClr val="FFFFFF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2">
  <p:cSld name="BLANK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1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2" name="Google Shape;752;p101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3" name="Google Shape;753;p101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4" name="Google Shape;754;p101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56" Type="http://schemas.openxmlformats.org/officeDocument/2006/relationships/theme" Target="../theme/theme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98.xml"/><Relationship Id="rId46" Type="http://schemas.openxmlformats.org/officeDocument/2006/relationships/slideLayout" Target="../slideLayouts/slideLayout101.xml"/><Relationship Id="rId45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103.xml"/><Relationship Id="rId47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84.xml"/><Relationship Id="rId51" Type="http://schemas.openxmlformats.org/officeDocument/2006/relationships/slideLayout" Target="../slideLayouts/slideLayout106.xml"/><Relationship Id="rId50" Type="http://schemas.openxmlformats.org/officeDocument/2006/relationships/slideLayout" Target="../slideLayouts/slideLayout105.xml"/><Relationship Id="rId52" Type="http://schemas.openxmlformats.org/officeDocument/2006/relationships/theme" Target="../theme/theme3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109100"/>
            <a:ext cx="8229600" cy="3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ExtraLight"/>
              <a:buChar char="●"/>
              <a:defRPr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indent="-3048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○"/>
              <a:defRPr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346D"/>
              </a:buClr>
              <a:buSzPts val="1000"/>
              <a:buFont typeface="Inter ExtraLight"/>
              <a:buChar char="■"/>
              <a:defRPr sz="1000">
                <a:solidFill>
                  <a:srgbClr val="29346D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indent="-2921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indent="-2921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indent="-2921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indent="-2921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indent="-2921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indent="-2921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224">
          <p15:clr>
            <a:srgbClr val="EA4335"/>
          </p15:clr>
        </p15:guide>
        <p15:guide id="2" pos="288">
          <p15:clr>
            <a:srgbClr val="EA4335"/>
          </p15:clr>
        </p15:guide>
        <p15:guide id="3" pos="1920">
          <p15:clr>
            <a:srgbClr val="EA4335"/>
          </p15:clr>
        </p15:guide>
        <p15:guide id="4" pos="2066">
          <p15:clr>
            <a:srgbClr val="EA4335"/>
          </p15:clr>
        </p15:guide>
        <p15:guide id="5" pos="3694">
          <p15:clr>
            <a:srgbClr val="EA4335"/>
          </p15:clr>
        </p15:guide>
        <p15:guide id="6" pos="3840">
          <p15:clr>
            <a:srgbClr val="EA4335"/>
          </p15:clr>
        </p15:guide>
        <p15:guide id="7" pos="5472">
          <p15:clr>
            <a:srgbClr val="EA4335"/>
          </p15:clr>
        </p15:guide>
        <p15:guide id="8" orient="horz" pos="303">
          <p15:clr>
            <a:srgbClr val="EA4335"/>
          </p15:clr>
        </p15:guide>
        <p15:guide id="9" orient="horz" pos="1080">
          <p15:clr>
            <a:srgbClr val="EA4335"/>
          </p15:clr>
        </p15:guide>
        <p15:guide id="10" orient="horz" pos="2937">
          <p15:clr>
            <a:srgbClr val="EA4335"/>
          </p15:clr>
        </p15:guide>
        <p15:guide id="11" orient="horz" pos="2160">
          <p15:clr>
            <a:srgbClr val="EA4335"/>
          </p15:clr>
        </p15:guide>
        <p15:guide id="12" orient="horz" pos="2016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410" name="Google Shape;410;p57"/>
          <p:cNvSpPr txBox="1"/>
          <p:nvPr>
            <p:ph idx="1" type="body"/>
          </p:nvPr>
        </p:nvSpPr>
        <p:spPr>
          <a:xfrm>
            <a:off x="457200" y="1109100"/>
            <a:ext cx="8229600" cy="3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ExtraLight"/>
              <a:buChar char="●"/>
              <a:defRPr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indent="-3048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○"/>
              <a:defRPr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indent="-292100" lvl="2" marL="1371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346D"/>
              </a:buClr>
              <a:buSzPts val="1000"/>
              <a:buFont typeface="Inter ExtraLight"/>
              <a:buChar char="■"/>
              <a:defRPr sz="1000">
                <a:solidFill>
                  <a:srgbClr val="29346D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indent="-292100" lvl="3" marL="18288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indent="-292100" lvl="4" marL="22860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indent="-292100" lvl="5" marL="27432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indent="-292100" lvl="6" marL="32004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indent="-292100" lvl="7" marL="36576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indent="-292100" lvl="8" marL="411480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411" name="Google Shape;411;p5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  <p:sldLayoutId id="2147483753" r:id="rId5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224">
          <p15:clr>
            <a:srgbClr val="EA4335"/>
          </p15:clr>
        </p15:guide>
        <p15:guide id="2" pos="288">
          <p15:clr>
            <a:srgbClr val="EA4335"/>
          </p15:clr>
        </p15:guide>
        <p15:guide id="3" pos="1920">
          <p15:clr>
            <a:srgbClr val="EA4335"/>
          </p15:clr>
        </p15:guide>
        <p15:guide id="4" pos="2066">
          <p15:clr>
            <a:srgbClr val="EA4335"/>
          </p15:clr>
        </p15:guide>
        <p15:guide id="5" pos="3694">
          <p15:clr>
            <a:srgbClr val="EA4335"/>
          </p15:clr>
        </p15:guide>
        <p15:guide id="6" pos="3840">
          <p15:clr>
            <a:srgbClr val="EA4335"/>
          </p15:clr>
        </p15:guide>
        <p15:guide id="7" pos="5472">
          <p15:clr>
            <a:srgbClr val="EA4335"/>
          </p15:clr>
        </p15:guide>
        <p15:guide id="8" orient="horz" pos="303">
          <p15:clr>
            <a:srgbClr val="EA4335"/>
          </p15:clr>
        </p15:guide>
        <p15:guide id="9" orient="horz" pos="1080">
          <p15:clr>
            <a:srgbClr val="EA4335"/>
          </p15:clr>
        </p15:guide>
        <p15:guide id="10" orient="horz" pos="2937">
          <p15:clr>
            <a:srgbClr val="EA4335"/>
          </p15:clr>
        </p15:guide>
        <p15:guide id="11" orient="horz" pos="2160">
          <p15:clr>
            <a:srgbClr val="EA4335"/>
          </p15:clr>
        </p15:guide>
        <p15:guide id="12" orient="horz" pos="201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69.png"/><Relationship Id="rId5" Type="http://schemas.openxmlformats.org/officeDocument/2006/relationships/image" Target="../media/image68.png"/><Relationship Id="rId6" Type="http://schemas.openxmlformats.org/officeDocument/2006/relationships/image" Target="../media/image67.png"/><Relationship Id="rId7" Type="http://schemas.openxmlformats.org/officeDocument/2006/relationships/image" Target="../media/image6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6.png"/><Relationship Id="rId4" Type="http://schemas.openxmlformats.org/officeDocument/2006/relationships/image" Target="../media/image77.png"/><Relationship Id="rId5" Type="http://schemas.openxmlformats.org/officeDocument/2006/relationships/image" Target="../media/image70.png"/><Relationship Id="rId6" Type="http://schemas.openxmlformats.org/officeDocument/2006/relationships/image" Target="../media/image76.jpg"/><Relationship Id="rId7" Type="http://schemas.openxmlformats.org/officeDocument/2006/relationships/image" Target="../media/image7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0.jp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9.png"/><Relationship Id="rId6" Type="http://schemas.openxmlformats.org/officeDocument/2006/relationships/image" Target="../media/image5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60.png"/><Relationship Id="rId5" Type="http://schemas.openxmlformats.org/officeDocument/2006/relationships/image" Target="../media/image50.png"/><Relationship Id="rId6" Type="http://schemas.openxmlformats.org/officeDocument/2006/relationships/image" Target="../media/image54.png"/><Relationship Id="rId7" Type="http://schemas.openxmlformats.org/officeDocument/2006/relationships/image" Target="../media/image62.png"/><Relationship Id="rId8" Type="http://schemas.openxmlformats.org/officeDocument/2006/relationships/image" Target="../media/image56.png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12" Type="http://schemas.openxmlformats.org/officeDocument/2006/relationships/image" Target="../media/image6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09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Connectivity &amp; SD-WAN/SASE</a:t>
            </a:r>
            <a:endParaRPr sz="2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Make communication the backbone of your business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</p:txBody>
      </p:sp>
      <p:sp>
        <p:nvSpPr>
          <p:cNvPr id="797" name="Google Shape;797;p109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18"/>
          <p:cNvSpPr/>
          <p:nvPr/>
        </p:nvSpPr>
        <p:spPr>
          <a:xfrm>
            <a:off x="3909225" y="782947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118"/>
          <p:cNvSpPr/>
          <p:nvPr/>
        </p:nvSpPr>
        <p:spPr>
          <a:xfrm>
            <a:off x="3909200" y="1814650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118"/>
          <p:cNvSpPr/>
          <p:nvPr/>
        </p:nvSpPr>
        <p:spPr>
          <a:xfrm>
            <a:off x="4050050" y="806575"/>
            <a:ext cx="42462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Project Managers that assist in onboarding, organizing and streamlining strategic initiatives, technology upgrades, and lifecycle management.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21" name="Google Shape;921;p118"/>
          <p:cNvSpPr/>
          <p:nvPr/>
        </p:nvSpPr>
        <p:spPr>
          <a:xfrm>
            <a:off x="4050050" y="1803775"/>
            <a:ext cx="42462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Complete technical support for your operating systems, security, and device management. Expert help for all your technology - from computers and phones to peripherals and smart devices.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22" name="Google Shape;922;p118"/>
          <p:cNvSpPr/>
          <p:nvPr/>
        </p:nvSpPr>
        <p:spPr>
          <a:xfrm>
            <a:off x="1734794" y="191154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PREMIUM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TECHNICAL SUPPORT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23" name="Google Shape;923;p118"/>
          <p:cNvSpPr/>
          <p:nvPr/>
        </p:nvSpPr>
        <p:spPr>
          <a:xfrm>
            <a:off x="1903244" y="1022200"/>
            <a:ext cx="1472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PROJECT </a:t>
            </a: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MANAGEMENT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924" name="Google Shape;924;p118"/>
          <p:cNvCxnSpPr/>
          <p:nvPr/>
        </p:nvCxnSpPr>
        <p:spPr>
          <a:xfrm>
            <a:off x="3697350" y="1803775"/>
            <a:ext cx="0" cy="822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5" name="Google Shape;925;p118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926" name="Google Shape;926;p11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7" name="Google Shape;927;p118"/>
          <p:cNvSpPr txBox="1"/>
          <p:nvPr/>
        </p:nvSpPr>
        <p:spPr>
          <a:xfrm>
            <a:off x="359700" y="191875"/>
            <a:ext cx="8050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Value-Added </a:t>
            </a: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Services</a:t>
            </a:r>
            <a:endParaRPr sz="215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28" name="Google Shape;928;p118"/>
          <p:cNvSpPr/>
          <p:nvPr/>
        </p:nvSpPr>
        <p:spPr>
          <a:xfrm>
            <a:off x="3909225" y="2833600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118"/>
          <p:cNvSpPr/>
          <p:nvPr/>
        </p:nvSpPr>
        <p:spPr>
          <a:xfrm>
            <a:off x="4050050" y="2822725"/>
            <a:ext cx="41610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End-to-end network management including 24/7 monitoring, incident response, and on-site support for all your network devices. Complete lifecycle services from procurement and staging to maintenance of your entire network infrastructure.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30" name="Google Shape;930;p118"/>
          <p:cNvSpPr/>
          <p:nvPr/>
        </p:nvSpPr>
        <p:spPr>
          <a:xfrm>
            <a:off x="1734794" y="293169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NETWORK MANAGEMENT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(MONITORING &amp; FIELD SERVICES)</a:t>
            </a:r>
            <a:endParaRPr b="1" sz="8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931" name="Google Shape;931;p118"/>
          <p:cNvGrpSpPr/>
          <p:nvPr/>
        </p:nvGrpSpPr>
        <p:grpSpPr>
          <a:xfrm>
            <a:off x="980711" y="865152"/>
            <a:ext cx="636300" cy="636600"/>
            <a:chOff x="1087726" y="865152"/>
            <a:chExt cx="636300" cy="636600"/>
          </a:xfrm>
        </p:grpSpPr>
        <p:sp>
          <p:nvSpPr>
            <p:cNvPr id="932" name="Google Shape;932;p118"/>
            <p:cNvSpPr/>
            <p:nvPr/>
          </p:nvSpPr>
          <p:spPr>
            <a:xfrm>
              <a:off x="1087726" y="865152"/>
              <a:ext cx="636300" cy="6366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chemeClr val="lt1"/>
                </a:solidFill>
              </a:endParaRPr>
            </a:p>
          </p:txBody>
        </p:sp>
        <p:pic>
          <p:nvPicPr>
            <p:cNvPr id="933" name="Google Shape;933;p118"/>
            <p:cNvPicPr preferRelativeResize="0"/>
            <p:nvPr/>
          </p:nvPicPr>
          <p:blipFill rotWithShape="1">
            <a:blip r:embed="rId4">
              <a:alphaModFix/>
            </a:blip>
            <a:srcRect b="9090" l="16762" r="15260" t="0"/>
            <a:stretch/>
          </p:blipFill>
          <p:spPr>
            <a:xfrm>
              <a:off x="1209070" y="954012"/>
              <a:ext cx="393613" cy="4588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4" name="Google Shape;934;p118"/>
          <p:cNvSpPr/>
          <p:nvPr/>
        </p:nvSpPr>
        <p:spPr>
          <a:xfrm>
            <a:off x="3909225" y="3863425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118"/>
          <p:cNvSpPr/>
          <p:nvPr/>
        </p:nvSpPr>
        <p:spPr>
          <a:xfrm>
            <a:off x="4050075" y="3852550"/>
            <a:ext cx="42462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Deliver and manage end-user hardware (laptops, phones, etc); including inventory management, staging, configuration, testing, assembly, retrieval, secure disposal, and more.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36" name="Google Shape;936;p118"/>
          <p:cNvSpPr/>
          <p:nvPr/>
        </p:nvSpPr>
        <p:spPr>
          <a:xfrm>
            <a:off x="1734794" y="3960774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HARDWARE &amp; LOGISTICS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937" name="Google Shape;937;p118"/>
          <p:cNvGrpSpPr/>
          <p:nvPr/>
        </p:nvGrpSpPr>
        <p:grpSpPr>
          <a:xfrm>
            <a:off x="980711" y="2931702"/>
            <a:ext cx="636300" cy="628200"/>
            <a:chOff x="1008923" y="3018252"/>
            <a:chExt cx="636300" cy="628200"/>
          </a:xfrm>
        </p:grpSpPr>
        <p:sp>
          <p:nvSpPr>
            <p:cNvPr id="938" name="Google Shape;938;p118"/>
            <p:cNvSpPr/>
            <p:nvPr/>
          </p:nvSpPr>
          <p:spPr>
            <a:xfrm>
              <a:off x="1008923" y="3018252"/>
              <a:ext cx="636300" cy="6282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chemeClr val="lt1"/>
                </a:solidFill>
              </a:endParaRPr>
            </a:p>
          </p:txBody>
        </p:sp>
        <p:pic>
          <p:nvPicPr>
            <p:cNvPr id="939" name="Google Shape;939;p1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29692" y="3122561"/>
              <a:ext cx="419580" cy="4195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118"/>
          <p:cNvGrpSpPr/>
          <p:nvPr/>
        </p:nvGrpSpPr>
        <p:grpSpPr>
          <a:xfrm>
            <a:off x="980711" y="1902627"/>
            <a:ext cx="636300" cy="628200"/>
            <a:chOff x="1104898" y="1945902"/>
            <a:chExt cx="636300" cy="628200"/>
          </a:xfrm>
        </p:grpSpPr>
        <p:sp>
          <p:nvSpPr>
            <p:cNvPr id="941" name="Google Shape;941;p118"/>
            <p:cNvSpPr/>
            <p:nvPr/>
          </p:nvSpPr>
          <p:spPr>
            <a:xfrm>
              <a:off x="1104898" y="1945902"/>
              <a:ext cx="636300" cy="6282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chemeClr val="lt1"/>
                </a:solidFill>
              </a:endParaRPr>
            </a:p>
          </p:txBody>
        </p:sp>
        <p:pic>
          <p:nvPicPr>
            <p:cNvPr id="942" name="Google Shape;942;p1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226248" y="2063199"/>
              <a:ext cx="393600" cy="393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3" name="Google Shape;943;p118"/>
          <p:cNvGrpSpPr/>
          <p:nvPr/>
        </p:nvGrpSpPr>
        <p:grpSpPr>
          <a:xfrm>
            <a:off x="980711" y="3960777"/>
            <a:ext cx="636300" cy="628200"/>
            <a:chOff x="1008936" y="3960777"/>
            <a:chExt cx="636300" cy="628200"/>
          </a:xfrm>
        </p:grpSpPr>
        <p:sp>
          <p:nvSpPr>
            <p:cNvPr id="944" name="Google Shape;944;p118"/>
            <p:cNvSpPr/>
            <p:nvPr/>
          </p:nvSpPr>
          <p:spPr>
            <a:xfrm>
              <a:off x="1008936" y="3960777"/>
              <a:ext cx="636300" cy="6282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chemeClr val="lt1"/>
                </a:solidFill>
              </a:endParaRPr>
            </a:p>
          </p:txBody>
        </p:sp>
        <p:pic>
          <p:nvPicPr>
            <p:cNvPr id="945" name="Google Shape;945;p1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30286" y="4078077"/>
              <a:ext cx="393600" cy="3936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46" name="Google Shape;946;p118"/>
          <p:cNvCxnSpPr/>
          <p:nvPr/>
        </p:nvCxnSpPr>
        <p:spPr>
          <a:xfrm>
            <a:off x="3697350" y="2813875"/>
            <a:ext cx="0" cy="822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7" name="Google Shape;947;p118"/>
          <p:cNvCxnSpPr/>
          <p:nvPr/>
        </p:nvCxnSpPr>
        <p:spPr>
          <a:xfrm>
            <a:off x="3697350" y="3863425"/>
            <a:ext cx="0" cy="822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8" name="Google Shape;948;p118"/>
          <p:cNvCxnSpPr/>
          <p:nvPr/>
        </p:nvCxnSpPr>
        <p:spPr>
          <a:xfrm>
            <a:off x="3697350" y="806575"/>
            <a:ext cx="0" cy="822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1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4" name="Google Shape;954;p119"/>
          <p:cNvSpPr txBox="1"/>
          <p:nvPr>
            <p:ph type="title"/>
          </p:nvPr>
        </p:nvSpPr>
        <p:spPr>
          <a:xfrm>
            <a:off x="457200" y="480275"/>
            <a:ext cx="76308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NOC as a Service</a:t>
            </a:r>
            <a:endParaRPr sz="2700"/>
          </a:p>
        </p:txBody>
      </p:sp>
      <p:sp>
        <p:nvSpPr>
          <p:cNvPr id="955" name="Google Shape;955;p119"/>
          <p:cNvSpPr txBox="1"/>
          <p:nvPr/>
        </p:nvSpPr>
        <p:spPr>
          <a:xfrm>
            <a:off x="457200" y="997725"/>
            <a:ext cx="857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Maximize uptime with a best-in-class networking management and monitoring platform</a:t>
            </a:r>
            <a:endParaRPr sz="13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56" name="Google Shape;956;p119"/>
          <p:cNvSpPr txBox="1"/>
          <p:nvPr/>
        </p:nvSpPr>
        <p:spPr>
          <a:xfrm>
            <a:off x="4710825" y="1858450"/>
            <a:ext cx="17844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Team of Analysts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We proactively manage &amp; ensure the performance of your networked environment</a:t>
            </a:r>
            <a:endParaRPr sz="11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57" name="Google Shape;957;p119"/>
          <p:cNvSpPr txBox="1"/>
          <p:nvPr/>
        </p:nvSpPr>
        <p:spPr>
          <a:xfrm>
            <a:off x="7028550" y="1858450"/>
            <a:ext cx="19458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Integrated Toolset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All of the capabilities of ServiceNow and LogicMonitor in a single integrated platform</a:t>
            </a:r>
            <a:endParaRPr sz="11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58" name="Google Shape;958;p119"/>
          <p:cNvSpPr txBox="1"/>
          <p:nvPr/>
        </p:nvSpPr>
        <p:spPr>
          <a:xfrm>
            <a:off x="5648025" y="3156550"/>
            <a:ext cx="19458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Centralized View of Network Health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 single-pane of glass to monitor everything with an IP Address</a:t>
            </a:r>
            <a:endParaRPr sz="11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59" name="Google Shape;959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4950" y="1976000"/>
            <a:ext cx="393600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1425" y="1976000"/>
            <a:ext cx="393600" cy="393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1" name="Google Shape;961;p119"/>
          <p:cNvGrpSpPr/>
          <p:nvPr/>
        </p:nvGrpSpPr>
        <p:grpSpPr>
          <a:xfrm>
            <a:off x="513171" y="1855670"/>
            <a:ext cx="3508501" cy="2208926"/>
            <a:chOff x="4103213" y="275400"/>
            <a:chExt cx="3985574" cy="2273025"/>
          </a:xfrm>
        </p:grpSpPr>
        <p:pic>
          <p:nvPicPr>
            <p:cNvPr id="962" name="Google Shape;962;p1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03213" y="275400"/>
              <a:ext cx="3985574" cy="2273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aphical user interface, application&#10;&#10;Description automatically generated" id="963" name="Google Shape;963;p119"/>
            <p:cNvPicPr preferRelativeResize="0"/>
            <p:nvPr/>
          </p:nvPicPr>
          <p:blipFill rotWithShape="1">
            <a:blip r:embed="rId6">
              <a:alphaModFix/>
            </a:blip>
            <a:srcRect b="7415" l="0" r="0" t="0"/>
            <a:stretch/>
          </p:blipFill>
          <p:spPr>
            <a:xfrm>
              <a:off x="4589400" y="549538"/>
              <a:ext cx="3013176" cy="1781299"/>
            </a:xfrm>
            <a:prstGeom prst="rect">
              <a:avLst/>
            </a:prstGeom>
            <a:noFill/>
            <a:ln cap="flat" cmpd="sng" w="9525">
              <a:solidFill>
                <a:srgbClr val="F0F0F0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964" name="Google Shape;964;p1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81825" y="3218675"/>
            <a:ext cx="3936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20"/>
          <p:cNvSpPr txBox="1"/>
          <p:nvPr>
            <p:ph idx="4294967295" type="title"/>
          </p:nvPr>
        </p:nvSpPr>
        <p:spPr>
          <a:xfrm>
            <a:off x="457200" y="480275"/>
            <a:ext cx="47049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Premium Technical Support</a:t>
            </a:r>
            <a:endParaRPr sz="2700"/>
          </a:p>
        </p:txBody>
      </p:sp>
      <p:sp>
        <p:nvSpPr>
          <p:cNvPr id="970" name="Google Shape;970;p120"/>
          <p:cNvSpPr txBox="1"/>
          <p:nvPr/>
        </p:nvSpPr>
        <p:spPr>
          <a:xfrm>
            <a:off x="1115525" y="2352913"/>
            <a:ext cx="4626300" cy="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93% customer satisfaction</a:t>
            </a:r>
            <a:endParaRPr b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End-customers rate us highly for on-boarding, migration, and level 1 help desk support 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71" name="Google Shape;971;p120"/>
          <p:cNvSpPr txBox="1"/>
          <p:nvPr/>
        </p:nvSpPr>
        <p:spPr>
          <a:xfrm>
            <a:off x="1115525" y="3309900"/>
            <a:ext cx="433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96% first call resolution</a:t>
            </a:r>
            <a:endParaRPr b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Most end-customer issues are resolved on the first call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72" name="Google Shape;972;p120"/>
          <p:cNvSpPr txBox="1"/>
          <p:nvPr/>
        </p:nvSpPr>
        <p:spPr>
          <a:xfrm>
            <a:off x="1115525" y="1351400"/>
            <a:ext cx="4450500" cy="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100K+ calls annually</a:t>
            </a:r>
            <a:endParaRPr b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End-user Help Desk services from troubleshooting, to installs, to malware removal</a:t>
            </a:r>
            <a:endParaRPr sz="12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973" name="Google Shape;973;p1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2454" r="29457" t="10378"/>
          <a:stretch/>
        </p:blipFill>
        <p:spPr>
          <a:xfrm>
            <a:off x="6482325" y="483450"/>
            <a:ext cx="2663050" cy="41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12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75" name="Google Shape;975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3393595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" y="2438407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" y="1473300"/>
            <a:ext cx="57150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21"/>
          <p:cNvSpPr txBox="1"/>
          <p:nvPr>
            <p:ph idx="4294967295" type="title"/>
          </p:nvPr>
        </p:nvSpPr>
        <p:spPr>
          <a:xfrm>
            <a:off x="457200" y="480275"/>
            <a:ext cx="7136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Manage your spend end-to-end</a:t>
            </a:r>
            <a:endParaRPr sz="2700"/>
          </a:p>
        </p:txBody>
      </p:sp>
      <p:sp>
        <p:nvSpPr>
          <p:cNvPr id="983" name="Google Shape;983;p12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4" name="Google Shape;984;p121"/>
          <p:cNvSpPr txBox="1"/>
          <p:nvPr/>
        </p:nvSpPr>
        <p:spPr>
          <a:xfrm>
            <a:off x="457200" y="1064700"/>
            <a:ext cx="62253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011B58"/>
                </a:solidFill>
                <a:latin typeface="Inter Light"/>
                <a:ea typeface="Inter Light"/>
                <a:cs typeface="Inter Light"/>
                <a:sym typeface="Inter Light"/>
              </a:rPr>
              <a:t>Find, buy, and manage network infrastructure and mobility device vendors, assets, and recurring expenses all through vCom.</a:t>
            </a:r>
            <a:endParaRPr sz="1300">
              <a:solidFill>
                <a:srgbClr val="011B58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graphicFrame>
        <p:nvGraphicFramePr>
          <p:cNvPr id="985" name="Google Shape;985;p121"/>
          <p:cNvGraphicFramePr/>
          <p:nvPr/>
        </p:nvGraphicFramePr>
        <p:xfrm>
          <a:off x="1459338" y="19444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{014486CB-D2CC-477B-9D6D-8C52CEC68DA9}</a:tableStyleId>
              </a:tblPr>
              <a:tblGrid>
                <a:gridCol w="2075100"/>
                <a:gridCol w="2075100"/>
                <a:gridCol w="2075100"/>
              </a:tblGrid>
              <a:tr h="621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PLANNING AND </a:t>
                      </a:r>
                      <a:endParaRPr sz="1300"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PROCUREMENT</a:t>
                      </a:r>
                      <a:r>
                        <a:rPr lang="en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 </a:t>
                      </a:r>
                      <a:endParaRPr>
                        <a:solidFill>
                          <a:srgbClr val="011B58"/>
                        </a:solidFill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EXPENSE MANAGEMENT </a:t>
                      </a:r>
                      <a:endParaRPr sz="1300">
                        <a:solidFill>
                          <a:srgbClr val="011B58"/>
                        </a:solidFill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OPERATIONS MANAGEMENT</a:t>
                      </a:r>
                      <a:endParaRPr sz="1300">
                        <a:solidFill>
                          <a:srgbClr val="011B58"/>
                        </a:solidFill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3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Solution design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Invoice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Order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</a:tr>
              <a:tr h="383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Sourcing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Accounting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Asset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</a:tr>
              <a:tr h="383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Contract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Analytics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Service and support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</a:tr>
            </a:tbl>
          </a:graphicData>
        </a:graphic>
      </p:graphicFrame>
      <p:pic>
        <p:nvPicPr>
          <p:cNvPr id="986" name="Google Shape;98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0957" y="1944413"/>
            <a:ext cx="685500" cy="6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2075" y="1944413"/>
            <a:ext cx="685500" cy="6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9839" y="1944412"/>
            <a:ext cx="800399" cy="8004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89" name="Google Shape;989;p121"/>
          <p:cNvGraphicFramePr/>
          <p:nvPr/>
        </p:nvGraphicFramePr>
        <p:xfrm>
          <a:off x="1459338" y="19444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{014486CB-D2CC-477B-9D6D-8C52CEC68DA9}</a:tableStyleId>
              </a:tblPr>
              <a:tblGrid>
                <a:gridCol w="2075100"/>
                <a:gridCol w="2075100"/>
                <a:gridCol w="2075100"/>
              </a:tblGrid>
              <a:tr h="621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Planning and procurement</a:t>
                      </a:r>
                      <a:endParaRPr>
                        <a:solidFill>
                          <a:srgbClr val="011B58"/>
                        </a:solidFill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Expense </a:t>
                      </a:r>
                      <a:b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</a:b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management</a:t>
                      </a:r>
                      <a:endParaRPr sz="1300">
                        <a:solidFill>
                          <a:srgbClr val="011B58"/>
                        </a:solidFill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011B58"/>
                        </a:solidFill>
                        <a:latin typeface="Inter SemiBold"/>
                        <a:ea typeface="Inter SemiBold"/>
                        <a:cs typeface="Inter SemiBold"/>
                        <a:sym typeface="Inter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SemiBold"/>
                          <a:ea typeface="Inter SemiBold"/>
                          <a:cs typeface="Inter SemiBold"/>
                          <a:sym typeface="Inter SemiBold"/>
                        </a:rPr>
                        <a:t>Operations management</a:t>
                      </a:r>
                      <a:endParaRPr sz="1300">
                        <a:solidFill>
                          <a:srgbClr val="011B58"/>
                        </a:solidFill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3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Solution design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Invoice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Order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</a:tr>
              <a:tr h="383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Sourcing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Accounting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Asset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</a:tr>
              <a:tr h="383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Contract management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Analytics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11B58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Service and support</a:t>
                      </a:r>
                      <a:endParaRPr sz="1300">
                        <a:solidFill>
                          <a:srgbClr val="011B58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BE7FF"/>
                    </a:solidFill>
                  </a:tcPr>
                </a:tc>
              </a:tr>
            </a:tbl>
          </a:graphicData>
        </a:graphic>
      </p:graphicFrame>
      <p:pic>
        <p:nvPicPr>
          <p:cNvPr id="990" name="Google Shape;990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0957" y="1944413"/>
            <a:ext cx="685500" cy="6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2075" y="1944413"/>
            <a:ext cx="685500" cy="6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9839" y="1944412"/>
            <a:ext cx="800399" cy="80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6" y="1746302"/>
            <a:ext cx="1021904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10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happening in the market?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11"/>
          <p:cNvSpPr txBox="1"/>
          <p:nvPr>
            <p:ph type="title"/>
          </p:nvPr>
        </p:nvSpPr>
        <p:spPr>
          <a:xfrm>
            <a:off x="457200" y="1004700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Connectivity is the foundation of a remote workforce</a:t>
            </a:r>
            <a:endParaRPr sz="2100"/>
          </a:p>
        </p:txBody>
      </p:sp>
      <p:sp>
        <p:nvSpPr>
          <p:cNvPr id="808" name="Google Shape;808;p11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9" name="Google Shape;809;p111"/>
          <p:cNvSpPr txBox="1"/>
          <p:nvPr>
            <p:ph idx="1" type="subTitle"/>
          </p:nvPr>
        </p:nvSpPr>
        <p:spPr>
          <a:xfrm>
            <a:off x="359450" y="553799"/>
            <a:ext cx="8229600" cy="27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happening in the market</a:t>
            </a:r>
            <a:endParaRPr/>
          </a:p>
        </p:txBody>
      </p:sp>
      <p:sp>
        <p:nvSpPr>
          <p:cNvPr id="810" name="Google Shape;810;p111"/>
          <p:cNvSpPr txBox="1"/>
          <p:nvPr>
            <p:ph idx="2" type="subTitle"/>
          </p:nvPr>
        </p:nvSpPr>
        <p:spPr>
          <a:xfrm>
            <a:off x="634200" y="2263200"/>
            <a:ext cx="4653600" cy="18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Businesses use the cloud to store and manage their information, applications, and services.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To leverage the benefits of cloud, companies need </a:t>
            </a:r>
            <a:r>
              <a:rPr lang="en" sz="1600">
                <a:latin typeface="Inter Medium"/>
                <a:ea typeface="Inter Medium"/>
                <a:cs typeface="Inter Medium"/>
                <a:sym typeface="Inter Medium"/>
              </a:rPr>
              <a:t>strong connectivity services</a:t>
            </a:r>
            <a:r>
              <a:rPr lang="en" sz="1600"/>
              <a:t> to maintain productivity and minimize disruptions.</a:t>
            </a:r>
            <a:endParaRPr sz="1600"/>
          </a:p>
        </p:txBody>
      </p:sp>
      <p:sp>
        <p:nvSpPr>
          <p:cNvPr id="811" name="Google Shape;811;p111"/>
          <p:cNvSpPr/>
          <p:nvPr/>
        </p:nvSpPr>
        <p:spPr>
          <a:xfrm>
            <a:off x="6637650" y="2263200"/>
            <a:ext cx="1711800" cy="16746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90-95%</a:t>
            </a:r>
            <a:r>
              <a:rPr lang="en" sz="18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</a:t>
            </a:r>
            <a:endParaRPr sz="18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of apps will be cloud-native in 2025</a:t>
            </a:r>
            <a:endParaRPr sz="12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1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7" name="Google Shape;817;p112"/>
          <p:cNvSpPr txBox="1"/>
          <p:nvPr/>
        </p:nvSpPr>
        <p:spPr>
          <a:xfrm>
            <a:off x="359700" y="191875"/>
            <a:ext cx="8050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Main challenges companies face buying and managing connectivity services</a:t>
            </a:r>
            <a:endParaRPr sz="215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18" name="Google Shape;818;p112"/>
          <p:cNvSpPr/>
          <p:nvPr/>
        </p:nvSpPr>
        <p:spPr>
          <a:xfrm>
            <a:off x="3469725" y="1017225"/>
            <a:ext cx="4467600" cy="11418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112"/>
          <p:cNvSpPr/>
          <p:nvPr/>
        </p:nvSpPr>
        <p:spPr>
          <a:xfrm>
            <a:off x="1508275" y="1293361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TECHNICAL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EXPERTISE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0" name="Google Shape;820;p112"/>
          <p:cNvSpPr/>
          <p:nvPr/>
        </p:nvSpPr>
        <p:spPr>
          <a:xfrm>
            <a:off x="811269" y="1160846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21" name="Google Shape;821;p112"/>
          <p:cNvSpPr/>
          <p:nvPr/>
        </p:nvSpPr>
        <p:spPr>
          <a:xfrm>
            <a:off x="3705325" y="1049300"/>
            <a:ext cx="3974400" cy="10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Companies lack the expertise or human resources to discover, procure, implement, maintain, and troubleshoot connectivity solutions.</a:t>
            </a:r>
            <a:endParaRPr sz="12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822" name="Google Shape;822;p112"/>
          <p:cNvPicPr preferRelativeResize="0"/>
          <p:nvPr/>
        </p:nvPicPr>
        <p:blipFill rotWithShape="1">
          <a:blip r:embed="rId3">
            <a:alphaModFix/>
          </a:blip>
          <a:srcRect b="0" l="1512" r="1522" t="0"/>
          <a:stretch/>
        </p:blipFill>
        <p:spPr>
          <a:xfrm>
            <a:off x="949441" y="1284618"/>
            <a:ext cx="508300" cy="524186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112"/>
          <p:cNvSpPr/>
          <p:nvPr/>
        </p:nvSpPr>
        <p:spPr>
          <a:xfrm>
            <a:off x="3446250" y="2349497"/>
            <a:ext cx="4467600" cy="1064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112"/>
          <p:cNvSpPr/>
          <p:nvPr/>
        </p:nvSpPr>
        <p:spPr>
          <a:xfrm>
            <a:off x="787806" y="2387510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id="825" name="Google Shape;825;p112"/>
          <p:cNvPicPr preferRelativeResize="0"/>
          <p:nvPr/>
        </p:nvPicPr>
        <p:blipFill rotWithShape="1">
          <a:blip r:embed="rId4">
            <a:alphaModFix/>
          </a:blip>
          <a:srcRect b="0" l="719" r="719" t="0"/>
          <a:stretch/>
        </p:blipFill>
        <p:spPr>
          <a:xfrm>
            <a:off x="944500" y="2550588"/>
            <a:ext cx="508300" cy="5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112"/>
          <p:cNvSpPr/>
          <p:nvPr/>
        </p:nvSpPr>
        <p:spPr>
          <a:xfrm>
            <a:off x="3705325" y="2360225"/>
            <a:ext cx="3974400" cy="10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It’s time-consuming and complex to understand all of the solutions that are offered by connectivity providers, as well as which are the right fit for their business.</a:t>
            </a:r>
            <a:endParaRPr sz="12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27" name="Google Shape;827;p112"/>
          <p:cNvSpPr/>
          <p:nvPr/>
        </p:nvSpPr>
        <p:spPr>
          <a:xfrm>
            <a:off x="1545025" y="2538911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MARKET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KNOWLEDGE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8" name="Google Shape;828;p112"/>
          <p:cNvSpPr/>
          <p:nvPr/>
        </p:nvSpPr>
        <p:spPr>
          <a:xfrm>
            <a:off x="3466575" y="3578278"/>
            <a:ext cx="4467600" cy="10437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112"/>
          <p:cNvSpPr/>
          <p:nvPr/>
        </p:nvSpPr>
        <p:spPr>
          <a:xfrm>
            <a:off x="808131" y="3694197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30" name="Google Shape;830;p112"/>
          <p:cNvSpPr/>
          <p:nvPr/>
        </p:nvSpPr>
        <p:spPr>
          <a:xfrm>
            <a:off x="3564200" y="3764825"/>
            <a:ext cx="41445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31" name="Google Shape;831;p112"/>
          <p:cNvSpPr/>
          <p:nvPr/>
        </p:nvSpPr>
        <p:spPr>
          <a:xfrm>
            <a:off x="3535125" y="3764800"/>
            <a:ext cx="41445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32" name="Google Shape;832;p112"/>
          <p:cNvSpPr/>
          <p:nvPr/>
        </p:nvSpPr>
        <p:spPr>
          <a:xfrm>
            <a:off x="3705325" y="3564900"/>
            <a:ext cx="3974400" cy="10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Tracking connectivity expenditures is complex and companies need help understanding how cost is incurred. </a:t>
            </a:r>
            <a:endParaRPr sz="12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33" name="Google Shape;833;p112"/>
          <p:cNvSpPr/>
          <p:nvPr/>
        </p:nvSpPr>
        <p:spPr>
          <a:xfrm>
            <a:off x="1566200" y="3815636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COMPLEX BILLING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&amp; COST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34" name="Google Shape;834;p112"/>
          <p:cNvPicPr preferRelativeResize="0"/>
          <p:nvPr/>
        </p:nvPicPr>
        <p:blipFill rotWithShape="1">
          <a:blip r:embed="rId5">
            <a:alphaModFix/>
          </a:blip>
          <a:srcRect b="932" l="0" r="0" t="932"/>
          <a:stretch/>
        </p:blipFill>
        <p:spPr>
          <a:xfrm>
            <a:off x="966525" y="3867011"/>
            <a:ext cx="508300" cy="498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1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0" name="Google Shape;840;p113"/>
          <p:cNvSpPr txBox="1"/>
          <p:nvPr/>
        </p:nvSpPr>
        <p:spPr>
          <a:xfrm>
            <a:off x="359700" y="191875"/>
            <a:ext cx="8050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AppDirect can help</a:t>
            </a:r>
            <a:endParaRPr sz="215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41" name="Google Shape;841;p113"/>
          <p:cNvSpPr/>
          <p:nvPr/>
        </p:nvSpPr>
        <p:spPr>
          <a:xfrm>
            <a:off x="3469725" y="1017225"/>
            <a:ext cx="4467600" cy="11418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113"/>
          <p:cNvSpPr/>
          <p:nvPr/>
        </p:nvSpPr>
        <p:spPr>
          <a:xfrm>
            <a:off x="1508275" y="1293361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TECHNICAL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EXPERTISE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43" name="Google Shape;843;p113"/>
          <p:cNvSpPr/>
          <p:nvPr/>
        </p:nvSpPr>
        <p:spPr>
          <a:xfrm>
            <a:off x="811269" y="1160846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44" name="Google Shape;844;p113"/>
          <p:cNvSpPr/>
          <p:nvPr/>
        </p:nvSpPr>
        <p:spPr>
          <a:xfrm>
            <a:off x="3666225" y="1049300"/>
            <a:ext cx="4113300" cy="10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E</a:t>
            </a: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xpertise and professional and managed services to help companies implement connectivity solutions.</a:t>
            </a:r>
            <a:endParaRPr sz="1200" u="sng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845" name="Google Shape;845;p113"/>
          <p:cNvPicPr preferRelativeResize="0"/>
          <p:nvPr/>
        </p:nvPicPr>
        <p:blipFill rotWithShape="1">
          <a:blip r:embed="rId3">
            <a:alphaModFix/>
          </a:blip>
          <a:srcRect b="0" l="1512" r="1522" t="0"/>
          <a:stretch/>
        </p:blipFill>
        <p:spPr>
          <a:xfrm>
            <a:off x="949441" y="1284618"/>
            <a:ext cx="508300" cy="524186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13"/>
          <p:cNvSpPr/>
          <p:nvPr/>
        </p:nvSpPr>
        <p:spPr>
          <a:xfrm>
            <a:off x="3446250" y="2349497"/>
            <a:ext cx="4467600" cy="1064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113"/>
          <p:cNvSpPr/>
          <p:nvPr/>
        </p:nvSpPr>
        <p:spPr>
          <a:xfrm>
            <a:off x="787806" y="2387510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id="848" name="Google Shape;848;p113"/>
          <p:cNvPicPr preferRelativeResize="0"/>
          <p:nvPr/>
        </p:nvPicPr>
        <p:blipFill rotWithShape="1">
          <a:blip r:embed="rId4">
            <a:alphaModFix/>
          </a:blip>
          <a:srcRect b="0" l="719" r="719" t="0"/>
          <a:stretch/>
        </p:blipFill>
        <p:spPr>
          <a:xfrm>
            <a:off x="944500" y="2550588"/>
            <a:ext cx="508300" cy="5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113"/>
          <p:cNvSpPr/>
          <p:nvPr/>
        </p:nvSpPr>
        <p:spPr>
          <a:xfrm>
            <a:off x="3666300" y="2360225"/>
            <a:ext cx="4042500" cy="10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E</a:t>
            </a: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ngineers and experts evaluate each business, from their industry, to their size, and considering their unique needs— bringing an array of implementation specialists and consultants, as required.</a:t>
            </a:r>
            <a:endParaRPr sz="12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50" name="Google Shape;850;p113"/>
          <p:cNvSpPr/>
          <p:nvPr/>
        </p:nvSpPr>
        <p:spPr>
          <a:xfrm>
            <a:off x="1545025" y="2538911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BUSINESS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EVALUATION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1" name="Google Shape;851;p113"/>
          <p:cNvSpPr/>
          <p:nvPr/>
        </p:nvSpPr>
        <p:spPr>
          <a:xfrm>
            <a:off x="3466575" y="3578278"/>
            <a:ext cx="4467600" cy="10437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113"/>
          <p:cNvSpPr/>
          <p:nvPr/>
        </p:nvSpPr>
        <p:spPr>
          <a:xfrm>
            <a:off x="808131" y="3694197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53" name="Google Shape;853;p113"/>
          <p:cNvSpPr/>
          <p:nvPr/>
        </p:nvSpPr>
        <p:spPr>
          <a:xfrm>
            <a:off x="3564200" y="3764825"/>
            <a:ext cx="41445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54" name="Google Shape;854;p113"/>
          <p:cNvSpPr/>
          <p:nvPr/>
        </p:nvSpPr>
        <p:spPr>
          <a:xfrm>
            <a:off x="3535125" y="3764800"/>
            <a:ext cx="4144500" cy="7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55" name="Google Shape;855;p113"/>
          <p:cNvSpPr/>
          <p:nvPr/>
        </p:nvSpPr>
        <p:spPr>
          <a:xfrm>
            <a:off x="3686625" y="3564900"/>
            <a:ext cx="4042500" cy="10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Tools that v</a:t>
            </a:r>
            <a:r>
              <a:rPr lang="en" sz="12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isualize connectivity spend and usage across services to inform business decisions and identify cost savings. Vendor relationships under one Master Service agreement (MSA) and within a single platform for complete visibility and control.</a:t>
            </a:r>
            <a:endParaRPr sz="12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56" name="Google Shape;856;p113"/>
          <p:cNvSpPr/>
          <p:nvPr/>
        </p:nvSpPr>
        <p:spPr>
          <a:xfrm>
            <a:off x="1566200" y="3815636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COST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OPTIMIZATION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57" name="Google Shape;857;p113"/>
          <p:cNvPicPr preferRelativeResize="0"/>
          <p:nvPr/>
        </p:nvPicPr>
        <p:blipFill rotWithShape="1">
          <a:blip r:embed="rId5">
            <a:alphaModFix/>
          </a:blip>
          <a:srcRect b="932" l="0" r="0" t="932"/>
          <a:stretch/>
        </p:blipFill>
        <p:spPr>
          <a:xfrm>
            <a:off x="966525" y="3867011"/>
            <a:ext cx="508300" cy="498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14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AppDirect can help implement a holistic approach to connectivity services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15"/>
          <p:cNvSpPr/>
          <p:nvPr/>
        </p:nvSpPr>
        <p:spPr>
          <a:xfrm>
            <a:off x="4986775" y="743888"/>
            <a:ext cx="3334800" cy="906900"/>
          </a:xfrm>
          <a:prstGeom prst="rect">
            <a:avLst/>
          </a:prstGeom>
          <a:solidFill>
            <a:srgbClr val="CDFDDA">
              <a:alpha val="33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68" name="Google Shape;868;p115"/>
          <p:cNvSpPr txBox="1"/>
          <p:nvPr>
            <p:ph idx="4294967295" type="title"/>
          </p:nvPr>
        </p:nvSpPr>
        <p:spPr>
          <a:xfrm>
            <a:off x="0" y="250650"/>
            <a:ext cx="91440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Add Connectivity &amp; SD-WAN/SASE with our </a:t>
            </a:r>
            <a:r>
              <a:rPr lang="en" sz="1800">
                <a:solidFill>
                  <a:schemeClr val="lt1"/>
                </a:solidFill>
              </a:rPr>
              <a:t>catalog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869" name="Google Shape;869;p11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0" name="Google Shape;870;p115"/>
          <p:cNvSpPr txBox="1"/>
          <p:nvPr/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11B58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700">
              <a:solidFill>
                <a:srgbClr val="011B5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1" name="Google Shape;871;p115"/>
          <p:cNvSpPr/>
          <p:nvPr/>
        </p:nvSpPr>
        <p:spPr>
          <a:xfrm>
            <a:off x="503100" y="1264857"/>
            <a:ext cx="31557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EV Charging  |  Water &amp; Waste  </a:t>
            </a:r>
            <a:b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Electricity  |  Natural Gas  |  Solar </a:t>
            </a:r>
            <a:endParaRPr sz="8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t/>
            </a:r>
            <a:endParaRPr i="0" sz="1000" u="none" cap="none" strike="noStrik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2" name="Google Shape;872;p115"/>
          <p:cNvSpPr/>
          <p:nvPr/>
        </p:nvSpPr>
        <p:spPr>
          <a:xfrm>
            <a:off x="5803850" y="2153987"/>
            <a:ext cx="30000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Wireless Services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| 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Internet of Things (IoT) </a:t>
            </a:r>
            <a:b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Managed Mobility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  Expense Management (WEM)   </a:t>
            </a:r>
            <a:endParaRPr sz="850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3" name="Google Shape;873;p115"/>
          <p:cNvSpPr/>
          <p:nvPr/>
        </p:nvSpPr>
        <p:spPr>
          <a:xfrm>
            <a:off x="687000" y="4295874"/>
            <a:ext cx="327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Medium"/>
                <a:ea typeface="Inter Medium"/>
                <a:cs typeface="Inter Medium"/>
                <a:sym typeface="Inter Medium"/>
              </a:rPr>
              <a:t>Public, Private, &amp; Hybrid Cloud  </a:t>
            </a:r>
            <a:br>
              <a:rPr lang="en" sz="850">
                <a:solidFill>
                  <a:srgbClr val="F0F0F0"/>
                </a:solidFill>
                <a:latin typeface="Inter Medium"/>
                <a:ea typeface="Inter Medium"/>
                <a:cs typeface="Inter Medium"/>
                <a:sym typeface="Inter Medium"/>
              </a:rPr>
            </a:br>
            <a:r>
              <a:rPr i="0" lang="en" sz="850" u="none" cap="none" strike="noStrike">
                <a:solidFill>
                  <a:srgbClr val="F0F0F0"/>
                </a:solidFill>
                <a:latin typeface="Inter Medium"/>
                <a:ea typeface="Inter Medium"/>
                <a:cs typeface="Inter Medium"/>
                <a:sym typeface="Inter Medium"/>
              </a:rPr>
              <a:t>Data Center &amp; Colocation</a:t>
            </a:r>
            <a:r>
              <a:rPr lang="en" sz="850">
                <a:solidFill>
                  <a:schemeClr val="lt2"/>
                </a:solidFill>
                <a:latin typeface="Inter Medium"/>
                <a:ea typeface="Inter Medium"/>
                <a:cs typeface="Inter Medium"/>
                <a:sym typeface="Inter Medium"/>
              </a:rPr>
              <a:t>  |  </a:t>
            </a:r>
            <a:r>
              <a:rPr i="0" lang="en" sz="850" u="none" cap="none" strike="noStrike">
                <a:solidFill>
                  <a:srgbClr val="F0F0F0"/>
                </a:solidFill>
                <a:latin typeface="Inter Medium"/>
                <a:ea typeface="Inter Medium"/>
                <a:cs typeface="Inter Medium"/>
                <a:sym typeface="Inter Medium"/>
              </a:rPr>
              <a:t>Disaster Recovery</a:t>
            </a:r>
            <a:r>
              <a:rPr lang="en" sz="850">
                <a:solidFill>
                  <a:srgbClr val="F0F0F0"/>
                </a:solidFill>
                <a:latin typeface="Inter Medium"/>
                <a:ea typeface="Inter Medium"/>
                <a:cs typeface="Inter Medium"/>
                <a:sym typeface="Inter Medium"/>
              </a:rPr>
              <a:t>                         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       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4" name="Google Shape;874;p115"/>
          <p:cNvSpPr/>
          <p:nvPr/>
        </p:nvSpPr>
        <p:spPr>
          <a:xfrm>
            <a:off x="362925" y="3246000"/>
            <a:ext cx="27759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Physical Security  |  Network Security  </a:t>
            </a:r>
            <a:b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Endpoint Security  |  Cloud Security  |  SASE</a:t>
            </a:r>
            <a:endParaRPr i="0" sz="850" u="none" cap="none" strike="noStrik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5" name="Google Shape;875;p115"/>
          <p:cNvSpPr/>
          <p:nvPr/>
        </p:nvSpPr>
        <p:spPr>
          <a:xfrm>
            <a:off x="5154175" y="1264857"/>
            <a:ext cx="35994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Fiber   |   Cable   |   Wireless   |   Satellite  |  TEM  </a:t>
            </a:r>
            <a:endParaRPr i="0" sz="1000" u="none" cap="none" strike="noStrike">
              <a:solidFill>
                <a:srgbClr val="F0F0F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6" name="Google Shape;876;p115"/>
          <p:cNvSpPr/>
          <p:nvPr/>
        </p:nvSpPr>
        <p:spPr>
          <a:xfrm>
            <a:off x="323025" y="2230187"/>
            <a:ext cx="28158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NOC  |  SOC  |  </a:t>
            </a:r>
            <a:r>
              <a:rPr i="0" lang="en" sz="850" u="none" cap="none" strike="noStrik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Professional Services </a:t>
            </a:r>
            <a:b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SmartSupport</a:t>
            </a:r>
            <a:r>
              <a:rPr i="0" lang="en" sz="850" u="none" cap="none" strike="noStrik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 |</a:t>
            </a: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 Asset Management</a:t>
            </a:r>
            <a:endParaRPr i="0" sz="1000" u="none" cap="none" strike="noStrik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7" name="Google Shape;877;p115"/>
          <p:cNvSpPr/>
          <p:nvPr/>
        </p:nvSpPr>
        <p:spPr>
          <a:xfrm>
            <a:off x="5803850" y="3246000"/>
            <a:ext cx="26859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cap="none" strike="noStrik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U</a:t>
            </a: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CaaS</a:t>
            </a:r>
            <a:r>
              <a:rPr i="0" lang="en" sz="850" cap="none" strike="noStrik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 |  C</a:t>
            </a: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ontact Center</a:t>
            </a:r>
            <a:r>
              <a:rPr i="0" lang="en" sz="850" cap="none" strike="noStrik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 |  </a:t>
            </a: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CPaaS  |  SMS    Analytics  |  Artificial Intelligence (AI)</a:t>
            </a:r>
            <a:endParaRPr sz="8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" sz="10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endParaRPr i="0" sz="1000" u="none" cap="none" strike="noStrike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8" name="Google Shape;878;p115"/>
          <p:cNvSpPr/>
          <p:nvPr/>
        </p:nvSpPr>
        <p:spPr>
          <a:xfrm>
            <a:off x="4925575" y="4219674"/>
            <a:ext cx="3688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Microsoft  |  Google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|  ERP  |  CRM  |  Productivity  |  Business Applications  |  IT Management  |  BI</a:t>
            </a:r>
            <a:endParaRPr i="0" sz="850" u="none" cap="none" strike="noStrike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79" name="Google Shape;879;p115"/>
          <p:cNvSpPr txBox="1"/>
          <p:nvPr/>
        </p:nvSpPr>
        <p:spPr>
          <a:xfrm>
            <a:off x="658800" y="8579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ENERGY</a:t>
            </a:r>
            <a:endParaRPr sz="1300" u="sng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80" name="Google Shape;880;p115"/>
          <p:cNvSpPr txBox="1"/>
          <p:nvPr/>
        </p:nvSpPr>
        <p:spPr>
          <a:xfrm>
            <a:off x="5154175" y="8579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CONNECTIVITY &amp;  SD-WAN/SASE</a:t>
            </a:r>
            <a:endParaRPr sz="1300">
              <a:solidFill>
                <a:schemeClr val="accent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81" name="Google Shape;881;p115"/>
          <p:cNvSpPr txBox="1"/>
          <p:nvPr/>
        </p:nvSpPr>
        <p:spPr>
          <a:xfrm>
            <a:off x="138825" y="18284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MANAGED SERVICES</a:t>
            </a:r>
            <a:endParaRPr/>
          </a:p>
        </p:txBody>
      </p:sp>
      <p:sp>
        <p:nvSpPr>
          <p:cNvPr id="882" name="Google Shape;882;p115"/>
          <p:cNvSpPr txBox="1"/>
          <p:nvPr/>
        </p:nvSpPr>
        <p:spPr>
          <a:xfrm>
            <a:off x="5803850" y="17522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MOBILITY &amp; IoT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83" name="Google Shape;883;p115"/>
          <p:cNvSpPr txBox="1"/>
          <p:nvPr/>
        </p:nvSpPr>
        <p:spPr>
          <a:xfrm>
            <a:off x="5803850" y="2870738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CUSTOMER EXPERIENCE (CX)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884" name="Google Shape;884;p115"/>
          <p:cNvSpPr txBox="1"/>
          <p:nvPr/>
        </p:nvSpPr>
        <p:spPr>
          <a:xfrm>
            <a:off x="138825" y="2870738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SECURITY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885" name="Google Shape;885;p115"/>
          <p:cNvSpPr txBox="1"/>
          <p:nvPr/>
        </p:nvSpPr>
        <p:spPr>
          <a:xfrm>
            <a:off x="4925575" y="383010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SOFTWARE AS A SERVICE</a:t>
            </a:r>
            <a:endParaRPr/>
          </a:p>
        </p:txBody>
      </p:sp>
      <p:sp>
        <p:nvSpPr>
          <p:cNvPr id="886" name="Google Shape;886;p115"/>
          <p:cNvSpPr txBox="1"/>
          <p:nvPr/>
        </p:nvSpPr>
        <p:spPr>
          <a:xfrm>
            <a:off x="963600" y="390630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CLOUD INFRASTRUCTURE</a:t>
            </a:r>
            <a:endParaRPr sz="1300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887" name="Google Shape;887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350" y="1399826"/>
            <a:ext cx="2506476" cy="250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3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4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6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7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8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9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1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2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3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4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8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60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600" fill="hold"/>
                                        <p:tgtEl>
                                          <p:spTgt spid="8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1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3" name="Google Shape;893;p116"/>
          <p:cNvSpPr txBox="1"/>
          <p:nvPr>
            <p:ph type="title"/>
          </p:nvPr>
        </p:nvSpPr>
        <p:spPr>
          <a:xfrm>
            <a:off x="457200" y="1714500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leading providers</a:t>
            </a:r>
            <a:endParaRPr/>
          </a:p>
        </p:txBody>
      </p:sp>
      <p:pic>
        <p:nvPicPr>
          <p:cNvPr id="894" name="Google Shape;894;p116"/>
          <p:cNvPicPr preferRelativeResize="0"/>
          <p:nvPr/>
        </p:nvPicPr>
        <p:blipFill rotWithShape="1">
          <a:blip r:embed="rId3">
            <a:alphaModFix/>
          </a:blip>
          <a:srcRect b="31186" l="0" r="0" t="0"/>
          <a:stretch/>
        </p:blipFill>
        <p:spPr>
          <a:xfrm>
            <a:off x="4257697" y="1205935"/>
            <a:ext cx="1519151" cy="70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0908" y="1039392"/>
            <a:ext cx="1527852" cy="4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116"/>
          <p:cNvPicPr preferRelativeResize="0"/>
          <p:nvPr/>
        </p:nvPicPr>
        <p:blipFill rotWithShape="1">
          <a:blip r:embed="rId5">
            <a:alphaModFix/>
          </a:blip>
          <a:srcRect b="40982" l="0" r="0" t="0"/>
          <a:stretch/>
        </p:blipFill>
        <p:spPr>
          <a:xfrm>
            <a:off x="6810897" y="416320"/>
            <a:ext cx="1527875" cy="28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9225" y="211050"/>
            <a:ext cx="1636100" cy="63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1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09996" y="1933312"/>
            <a:ext cx="1929678" cy="5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1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53348" y="3205059"/>
            <a:ext cx="1527849" cy="4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1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11747" y="2277331"/>
            <a:ext cx="1811050" cy="56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1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09996" y="2952157"/>
            <a:ext cx="1929676" cy="59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16"/>
          <p:cNvPicPr preferRelativeResize="0"/>
          <p:nvPr/>
        </p:nvPicPr>
        <p:blipFill rotWithShape="1">
          <a:blip r:embed="rId11">
            <a:alphaModFix/>
          </a:blip>
          <a:srcRect b="0" l="11474" r="12985" t="0"/>
          <a:stretch/>
        </p:blipFill>
        <p:spPr>
          <a:xfrm>
            <a:off x="4440197" y="4044750"/>
            <a:ext cx="1154150" cy="47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1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10000" y="3971012"/>
            <a:ext cx="1929676" cy="513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17"/>
          <p:cNvSpPr txBox="1"/>
          <p:nvPr>
            <p:ph idx="12" type="sldNum"/>
          </p:nvPr>
        </p:nvSpPr>
        <p:spPr>
          <a:xfrm>
            <a:off x="457200" y="487241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9" name="Google Shape;909;p117"/>
          <p:cNvSpPr txBox="1"/>
          <p:nvPr>
            <p:ph type="title"/>
          </p:nvPr>
        </p:nvSpPr>
        <p:spPr>
          <a:xfrm>
            <a:off x="457200" y="1714500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All the solutions you need to keep your business connected</a:t>
            </a:r>
            <a:endParaRPr sz="2200"/>
          </a:p>
        </p:txBody>
      </p:sp>
      <p:sp>
        <p:nvSpPr>
          <p:cNvPr id="910" name="Google Shape;910;p11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aphicFrame>
        <p:nvGraphicFramePr>
          <p:cNvPr id="911" name="Google Shape;911;p117"/>
          <p:cNvGraphicFramePr/>
          <p:nvPr/>
        </p:nvGraphicFramePr>
        <p:xfrm>
          <a:off x="3395800" y="476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{014486CB-D2CC-477B-9D6D-8C52CEC68DA9}</a:tableStyleId>
              </a:tblPr>
              <a:tblGrid>
                <a:gridCol w="1881525"/>
                <a:gridCol w="1881525"/>
                <a:gridCol w="1881525"/>
              </a:tblGrid>
              <a:tr h="32175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Connectivity 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Sub-Categories</a:t>
                      </a:r>
                      <a:endParaRPr b="1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321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Network Connectivity</a:t>
                      </a:r>
                      <a:endParaRPr b="1" sz="1200">
                        <a:solidFill>
                          <a:schemeClr val="dk2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Network Elements</a:t>
                      </a:r>
                      <a:endParaRPr b="1" sz="1200">
                        <a:solidFill>
                          <a:schemeClr val="dk2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Network Applications</a:t>
                      </a:r>
                      <a:endParaRPr b="1" sz="1200">
                        <a:solidFill>
                          <a:schemeClr val="dk2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Secure Access Service Edge (SASE)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Software-Defined Wide Area Network (SD-WAN)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Fiber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Cable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Wireless &amp; Mobility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Telecom Expense Management (TEM)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UCaaS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Inter ExtraLight"/>
                          <a:ea typeface="Inter ExtraLight"/>
                          <a:cs typeface="Inter ExtraLight"/>
                          <a:sym typeface="Inter ExtraLight"/>
                        </a:rPr>
                        <a:t>CCaaS</a:t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Inter ExtraLight"/>
                        <a:ea typeface="Inter ExtraLight"/>
                        <a:cs typeface="Inter ExtraLight"/>
                        <a:sym typeface="Inter ExtraLight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12" name="Google Shape;912;p117"/>
          <p:cNvSpPr/>
          <p:nvPr/>
        </p:nvSpPr>
        <p:spPr>
          <a:xfrm>
            <a:off x="3395838" y="2537775"/>
            <a:ext cx="5644500" cy="26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Supporting Services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13" name="Google Shape;913;p117"/>
          <p:cNvSpPr/>
          <p:nvPr/>
        </p:nvSpPr>
        <p:spPr>
          <a:xfrm>
            <a:off x="3395825" y="2882775"/>
            <a:ext cx="56445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Mobile</a:t>
            </a: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 Lifecycle Management (MLM)</a:t>
            </a:r>
            <a:endParaRPr sz="1200"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Network Lifecycle Management (NLM)</a:t>
            </a:r>
            <a:endParaRPr sz="1200"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Network Monitoring and Managed Services</a:t>
            </a:r>
            <a:endParaRPr sz="1200"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Cloud Infrastructure &amp; Cloud Management</a:t>
            </a:r>
            <a:endParaRPr sz="1200"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Technical Support</a:t>
            </a:r>
            <a:endParaRPr sz="1200"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Hardware and Logistics</a:t>
            </a:r>
            <a:endParaRPr sz="1200"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Inter ExtraLight"/>
                <a:ea typeface="Inter ExtraLight"/>
                <a:cs typeface="Inter ExtraLight"/>
                <a:sym typeface="Inter ExtraLight"/>
              </a:rPr>
              <a:t>Professional Services (truck rolls, field services)</a:t>
            </a:r>
            <a:endParaRPr sz="1200"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ppDirect">
  <a:themeElements>
    <a:clrScheme name="Simple Light">
      <a:dk1>
        <a:srgbClr val="011B58"/>
      </a:dk1>
      <a:lt1>
        <a:srgbClr val="FFFFFF"/>
      </a:lt1>
      <a:dk2>
        <a:srgbClr val="ABE7FF"/>
      </a:dk2>
      <a:lt2>
        <a:srgbClr val="F0F0F0"/>
      </a:lt2>
      <a:accent1>
        <a:srgbClr val="0629D3"/>
      </a:accent1>
      <a:accent2>
        <a:srgbClr val="CDFDDA"/>
      </a:accent2>
      <a:accent3>
        <a:srgbClr val="014929"/>
      </a:accent3>
      <a:accent4>
        <a:srgbClr val="F2555A"/>
      </a:accent4>
      <a:accent5>
        <a:srgbClr val="FFA000"/>
      </a:accent5>
      <a:accent6>
        <a:srgbClr val="5326A5"/>
      </a:accent6>
      <a:hlink>
        <a:srgbClr val="0629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ppDirect">
  <a:themeElements>
    <a:clrScheme name="Simple Light">
      <a:dk1>
        <a:srgbClr val="011B58"/>
      </a:dk1>
      <a:lt1>
        <a:srgbClr val="FFFFFF"/>
      </a:lt1>
      <a:dk2>
        <a:srgbClr val="ABE7FF"/>
      </a:dk2>
      <a:lt2>
        <a:srgbClr val="F0F0F0"/>
      </a:lt2>
      <a:accent1>
        <a:srgbClr val="0629D3"/>
      </a:accent1>
      <a:accent2>
        <a:srgbClr val="CDFDDA"/>
      </a:accent2>
      <a:accent3>
        <a:srgbClr val="014929"/>
      </a:accent3>
      <a:accent4>
        <a:srgbClr val="F2555A"/>
      </a:accent4>
      <a:accent5>
        <a:srgbClr val="FFA000"/>
      </a:accent5>
      <a:accent6>
        <a:srgbClr val="5326A5"/>
      </a:accent6>
      <a:hlink>
        <a:srgbClr val="0629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