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4" r:id="rId5"/>
    <p:sldMasterId id="21474837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Roboto Serif"/>
      <p:regular r:id="rId22"/>
      <p:bold r:id="rId23"/>
      <p:italic r:id="rId24"/>
      <p:boldItalic r:id="rId25"/>
    </p:embeddedFont>
    <p:embeddedFont>
      <p:font typeface="Inter Light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Inter SemiBold"/>
      <p:regular r:id="rId34"/>
      <p:bold r:id="rId35"/>
      <p:italic r:id="rId36"/>
      <p:boldItalic r:id="rId37"/>
    </p:embeddedFont>
    <p:embeddedFont>
      <p:font typeface="Inter"/>
      <p:regular r:id="rId38"/>
      <p:bold r:id="rId39"/>
      <p:italic r:id="rId40"/>
      <p:boldItalic r:id="rId41"/>
    </p:embeddedFont>
    <p:embeddedFont>
      <p:font typeface="Open Sans SemiBold"/>
      <p:regular r:id="rId42"/>
      <p:bold r:id="rId43"/>
      <p:italic r:id="rId44"/>
      <p:boldItalic r:id="rId45"/>
    </p:embeddedFont>
    <p:embeddedFont>
      <p:font typeface="Inter ExtraLight"/>
      <p:regular r:id="rId46"/>
      <p:bold r:id="rId47"/>
      <p:italic r:id="rId48"/>
      <p:boldItalic r:id="rId49"/>
    </p:embeddedFont>
    <p:embeddedFont>
      <p:font typeface="Inter Medium"/>
      <p:regular r:id="rId50"/>
      <p:bold r:id="rId51"/>
      <p:italic r:id="rId52"/>
      <p:boldItalic r:id="rId53"/>
    </p:embeddedFont>
    <p:embeddedFont>
      <p:font typeface="Open Sans Light"/>
      <p:regular r:id="rId54"/>
      <p:bold r:id="rId55"/>
      <p:italic r:id="rId56"/>
      <p:boldItalic r:id="rId57"/>
    </p:embeddedFont>
    <p:embeddedFont>
      <p:font typeface="Open Sans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1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530B146-F0CC-4103-BF00-D094AF1EBFAD}">
  <a:tblStyle styleId="{D530B146-F0CC-4103-BF00-D094AF1EB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1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italic.fntdata"/><Relationship Id="rId42" Type="http://schemas.openxmlformats.org/officeDocument/2006/relationships/font" Target="fonts/OpenSansSemiBold-regular.fntdata"/><Relationship Id="rId41" Type="http://schemas.openxmlformats.org/officeDocument/2006/relationships/font" Target="fonts/Inter-boldItalic.fntdata"/><Relationship Id="rId44" Type="http://schemas.openxmlformats.org/officeDocument/2006/relationships/font" Target="fonts/OpenSansSemiBold-italic.fntdata"/><Relationship Id="rId43" Type="http://schemas.openxmlformats.org/officeDocument/2006/relationships/font" Target="fonts/OpenSansSemiBold-bold.fntdata"/><Relationship Id="rId46" Type="http://schemas.openxmlformats.org/officeDocument/2006/relationships/font" Target="fonts/InterExtraLight-regular.fntdata"/><Relationship Id="rId45" Type="http://schemas.openxmlformats.org/officeDocument/2006/relationships/font" Target="fonts/OpenSans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InterExtraLight-italic.fntdata"/><Relationship Id="rId47" Type="http://schemas.openxmlformats.org/officeDocument/2006/relationships/font" Target="fonts/InterExtraLight-bold.fntdata"/><Relationship Id="rId49" Type="http://schemas.openxmlformats.org/officeDocument/2006/relationships/font" Target="fonts/InterExtraLight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InterSemiBold-bold.fntdata"/><Relationship Id="rId34" Type="http://schemas.openxmlformats.org/officeDocument/2006/relationships/font" Target="fonts/InterSemiBold-regular.fntdata"/><Relationship Id="rId37" Type="http://schemas.openxmlformats.org/officeDocument/2006/relationships/font" Target="fonts/InterSemiBold-boldItalic.fntdata"/><Relationship Id="rId36" Type="http://schemas.openxmlformats.org/officeDocument/2006/relationships/font" Target="fonts/InterSemiBold-italic.fntdata"/><Relationship Id="rId39" Type="http://schemas.openxmlformats.org/officeDocument/2006/relationships/font" Target="fonts/Inter-bold.fntdata"/><Relationship Id="rId38" Type="http://schemas.openxmlformats.org/officeDocument/2006/relationships/font" Target="fonts/Inter-regular.fntdata"/><Relationship Id="rId61" Type="http://schemas.openxmlformats.org/officeDocument/2006/relationships/font" Target="fonts/OpenSans-boldItalic.fntdata"/><Relationship Id="rId20" Type="http://schemas.openxmlformats.org/officeDocument/2006/relationships/slide" Target="slides/slide13.xml"/><Relationship Id="rId22" Type="http://schemas.openxmlformats.org/officeDocument/2006/relationships/font" Target="fonts/RobotoSerif-regular.fntdata"/><Relationship Id="rId21" Type="http://schemas.openxmlformats.org/officeDocument/2006/relationships/slide" Target="slides/slide14.xml"/><Relationship Id="rId24" Type="http://schemas.openxmlformats.org/officeDocument/2006/relationships/font" Target="fonts/RobotoSerif-italic.fntdata"/><Relationship Id="rId23" Type="http://schemas.openxmlformats.org/officeDocument/2006/relationships/font" Target="fonts/RobotoSerif-bold.fntdata"/><Relationship Id="rId60" Type="http://schemas.openxmlformats.org/officeDocument/2006/relationships/font" Target="fonts/OpenSans-italic.fntdata"/><Relationship Id="rId26" Type="http://schemas.openxmlformats.org/officeDocument/2006/relationships/font" Target="fonts/InterLight-regular.fntdata"/><Relationship Id="rId25" Type="http://schemas.openxmlformats.org/officeDocument/2006/relationships/font" Target="fonts/RobotoSerif-boldItalic.fntdata"/><Relationship Id="rId28" Type="http://schemas.openxmlformats.org/officeDocument/2006/relationships/font" Target="fonts/InterLight-italic.fntdata"/><Relationship Id="rId27" Type="http://schemas.openxmlformats.org/officeDocument/2006/relationships/font" Target="fonts/InterLight-bold.fntdata"/><Relationship Id="rId29" Type="http://schemas.openxmlformats.org/officeDocument/2006/relationships/font" Target="fonts/InterLight-boldItalic.fntdata"/><Relationship Id="rId51" Type="http://schemas.openxmlformats.org/officeDocument/2006/relationships/font" Target="fonts/InterMedium-bold.fntdata"/><Relationship Id="rId50" Type="http://schemas.openxmlformats.org/officeDocument/2006/relationships/font" Target="fonts/InterMedium-regular.fntdata"/><Relationship Id="rId53" Type="http://schemas.openxmlformats.org/officeDocument/2006/relationships/font" Target="fonts/InterMedium-boldItalic.fntdata"/><Relationship Id="rId52" Type="http://schemas.openxmlformats.org/officeDocument/2006/relationships/font" Target="fonts/InterMedium-italic.fntdata"/><Relationship Id="rId11" Type="http://schemas.openxmlformats.org/officeDocument/2006/relationships/slide" Target="slides/slide4.xml"/><Relationship Id="rId55" Type="http://schemas.openxmlformats.org/officeDocument/2006/relationships/font" Target="fonts/OpenSansLight-bold.fntdata"/><Relationship Id="rId10" Type="http://schemas.openxmlformats.org/officeDocument/2006/relationships/slide" Target="slides/slide3.xml"/><Relationship Id="rId54" Type="http://schemas.openxmlformats.org/officeDocument/2006/relationships/font" Target="fonts/OpenSansLight-regular.fntdata"/><Relationship Id="rId13" Type="http://schemas.openxmlformats.org/officeDocument/2006/relationships/slide" Target="slides/slide6.xml"/><Relationship Id="rId57" Type="http://schemas.openxmlformats.org/officeDocument/2006/relationships/font" Target="fonts/OpenSansLight-boldItalic.fntdata"/><Relationship Id="rId12" Type="http://schemas.openxmlformats.org/officeDocument/2006/relationships/slide" Target="slides/slide5.xml"/><Relationship Id="rId56" Type="http://schemas.openxmlformats.org/officeDocument/2006/relationships/font" Target="fonts/OpenSansLight-italic.fntdata"/><Relationship Id="rId15" Type="http://schemas.openxmlformats.org/officeDocument/2006/relationships/slide" Target="slides/slide8.xml"/><Relationship Id="rId59" Type="http://schemas.openxmlformats.org/officeDocument/2006/relationships/font" Target="fonts/OpenSans-bold.fntdata"/><Relationship Id="rId14" Type="http://schemas.openxmlformats.org/officeDocument/2006/relationships/slide" Target="slides/slide7.xml"/><Relationship Id="rId58" Type="http://schemas.openxmlformats.org/officeDocument/2006/relationships/font" Target="fonts/OpenSans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32d872a8e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32d872a8e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3c464b610a_0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3c464b610a_0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3c464b610a_0_2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3c464b610a_0_2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3c464b610a_0_3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3c464b610a_0_3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3c464b610a_0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3c464b610a_0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In today's digital landscape, many companies are realizing the benefits of migrating their operations and data to the cloud. 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Businesses use the cloud to store and manage their information, applications, and services.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This requires strong connectivity services to maintain productivity and minimize disruptions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Connectivity services are needed for daily tasks like retrieving files, running applications, or collaborating with remote teams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3c464b610a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3c464b610a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partnered with leading cybersecurity software and service providers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3c464b610a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3c464b610a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partnered with leading cybersecurity software and service providers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7660f50003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7660f50003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4cafe730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4cafe730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3c464b610a_0_9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3c464b610a_0_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3c464b610a_0_2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3c464b610a_0_2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3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5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Relationship Id="rId3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Relationship Id="rId3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5.png"/><Relationship Id="rId3" Type="http://schemas.openxmlformats.org/officeDocument/2006/relationships/image" Target="../media/image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left header and description">
  <p:cSld name="Generic left header and description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08"/>
          <p:cNvSpPr txBox="1"/>
          <p:nvPr>
            <p:ph type="title"/>
          </p:nvPr>
        </p:nvSpPr>
        <p:spPr>
          <a:xfrm>
            <a:off x="744637" y="906900"/>
            <a:ext cx="51309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us Jakarta Sans ExtraBold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1" name="Google Shape;791;p108"/>
          <p:cNvSpPr txBox="1"/>
          <p:nvPr>
            <p:ph idx="1" type="body"/>
          </p:nvPr>
        </p:nvSpPr>
        <p:spPr>
          <a:xfrm>
            <a:off x="738933" y="1538629"/>
            <a:ext cx="6599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>
                <a:solidFill>
                  <a:srgbClr val="33333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700"/>
              <a:buNone/>
              <a:defRPr sz="7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5.xml"/><Relationship Id="rId52" Type="http://schemas.openxmlformats.org/officeDocument/2006/relationships/theme" Target="../theme/theme1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2.png"/><Relationship Id="rId5" Type="http://schemas.openxmlformats.org/officeDocument/2006/relationships/image" Target="../media/image75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Relationship Id="rId5" Type="http://schemas.openxmlformats.org/officeDocument/2006/relationships/image" Target="../media/image83.png"/><Relationship Id="rId6" Type="http://schemas.openxmlformats.org/officeDocument/2006/relationships/image" Target="../media/image72.jpg"/><Relationship Id="rId7" Type="http://schemas.openxmlformats.org/officeDocument/2006/relationships/image" Target="../media/image7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9.jpg"/><Relationship Id="rId4" Type="http://schemas.openxmlformats.org/officeDocument/2006/relationships/image" Target="../media/image76.png"/><Relationship Id="rId5" Type="http://schemas.openxmlformats.org/officeDocument/2006/relationships/image" Target="../media/image81.png"/><Relationship Id="rId6" Type="http://schemas.openxmlformats.org/officeDocument/2006/relationships/image" Target="../media/image7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80.png"/><Relationship Id="rId6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Relationship Id="rId5" Type="http://schemas.openxmlformats.org/officeDocument/2006/relationships/image" Target="../media/image45.png"/><Relationship Id="rId6" Type="http://schemas.openxmlformats.org/officeDocument/2006/relationships/image" Target="../media/image59.png"/><Relationship Id="rId7" Type="http://schemas.openxmlformats.org/officeDocument/2006/relationships/image" Target="../media/image47.png"/><Relationship Id="rId8" Type="http://schemas.openxmlformats.org/officeDocument/2006/relationships/image" Target="../media/image51.png"/><Relationship Id="rId11" Type="http://schemas.openxmlformats.org/officeDocument/2006/relationships/image" Target="../media/image66.png"/><Relationship Id="rId10" Type="http://schemas.openxmlformats.org/officeDocument/2006/relationships/image" Target="../media/image5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Relationship Id="rId5" Type="http://schemas.openxmlformats.org/officeDocument/2006/relationships/image" Target="../media/image54.png"/><Relationship Id="rId6" Type="http://schemas.openxmlformats.org/officeDocument/2006/relationships/image" Target="../media/image60.png"/><Relationship Id="rId7" Type="http://schemas.openxmlformats.org/officeDocument/2006/relationships/image" Target="../media/image58.png"/><Relationship Id="rId8" Type="http://schemas.openxmlformats.org/officeDocument/2006/relationships/image" Target="../media/image55.png"/><Relationship Id="rId11" Type="http://schemas.openxmlformats.org/officeDocument/2006/relationships/image" Target="../media/image68.png"/><Relationship Id="rId10" Type="http://schemas.openxmlformats.org/officeDocument/2006/relationships/image" Target="../media/image63.png"/><Relationship Id="rId12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Connectivity &amp; SD-WAN/SASE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Make communication the backbone of your business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</p:txBody>
      </p:sp>
      <p:sp>
        <p:nvSpPr>
          <p:cNvPr id="797" name="Google Shape;797;p10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8"/>
          <p:cNvSpPr/>
          <p:nvPr/>
        </p:nvSpPr>
        <p:spPr>
          <a:xfrm>
            <a:off x="3909225" y="782947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18"/>
          <p:cNvSpPr/>
          <p:nvPr/>
        </p:nvSpPr>
        <p:spPr>
          <a:xfrm>
            <a:off x="3909200" y="181465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118"/>
          <p:cNvSpPr/>
          <p:nvPr/>
        </p:nvSpPr>
        <p:spPr>
          <a:xfrm>
            <a:off x="4050050" y="806575"/>
            <a:ext cx="4246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Project Managers that assist in onboarding, organizing and streamlining strategic initiatives, technology upgrades, and lifecycle management.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37" name="Google Shape;937;p118"/>
          <p:cNvSpPr/>
          <p:nvPr/>
        </p:nvSpPr>
        <p:spPr>
          <a:xfrm>
            <a:off x="4050050" y="1803775"/>
            <a:ext cx="4246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Complete technical support for your operating systems, security, and device management. Expert help for all your technology - from computers and phones to peripherals and smart devices.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8" name="Google Shape;938;p118"/>
          <p:cNvSpPr/>
          <p:nvPr/>
        </p:nvSpPr>
        <p:spPr>
          <a:xfrm>
            <a:off x="1734794" y="19115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PREMIUM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 SUPPORT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9" name="Google Shape;939;p118"/>
          <p:cNvSpPr/>
          <p:nvPr/>
        </p:nvSpPr>
        <p:spPr>
          <a:xfrm>
            <a:off x="1903244" y="1022200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PROJECT 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40" name="Google Shape;940;p118"/>
          <p:cNvCxnSpPr/>
          <p:nvPr/>
        </p:nvCxnSpPr>
        <p:spPr>
          <a:xfrm>
            <a:off x="3697350" y="18037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1" name="Google Shape;941;p11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42" name="Google Shape;942;p1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3" name="Google Shape;943;p118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Value-Added </a:t>
            </a: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44" name="Google Shape;944;p118"/>
          <p:cNvSpPr/>
          <p:nvPr/>
        </p:nvSpPr>
        <p:spPr>
          <a:xfrm>
            <a:off x="3909225" y="283360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118"/>
          <p:cNvSpPr/>
          <p:nvPr/>
        </p:nvSpPr>
        <p:spPr>
          <a:xfrm>
            <a:off x="4050050" y="2822725"/>
            <a:ext cx="4161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End-to-end network management including 24/7 monitoring, incident response, and on-site support for all your network devices. Complete lifecycle services from procurement and staging to maintenance of your entire network infrastructure.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46" name="Google Shape;946;p118"/>
          <p:cNvSpPr/>
          <p:nvPr/>
        </p:nvSpPr>
        <p:spPr>
          <a:xfrm>
            <a:off x="1734794" y="29316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NETWORK MANAGEMENT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(MONITORING &amp; FIELD SERVICES)</a:t>
            </a:r>
            <a:endParaRPr b="1" sz="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47" name="Google Shape;947;p118"/>
          <p:cNvGrpSpPr/>
          <p:nvPr/>
        </p:nvGrpSpPr>
        <p:grpSpPr>
          <a:xfrm>
            <a:off x="980711" y="865152"/>
            <a:ext cx="636300" cy="636600"/>
            <a:chOff x="1087726" y="865152"/>
            <a:chExt cx="636300" cy="636600"/>
          </a:xfrm>
        </p:grpSpPr>
        <p:sp>
          <p:nvSpPr>
            <p:cNvPr id="948" name="Google Shape;948;p118"/>
            <p:cNvSpPr/>
            <p:nvPr/>
          </p:nvSpPr>
          <p:spPr>
            <a:xfrm>
              <a:off x="1087726" y="865152"/>
              <a:ext cx="636300" cy="6366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49" name="Google Shape;949;p118"/>
            <p:cNvPicPr preferRelativeResize="0"/>
            <p:nvPr/>
          </p:nvPicPr>
          <p:blipFill rotWithShape="1">
            <a:blip r:embed="rId4">
              <a:alphaModFix/>
            </a:blip>
            <a:srcRect b="9090" l="16762" r="15260" t="0"/>
            <a:stretch/>
          </p:blipFill>
          <p:spPr>
            <a:xfrm>
              <a:off x="1209070" y="954012"/>
              <a:ext cx="393613" cy="4588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0" name="Google Shape;950;p118"/>
          <p:cNvSpPr/>
          <p:nvPr/>
        </p:nvSpPr>
        <p:spPr>
          <a:xfrm>
            <a:off x="3909225" y="3863425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118"/>
          <p:cNvSpPr/>
          <p:nvPr/>
        </p:nvSpPr>
        <p:spPr>
          <a:xfrm>
            <a:off x="4050075" y="3852550"/>
            <a:ext cx="42462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Deliver and manage end-user hardware (laptops, phones, etc); including inventory management, staging, configuration, testing, assembly, retrieval, secure disposal, and more.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2" name="Google Shape;952;p118"/>
          <p:cNvSpPr/>
          <p:nvPr/>
        </p:nvSpPr>
        <p:spPr>
          <a:xfrm>
            <a:off x="1734794" y="396077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HARDWARE &amp; LOGISTICS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53" name="Google Shape;953;p118"/>
          <p:cNvGrpSpPr/>
          <p:nvPr/>
        </p:nvGrpSpPr>
        <p:grpSpPr>
          <a:xfrm>
            <a:off x="980711" y="2931702"/>
            <a:ext cx="636300" cy="628200"/>
            <a:chOff x="1008923" y="3018252"/>
            <a:chExt cx="636300" cy="628200"/>
          </a:xfrm>
        </p:grpSpPr>
        <p:sp>
          <p:nvSpPr>
            <p:cNvPr id="954" name="Google Shape;954;p118"/>
            <p:cNvSpPr/>
            <p:nvPr/>
          </p:nvSpPr>
          <p:spPr>
            <a:xfrm>
              <a:off x="1008923" y="3018252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55" name="Google Shape;955;p1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29692" y="3122561"/>
              <a:ext cx="419580" cy="4195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6" name="Google Shape;956;p118"/>
          <p:cNvGrpSpPr/>
          <p:nvPr/>
        </p:nvGrpSpPr>
        <p:grpSpPr>
          <a:xfrm>
            <a:off x="980711" y="1902627"/>
            <a:ext cx="636300" cy="628200"/>
            <a:chOff x="1104898" y="1945902"/>
            <a:chExt cx="636300" cy="628200"/>
          </a:xfrm>
        </p:grpSpPr>
        <p:sp>
          <p:nvSpPr>
            <p:cNvPr id="957" name="Google Shape;957;p118"/>
            <p:cNvSpPr/>
            <p:nvPr/>
          </p:nvSpPr>
          <p:spPr>
            <a:xfrm>
              <a:off x="1104898" y="1945902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58" name="Google Shape;958;p1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26248" y="2063199"/>
              <a:ext cx="3936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9" name="Google Shape;959;p118"/>
          <p:cNvGrpSpPr/>
          <p:nvPr/>
        </p:nvGrpSpPr>
        <p:grpSpPr>
          <a:xfrm>
            <a:off x="980711" y="3960777"/>
            <a:ext cx="636300" cy="628200"/>
            <a:chOff x="1008936" y="3960777"/>
            <a:chExt cx="636300" cy="628200"/>
          </a:xfrm>
        </p:grpSpPr>
        <p:sp>
          <p:nvSpPr>
            <p:cNvPr id="960" name="Google Shape;960;p118"/>
            <p:cNvSpPr/>
            <p:nvPr/>
          </p:nvSpPr>
          <p:spPr>
            <a:xfrm>
              <a:off x="1008936" y="3960777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61" name="Google Shape;961;p1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30286" y="4078077"/>
              <a:ext cx="3936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62" name="Google Shape;962;p118"/>
          <p:cNvCxnSpPr/>
          <p:nvPr/>
        </p:nvCxnSpPr>
        <p:spPr>
          <a:xfrm>
            <a:off x="3697350" y="28138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3" name="Google Shape;963;p118"/>
          <p:cNvCxnSpPr/>
          <p:nvPr/>
        </p:nvCxnSpPr>
        <p:spPr>
          <a:xfrm>
            <a:off x="3697350" y="386342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4" name="Google Shape;964;p118"/>
          <p:cNvCxnSpPr/>
          <p:nvPr/>
        </p:nvCxnSpPr>
        <p:spPr>
          <a:xfrm>
            <a:off x="3697350" y="8065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0" name="Google Shape;970;p119"/>
          <p:cNvSpPr txBox="1"/>
          <p:nvPr>
            <p:ph type="title"/>
          </p:nvPr>
        </p:nvSpPr>
        <p:spPr>
          <a:xfrm>
            <a:off x="457200" y="480275"/>
            <a:ext cx="76308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NOC as a Service</a:t>
            </a:r>
            <a:endParaRPr sz="2700"/>
          </a:p>
        </p:txBody>
      </p:sp>
      <p:sp>
        <p:nvSpPr>
          <p:cNvPr id="971" name="Google Shape;971;p119"/>
          <p:cNvSpPr txBox="1"/>
          <p:nvPr/>
        </p:nvSpPr>
        <p:spPr>
          <a:xfrm>
            <a:off x="457200" y="997725"/>
            <a:ext cx="857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Maximize uptime with a best-in-class networking management and monitoring platform</a:t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72" name="Google Shape;972;p119"/>
          <p:cNvSpPr txBox="1"/>
          <p:nvPr/>
        </p:nvSpPr>
        <p:spPr>
          <a:xfrm>
            <a:off x="4710825" y="1858450"/>
            <a:ext cx="17844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Team of Analysts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We proactively manage &amp; ensure the performance of your networked environment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3" name="Google Shape;973;p119"/>
          <p:cNvSpPr txBox="1"/>
          <p:nvPr/>
        </p:nvSpPr>
        <p:spPr>
          <a:xfrm>
            <a:off x="7028550" y="1858450"/>
            <a:ext cx="1945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Integrated Toolset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All of the capabilities of ServiceNow and LogicMonitor in a single integrated platform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4" name="Google Shape;974;p119"/>
          <p:cNvSpPr txBox="1"/>
          <p:nvPr/>
        </p:nvSpPr>
        <p:spPr>
          <a:xfrm>
            <a:off x="5648025" y="3156550"/>
            <a:ext cx="1945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Centralized View of Network Health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 single-pane of glass to monitor everything with an IP Address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75" name="Google Shape;975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950" y="1976000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425" y="1976000"/>
            <a:ext cx="393600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7" name="Google Shape;977;p119"/>
          <p:cNvGrpSpPr/>
          <p:nvPr/>
        </p:nvGrpSpPr>
        <p:grpSpPr>
          <a:xfrm>
            <a:off x="513171" y="1855670"/>
            <a:ext cx="3508501" cy="2208926"/>
            <a:chOff x="4103213" y="275400"/>
            <a:chExt cx="3985574" cy="2273025"/>
          </a:xfrm>
        </p:grpSpPr>
        <p:pic>
          <p:nvPicPr>
            <p:cNvPr id="978" name="Google Shape;978;p1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03213" y="275400"/>
              <a:ext cx="3985574" cy="227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application&#10;&#10;Description automatically generated" id="979" name="Google Shape;979;p119"/>
            <p:cNvPicPr preferRelativeResize="0"/>
            <p:nvPr/>
          </p:nvPicPr>
          <p:blipFill rotWithShape="1">
            <a:blip r:embed="rId6">
              <a:alphaModFix/>
            </a:blip>
            <a:srcRect b="7415" l="0" r="0" t="0"/>
            <a:stretch/>
          </p:blipFill>
          <p:spPr>
            <a:xfrm>
              <a:off x="4589400" y="549538"/>
              <a:ext cx="3013176" cy="1781299"/>
            </a:xfrm>
            <a:prstGeom prst="rect">
              <a:avLst/>
            </a:prstGeom>
            <a:noFill/>
            <a:ln cap="flat" cmpd="sng" w="9525">
              <a:solidFill>
                <a:srgbClr val="F0F0F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980" name="Google Shape;980;p1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1825" y="3218675"/>
            <a:ext cx="3936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20"/>
          <p:cNvSpPr txBox="1"/>
          <p:nvPr>
            <p:ph idx="4294967295" type="title"/>
          </p:nvPr>
        </p:nvSpPr>
        <p:spPr>
          <a:xfrm>
            <a:off x="457200" y="480275"/>
            <a:ext cx="4704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Premium Technical Support</a:t>
            </a:r>
            <a:endParaRPr sz="2700"/>
          </a:p>
        </p:txBody>
      </p:sp>
      <p:sp>
        <p:nvSpPr>
          <p:cNvPr id="986" name="Google Shape;986;p120"/>
          <p:cNvSpPr txBox="1"/>
          <p:nvPr/>
        </p:nvSpPr>
        <p:spPr>
          <a:xfrm>
            <a:off x="1115525" y="2352913"/>
            <a:ext cx="46263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93% customer satisfaction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End-customers rate us highly for on-boarding, migration, and level 1 help desk support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87" name="Google Shape;987;p120"/>
          <p:cNvSpPr txBox="1"/>
          <p:nvPr/>
        </p:nvSpPr>
        <p:spPr>
          <a:xfrm>
            <a:off x="1115525" y="3309900"/>
            <a:ext cx="433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96% first call resolution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Most end-customer issues are resolved on the first call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88" name="Google Shape;988;p120"/>
          <p:cNvSpPr txBox="1"/>
          <p:nvPr/>
        </p:nvSpPr>
        <p:spPr>
          <a:xfrm>
            <a:off x="1115525" y="1351400"/>
            <a:ext cx="44505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100K+ calls annually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End-user Help Desk services from troubleshooting, to installs, to malware removal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989" name="Google Shape;989;p1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2454" r="29457" t="10378"/>
          <a:stretch/>
        </p:blipFill>
        <p:spPr>
          <a:xfrm>
            <a:off x="6482325" y="483450"/>
            <a:ext cx="2663050" cy="41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1" name="Google Shape;991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3393595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2438407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1473300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21"/>
          <p:cNvSpPr txBox="1"/>
          <p:nvPr>
            <p:ph idx="4294967295" type="title"/>
          </p:nvPr>
        </p:nvSpPr>
        <p:spPr>
          <a:xfrm>
            <a:off x="457200" y="480275"/>
            <a:ext cx="7136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Manage your spend end-to-end</a:t>
            </a:r>
            <a:endParaRPr sz="2700"/>
          </a:p>
        </p:txBody>
      </p:sp>
      <p:sp>
        <p:nvSpPr>
          <p:cNvPr id="999" name="Google Shape;999;p1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0" name="Google Shape;1000;p121"/>
          <p:cNvSpPr txBox="1"/>
          <p:nvPr/>
        </p:nvSpPr>
        <p:spPr>
          <a:xfrm>
            <a:off x="457200" y="1064700"/>
            <a:ext cx="62253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11B58"/>
                </a:solidFill>
                <a:latin typeface="Inter Light"/>
                <a:ea typeface="Inter Light"/>
                <a:cs typeface="Inter Light"/>
                <a:sym typeface="Inter Light"/>
              </a:rPr>
              <a:t>Find, buy, and manage network infrastructure and mobility device vendors, assets, and recurring expenses all through vCom.</a:t>
            </a:r>
            <a:endParaRPr sz="1300">
              <a:solidFill>
                <a:srgbClr val="011B58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graphicFrame>
        <p:nvGraphicFramePr>
          <p:cNvPr id="1001" name="Google Shape;1001;p121"/>
          <p:cNvGraphicFramePr/>
          <p:nvPr/>
        </p:nvGraphicFramePr>
        <p:xfrm>
          <a:off x="1459338" y="1944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{D530B146-F0CC-4103-BF00-D094AF1EBFAD}</a:tableStyleId>
              </a:tblPr>
              <a:tblGrid>
                <a:gridCol w="2075100"/>
                <a:gridCol w="2075100"/>
                <a:gridCol w="2075100"/>
              </a:tblGrid>
              <a:tr h="6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PLANNING AND </a:t>
                      </a:r>
                      <a:endParaRPr sz="1300"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PROCUREMENT</a:t>
                      </a:r>
                      <a:r>
                        <a:rPr lang="en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 </a:t>
                      </a:r>
                      <a:endParaRPr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EXPENSE MANAGEMENT 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OPERATIONS 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Solution design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Invoice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Order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Sourcing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Accounting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Asset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Contract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Analytics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Service and support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</a:tbl>
          </a:graphicData>
        </a:graphic>
      </p:graphicFrame>
      <p:pic>
        <p:nvPicPr>
          <p:cNvPr id="1002" name="Google Shape;100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957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075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839" y="1944412"/>
            <a:ext cx="800399" cy="800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05" name="Google Shape;1005;p121"/>
          <p:cNvGraphicFramePr/>
          <p:nvPr/>
        </p:nvGraphicFramePr>
        <p:xfrm>
          <a:off x="1459338" y="1944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{D530B146-F0CC-4103-BF00-D094AF1EBFAD}</a:tableStyleId>
              </a:tblPr>
              <a:tblGrid>
                <a:gridCol w="2075100"/>
                <a:gridCol w="2075100"/>
                <a:gridCol w="2075100"/>
              </a:tblGrid>
              <a:tr h="6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Planning and procurement</a:t>
                      </a:r>
                      <a:endParaRPr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Expense </a:t>
                      </a:r>
                      <a:b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</a:b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Operations 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Solution design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Invoice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Order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Sourcing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Accounting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Asset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Contract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Analytics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Service and support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</a:tbl>
          </a:graphicData>
        </a:graphic>
      </p:graphicFrame>
      <p:pic>
        <p:nvPicPr>
          <p:cNvPr id="1006" name="Google Shape;100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957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075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839" y="1944412"/>
            <a:ext cx="800399" cy="8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6" y="1746302"/>
            <a:ext cx="102190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11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Connectivity is the foundation of a remote workforce</a:t>
            </a:r>
            <a:endParaRPr sz="2100"/>
          </a:p>
        </p:txBody>
      </p:sp>
      <p:sp>
        <p:nvSpPr>
          <p:cNvPr id="808" name="Google Shape;808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9" name="Google Shape;809;p111"/>
          <p:cNvSpPr txBox="1"/>
          <p:nvPr>
            <p:ph idx="1" type="subTitle"/>
          </p:nvPr>
        </p:nvSpPr>
        <p:spPr>
          <a:xfrm>
            <a:off x="359450" y="553799"/>
            <a:ext cx="8229600" cy="27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</a:t>
            </a:r>
            <a:endParaRPr/>
          </a:p>
        </p:txBody>
      </p:sp>
      <p:sp>
        <p:nvSpPr>
          <p:cNvPr id="810" name="Google Shape;810;p111"/>
          <p:cNvSpPr txBox="1"/>
          <p:nvPr>
            <p:ph idx="2" type="subTitle"/>
          </p:nvPr>
        </p:nvSpPr>
        <p:spPr>
          <a:xfrm>
            <a:off x="634200" y="2263200"/>
            <a:ext cx="4653600" cy="18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Businesses use the cloud to store and manage their information, applications, and services.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leverage the benefits of cloud, companies need </a:t>
            </a:r>
            <a:r>
              <a:rPr lang="en" sz="1600">
                <a:latin typeface="Inter Medium"/>
                <a:ea typeface="Inter Medium"/>
                <a:cs typeface="Inter Medium"/>
                <a:sym typeface="Inter Medium"/>
              </a:rPr>
              <a:t>strong connectivity services</a:t>
            </a:r>
            <a:r>
              <a:rPr lang="en" sz="1600"/>
              <a:t> to maintain productivity and minimize disruptions.</a:t>
            </a:r>
            <a:endParaRPr sz="1600"/>
          </a:p>
        </p:txBody>
      </p:sp>
      <p:sp>
        <p:nvSpPr>
          <p:cNvPr id="811" name="Google Shape;811;p111"/>
          <p:cNvSpPr/>
          <p:nvPr/>
        </p:nvSpPr>
        <p:spPr>
          <a:xfrm>
            <a:off x="6637650" y="2263200"/>
            <a:ext cx="1711800" cy="167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90-95%</a:t>
            </a:r>
            <a:r>
              <a:rPr lang="en" sz="18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</a:t>
            </a:r>
            <a:endParaRPr sz="18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of apps will be cloud-native in 2025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7" name="Google Shape;817;p112"/>
          <p:cNvSpPr txBox="1"/>
          <p:nvPr/>
        </p:nvSpPr>
        <p:spPr>
          <a:xfrm>
            <a:off x="359700" y="191875"/>
            <a:ext cx="8050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Main challenges companies face buying and managing connectivity 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8" name="Google Shape;818;p112"/>
          <p:cNvSpPr/>
          <p:nvPr/>
        </p:nvSpPr>
        <p:spPr>
          <a:xfrm>
            <a:off x="3469725" y="1017225"/>
            <a:ext cx="4467600" cy="11418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2"/>
          <p:cNvSpPr/>
          <p:nvPr/>
        </p:nvSpPr>
        <p:spPr>
          <a:xfrm>
            <a:off x="1508275" y="129336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0" name="Google Shape;820;p112"/>
          <p:cNvSpPr/>
          <p:nvPr/>
        </p:nvSpPr>
        <p:spPr>
          <a:xfrm>
            <a:off x="811269" y="1160846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21" name="Google Shape;821;p112"/>
          <p:cNvSpPr/>
          <p:nvPr/>
        </p:nvSpPr>
        <p:spPr>
          <a:xfrm>
            <a:off x="3705325" y="1049300"/>
            <a:ext cx="39744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lack the expertise or human resources to discover, procure, implement, maintain, and troubleshoot connectivity solutions.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22" name="Google Shape;822;p112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949441" y="1284618"/>
            <a:ext cx="508300" cy="52418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12"/>
          <p:cNvSpPr/>
          <p:nvPr/>
        </p:nvSpPr>
        <p:spPr>
          <a:xfrm>
            <a:off x="3446250" y="2349497"/>
            <a:ext cx="4467600" cy="1064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12"/>
          <p:cNvSpPr/>
          <p:nvPr/>
        </p:nvSpPr>
        <p:spPr>
          <a:xfrm>
            <a:off x="787806" y="23875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25" name="Google Shape;825;p112"/>
          <p:cNvPicPr preferRelativeResize="0"/>
          <p:nvPr/>
        </p:nvPicPr>
        <p:blipFill rotWithShape="1">
          <a:blip r:embed="rId4">
            <a:alphaModFix/>
          </a:blip>
          <a:srcRect b="0" l="719" r="719" t="0"/>
          <a:stretch/>
        </p:blipFill>
        <p:spPr>
          <a:xfrm>
            <a:off x="944500" y="2550588"/>
            <a:ext cx="50830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2"/>
          <p:cNvSpPr/>
          <p:nvPr/>
        </p:nvSpPr>
        <p:spPr>
          <a:xfrm>
            <a:off x="3705325" y="2360225"/>
            <a:ext cx="39744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It’s time-consuming and complex to understand all of the solutions that are offered by connectivity providers, as well as which are the right fit for their business.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27" name="Google Shape;827;p112"/>
          <p:cNvSpPr/>
          <p:nvPr/>
        </p:nvSpPr>
        <p:spPr>
          <a:xfrm>
            <a:off x="1545025" y="25389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MARKET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KNOWLEDGE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8" name="Google Shape;828;p112"/>
          <p:cNvSpPr/>
          <p:nvPr/>
        </p:nvSpPr>
        <p:spPr>
          <a:xfrm>
            <a:off x="3466575" y="3578278"/>
            <a:ext cx="4467600" cy="1043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12"/>
          <p:cNvSpPr/>
          <p:nvPr/>
        </p:nvSpPr>
        <p:spPr>
          <a:xfrm>
            <a:off x="808131" y="36941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0" name="Google Shape;830;p112"/>
          <p:cNvSpPr/>
          <p:nvPr/>
        </p:nvSpPr>
        <p:spPr>
          <a:xfrm>
            <a:off x="3564200" y="37648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1" name="Google Shape;831;p112"/>
          <p:cNvSpPr/>
          <p:nvPr/>
        </p:nvSpPr>
        <p:spPr>
          <a:xfrm>
            <a:off x="3535125" y="37648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2" name="Google Shape;832;p112"/>
          <p:cNvSpPr/>
          <p:nvPr/>
        </p:nvSpPr>
        <p:spPr>
          <a:xfrm>
            <a:off x="3705325" y="3564900"/>
            <a:ext cx="39744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Tracking connectivity expenditures is complex and companies need help understanding how cost is incurred. 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3" name="Google Shape;833;p112"/>
          <p:cNvSpPr/>
          <p:nvPr/>
        </p:nvSpPr>
        <p:spPr>
          <a:xfrm>
            <a:off x="1566200" y="38156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COMPLEX BILLING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&amp; COST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4" name="Google Shape;834;p112"/>
          <p:cNvPicPr preferRelativeResize="0"/>
          <p:nvPr/>
        </p:nvPicPr>
        <p:blipFill rotWithShape="1">
          <a:blip r:embed="rId5">
            <a:alphaModFix/>
          </a:blip>
          <a:srcRect b="932" l="0" r="0" t="932"/>
          <a:stretch/>
        </p:blipFill>
        <p:spPr>
          <a:xfrm>
            <a:off x="966525" y="3867011"/>
            <a:ext cx="508300" cy="49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0" name="Google Shape;840;p113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can help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41" name="Google Shape;841;p113"/>
          <p:cNvSpPr/>
          <p:nvPr/>
        </p:nvSpPr>
        <p:spPr>
          <a:xfrm>
            <a:off x="3469725" y="1017225"/>
            <a:ext cx="4467600" cy="11418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3"/>
          <p:cNvSpPr/>
          <p:nvPr/>
        </p:nvSpPr>
        <p:spPr>
          <a:xfrm>
            <a:off x="1508275" y="129336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3" name="Google Shape;843;p113"/>
          <p:cNvSpPr/>
          <p:nvPr/>
        </p:nvSpPr>
        <p:spPr>
          <a:xfrm>
            <a:off x="811269" y="1160846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44" name="Google Shape;844;p113"/>
          <p:cNvSpPr/>
          <p:nvPr/>
        </p:nvSpPr>
        <p:spPr>
          <a:xfrm>
            <a:off x="3666225" y="1049300"/>
            <a:ext cx="41133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xpertise and professional and managed services to help companies implement connectivity solutions.</a:t>
            </a:r>
            <a:endParaRPr sz="1200" u="sng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45" name="Google Shape;845;p113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949441" y="1284618"/>
            <a:ext cx="508300" cy="52418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13"/>
          <p:cNvSpPr/>
          <p:nvPr/>
        </p:nvSpPr>
        <p:spPr>
          <a:xfrm>
            <a:off x="3446250" y="2349497"/>
            <a:ext cx="4467600" cy="1064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13"/>
          <p:cNvSpPr/>
          <p:nvPr/>
        </p:nvSpPr>
        <p:spPr>
          <a:xfrm>
            <a:off x="787806" y="23875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48" name="Google Shape;848;p113"/>
          <p:cNvPicPr preferRelativeResize="0"/>
          <p:nvPr/>
        </p:nvPicPr>
        <p:blipFill rotWithShape="1">
          <a:blip r:embed="rId4">
            <a:alphaModFix/>
          </a:blip>
          <a:srcRect b="0" l="719" r="719" t="0"/>
          <a:stretch/>
        </p:blipFill>
        <p:spPr>
          <a:xfrm>
            <a:off x="944500" y="2550588"/>
            <a:ext cx="50830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13"/>
          <p:cNvSpPr/>
          <p:nvPr/>
        </p:nvSpPr>
        <p:spPr>
          <a:xfrm>
            <a:off x="3666300" y="2360225"/>
            <a:ext cx="40425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ngineers and experts evaluate each business, from their industry, to their size, and considering their unique needs— bringing an array of implementation specialists and consultants, as required.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0" name="Google Shape;850;p113"/>
          <p:cNvSpPr/>
          <p:nvPr/>
        </p:nvSpPr>
        <p:spPr>
          <a:xfrm>
            <a:off x="1545025" y="25389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BUSINESS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EVALUATION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1" name="Google Shape;851;p113"/>
          <p:cNvSpPr/>
          <p:nvPr/>
        </p:nvSpPr>
        <p:spPr>
          <a:xfrm>
            <a:off x="3466575" y="3578278"/>
            <a:ext cx="4467600" cy="1043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13"/>
          <p:cNvSpPr/>
          <p:nvPr/>
        </p:nvSpPr>
        <p:spPr>
          <a:xfrm>
            <a:off x="808131" y="36941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53" name="Google Shape;853;p113"/>
          <p:cNvSpPr/>
          <p:nvPr/>
        </p:nvSpPr>
        <p:spPr>
          <a:xfrm>
            <a:off x="3564200" y="37648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4" name="Google Shape;854;p113"/>
          <p:cNvSpPr/>
          <p:nvPr/>
        </p:nvSpPr>
        <p:spPr>
          <a:xfrm>
            <a:off x="3535125" y="37648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5" name="Google Shape;855;p113"/>
          <p:cNvSpPr/>
          <p:nvPr/>
        </p:nvSpPr>
        <p:spPr>
          <a:xfrm>
            <a:off x="3686625" y="3564900"/>
            <a:ext cx="40425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Tools that v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isualize connectivity spend and usage across services to inform business decisions and identify cost savings. Vendor relationships under one Master Service agreement (MSA) and within a single platform for complete visibility and control.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6" name="Google Shape;856;p113"/>
          <p:cNvSpPr/>
          <p:nvPr/>
        </p:nvSpPr>
        <p:spPr>
          <a:xfrm>
            <a:off x="1566200" y="38156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COST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OPTIMIZATION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57" name="Google Shape;857;p113"/>
          <p:cNvPicPr preferRelativeResize="0"/>
          <p:nvPr/>
        </p:nvPicPr>
        <p:blipFill rotWithShape="1">
          <a:blip r:embed="rId5">
            <a:alphaModFix/>
          </a:blip>
          <a:srcRect b="932" l="0" r="0" t="932"/>
          <a:stretch/>
        </p:blipFill>
        <p:spPr>
          <a:xfrm>
            <a:off x="966525" y="3867011"/>
            <a:ext cx="508300" cy="49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1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can help implement a holistic approach to connectivity services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15"/>
          <p:cNvSpPr/>
          <p:nvPr/>
        </p:nvSpPr>
        <p:spPr>
          <a:xfrm>
            <a:off x="4993250" y="576200"/>
            <a:ext cx="3000000" cy="8286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8" name="Google Shape;868;p115"/>
          <p:cNvSpPr txBox="1"/>
          <p:nvPr/>
        </p:nvSpPr>
        <p:spPr>
          <a:xfrm>
            <a:off x="5154175" y="553150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COMMUNICATIONS SOLUTIONS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9" name="Google Shape;869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0" name="Google Shape;870;p115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1" name="Google Shape;871;p115"/>
          <p:cNvSpPr/>
          <p:nvPr/>
        </p:nvSpPr>
        <p:spPr>
          <a:xfrm>
            <a:off x="807900" y="9600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2" name="Google Shape;872;p115"/>
          <p:cNvSpPr/>
          <p:nvPr/>
        </p:nvSpPr>
        <p:spPr>
          <a:xfrm>
            <a:off x="230925" y="3033672"/>
            <a:ext cx="30000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PCs | Laptops | Phones | Monitors | Digital Displays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Hardware Services &amp; Logistics </a:t>
            </a:r>
            <a:endParaRPr sz="850">
              <a:solidFill>
                <a:schemeClr val="accent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3" name="Google Shape;873;p115"/>
          <p:cNvSpPr/>
          <p:nvPr/>
        </p:nvSpPr>
        <p:spPr>
          <a:xfrm>
            <a:off x="5154175" y="4048712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4" name="Google Shape;874;p115"/>
          <p:cNvSpPr/>
          <p:nvPr/>
        </p:nvSpPr>
        <p:spPr>
          <a:xfrm>
            <a:off x="1187700" y="4045262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5" name="Google Shape;875;p115"/>
          <p:cNvSpPr/>
          <p:nvPr/>
        </p:nvSpPr>
        <p:spPr>
          <a:xfrm>
            <a:off x="5154175" y="960051"/>
            <a:ext cx="3599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Network | Mobility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&amp; IoT  |   Satellite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SD-WAN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ASE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TEM  |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UCaaS | CCaaS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6" name="Google Shape;876;p115"/>
          <p:cNvSpPr/>
          <p:nvPr/>
        </p:nvSpPr>
        <p:spPr>
          <a:xfrm>
            <a:off x="415125" y="2001570"/>
            <a:ext cx="28158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Network (NOC) &amp; Cloud Monitoring |  SOC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Technical Support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7" name="Google Shape;877;p115"/>
          <p:cNvSpPr/>
          <p:nvPr/>
        </p:nvSpPr>
        <p:spPr>
          <a:xfrm>
            <a:off x="5852350" y="3064272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Large-Language Models | Agentic AI | Copilot | Gemini | Chat Bots | Customer Experience</a:t>
            </a:r>
            <a:endParaRPr sz="85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8" name="Google Shape;878;p115"/>
          <p:cNvSpPr/>
          <p:nvPr/>
        </p:nvSpPr>
        <p:spPr>
          <a:xfrm>
            <a:off x="5852350" y="2001575"/>
            <a:ext cx="3276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79" name="Google Shape;879;p115"/>
          <p:cNvSpPr txBox="1"/>
          <p:nvPr/>
        </p:nvSpPr>
        <p:spPr>
          <a:xfrm>
            <a:off x="963600" y="553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0" name="Google Shape;880;p115"/>
          <p:cNvSpPr txBox="1"/>
          <p:nvPr/>
        </p:nvSpPr>
        <p:spPr>
          <a:xfrm>
            <a:off x="230925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MANAGED &amp; PRO SERVICES</a:t>
            </a:r>
            <a:endParaRPr/>
          </a:p>
        </p:txBody>
      </p:sp>
      <p:sp>
        <p:nvSpPr>
          <p:cNvPr id="881" name="Google Shape;881;p115"/>
          <p:cNvSpPr txBox="1"/>
          <p:nvPr/>
        </p:nvSpPr>
        <p:spPr>
          <a:xfrm>
            <a:off x="230925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HARDWARE &amp; LOGISTICS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2" name="Google Shape;882;p115"/>
          <p:cNvSpPr txBox="1"/>
          <p:nvPr/>
        </p:nvSpPr>
        <p:spPr>
          <a:xfrm>
            <a:off x="5852350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ARTIFICIAL INTELLIGENCE</a:t>
            </a:r>
            <a:endParaRPr/>
          </a:p>
        </p:txBody>
      </p:sp>
      <p:sp>
        <p:nvSpPr>
          <p:cNvPr id="883" name="Google Shape;883;p115"/>
          <p:cNvSpPr txBox="1"/>
          <p:nvPr/>
        </p:nvSpPr>
        <p:spPr>
          <a:xfrm>
            <a:off x="963600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/>
          </a:p>
        </p:txBody>
      </p:sp>
      <p:sp>
        <p:nvSpPr>
          <p:cNvPr id="884" name="Google Shape;884;p115"/>
          <p:cNvSpPr txBox="1"/>
          <p:nvPr/>
        </p:nvSpPr>
        <p:spPr>
          <a:xfrm>
            <a:off x="5852350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885" name="Google Shape;885;p115"/>
          <p:cNvSpPr txBox="1"/>
          <p:nvPr/>
        </p:nvSpPr>
        <p:spPr>
          <a:xfrm>
            <a:off x="5154175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86" name="Google Shape;886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15"/>
          <p:cNvSpPr txBox="1"/>
          <p:nvPr/>
        </p:nvSpPr>
        <p:spPr>
          <a:xfrm>
            <a:off x="-3103000" y="28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TRANSITION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8" name="Google Shape;888;p115"/>
          <p:cNvSpPr/>
          <p:nvPr/>
        </p:nvSpPr>
        <p:spPr>
          <a:xfrm>
            <a:off x="463207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89" name="Google Shape;889;p115"/>
          <p:cNvSpPr/>
          <p:nvPr/>
        </p:nvSpPr>
        <p:spPr>
          <a:xfrm>
            <a:off x="5185550" y="186982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0" name="Google Shape;890;p115"/>
          <p:cNvSpPr/>
          <p:nvPr/>
        </p:nvSpPr>
        <p:spPr>
          <a:xfrm>
            <a:off x="5185550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1" name="Google Shape;891;p115"/>
          <p:cNvSpPr/>
          <p:nvPr/>
        </p:nvSpPr>
        <p:spPr>
          <a:xfrm>
            <a:off x="463207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2" name="Google Shape;892;p115"/>
          <p:cNvSpPr/>
          <p:nvPr/>
        </p:nvSpPr>
        <p:spPr>
          <a:xfrm>
            <a:off x="389072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3" name="Google Shape;893;p115"/>
          <p:cNvSpPr/>
          <p:nvPr/>
        </p:nvSpPr>
        <p:spPr>
          <a:xfrm>
            <a:off x="3452075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4" name="Google Shape;894;p115"/>
          <p:cNvSpPr/>
          <p:nvPr/>
        </p:nvSpPr>
        <p:spPr>
          <a:xfrm>
            <a:off x="3389825" y="1869825"/>
            <a:ext cx="4542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5" name="Google Shape;895;p115"/>
          <p:cNvSpPr/>
          <p:nvPr/>
        </p:nvSpPr>
        <p:spPr>
          <a:xfrm>
            <a:off x="389072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96" name="Google Shape;896;p115" title="ai-sparkle 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11" y="2679032"/>
            <a:ext cx="335883" cy="31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15" title="cloud-devices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294" y="1376064"/>
            <a:ext cx="296991" cy="3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15" title="Cloud-Gea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387" y="1855446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15" title="Ener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5475" y="1342463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15" title="Laptop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025" y="2598350"/>
            <a:ext cx="391800" cy="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15" title="Managed-Servic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1857" y="1855461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15" title="Securi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5095" y="3101391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15" title="Server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2677" y="3101391"/>
            <a:ext cx="406595" cy="40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116"/>
          <p:cNvSpPr txBox="1"/>
          <p:nvPr>
            <p:ph type="title"/>
          </p:nvPr>
        </p:nvSpPr>
        <p:spPr>
          <a:xfrm>
            <a:off x="457200" y="1714500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leading providers</a:t>
            </a:r>
            <a:endParaRPr/>
          </a:p>
        </p:txBody>
      </p:sp>
      <p:pic>
        <p:nvPicPr>
          <p:cNvPr id="910" name="Google Shape;910;p116"/>
          <p:cNvPicPr preferRelativeResize="0"/>
          <p:nvPr/>
        </p:nvPicPr>
        <p:blipFill rotWithShape="1">
          <a:blip r:embed="rId3">
            <a:alphaModFix/>
          </a:blip>
          <a:srcRect b="31186" l="0" r="0" t="0"/>
          <a:stretch/>
        </p:blipFill>
        <p:spPr>
          <a:xfrm>
            <a:off x="4257697" y="1205935"/>
            <a:ext cx="1519151" cy="70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908" y="1039392"/>
            <a:ext cx="1527852" cy="4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16"/>
          <p:cNvPicPr preferRelativeResize="0"/>
          <p:nvPr/>
        </p:nvPicPr>
        <p:blipFill rotWithShape="1">
          <a:blip r:embed="rId5">
            <a:alphaModFix/>
          </a:blip>
          <a:srcRect b="40982" l="0" r="0" t="0"/>
          <a:stretch/>
        </p:blipFill>
        <p:spPr>
          <a:xfrm>
            <a:off x="6810897" y="416320"/>
            <a:ext cx="1527875" cy="28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9225" y="211050"/>
            <a:ext cx="1636100" cy="63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9996" y="1933312"/>
            <a:ext cx="1929678" cy="5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3348" y="3205059"/>
            <a:ext cx="1527849" cy="4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1747" y="2277331"/>
            <a:ext cx="1811050" cy="56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09996" y="2952157"/>
            <a:ext cx="1929676" cy="59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16"/>
          <p:cNvPicPr preferRelativeResize="0"/>
          <p:nvPr/>
        </p:nvPicPr>
        <p:blipFill rotWithShape="1">
          <a:blip r:embed="rId11">
            <a:alphaModFix/>
          </a:blip>
          <a:srcRect b="0" l="11474" r="12985" t="0"/>
          <a:stretch/>
        </p:blipFill>
        <p:spPr>
          <a:xfrm>
            <a:off x="4440197" y="4044750"/>
            <a:ext cx="1154150" cy="4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1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0000" y="3971012"/>
            <a:ext cx="1929676" cy="513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7"/>
          <p:cNvSpPr txBox="1"/>
          <p:nvPr>
            <p:ph idx="12" type="sldNum"/>
          </p:nvPr>
        </p:nvSpPr>
        <p:spPr>
          <a:xfrm>
            <a:off x="457200" y="487241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5" name="Google Shape;925;p117"/>
          <p:cNvSpPr txBox="1"/>
          <p:nvPr>
            <p:ph type="title"/>
          </p:nvPr>
        </p:nvSpPr>
        <p:spPr>
          <a:xfrm>
            <a:off x="457200" y="1714500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All the solutions you need to keep your business connected</a:t>
            </a:r>
            <a:endParaRPr sz="2200"/>
          </a:p>
        </p:txBody>
      </p:sp>
      <p:sp>
        <p:nvSpPr>
          <p:cNvPr id="926" name="Google Shape;926;p1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927" name="Google Shape;927;p117"/>
          <p:cNvGraphicFramePr/>
          <p:nvPr/>
        </p:nvGraphicFramePr>
        <p:xfrm>
          <a:off x="3395800" y="47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{D530B146-F0CC-4103-BF00-D094AF1EBFAD}</a:tableStyleId>
              </a:tblPr>
              <a:tblGrid>
                <a:gridCol w="1881525"/>
                <a:gridCol w="1881525"/>
                <a:gridCol w="1881525"/>
              </a:tblGrid>
              <a:tr h="3217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Connectivity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Sub-Categories</a:t>
                      </a:r>
                      <a:endParaRPr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2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Connectivity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Elements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Applications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Secure Access Service Edge (SASE)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Software-Defined Wide Area Network (SD-WAN)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Fiber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Cable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Wireless &amp; Mobility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Telecom Expense Management (TEM)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UCaaS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CCaaS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28" name="Google Shape;928;p117"/>
          <p:cNvSpPr/>
          <p:nvPr/>
        </p:nvSpPr>
        <p:spPr>
          <a:xfrm>
            <a:off x="3395838" y="2537775"/>
            <a:ext cx="5644500" cy="26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Supporting Services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29" name="Google Shape;929;p117"/>
          <p:cNvSpPr/>
          <p:nvPr/>
        </p:nvSpPr>
        <p:spPr>
          <a:xfrm>
            <a:off x="3395825" y="2882775"/>
            <a:ext cx="56445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Mobile</a:t>
            </a: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 Lifecycle Management (MLM)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Network Lifecycle Management (NLM)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Network Monitoring and Managed Services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Cloud Infrastructure &amp; Cloud Management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Technical Support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Hardware and Logistics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Professional Services (truck rolls, field services)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