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55" r:id="rId5"/>
    <p:sldMasterId id="214748375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Roboto Serif"/>
      <p:regular r:id="rId25"/>
      <p:bold r:id="rId26"/>
      <p:italic r:id="rId27"/>
      <p:boldItalic r:id="rId28"/>
    </p:embeddedFont>
    <p:embeddedFont>
      <p:font typeface="Montserrat SemiBold"/>
      <p:regular r:id="rId29"/>
      <p:bold r:id="rId30"/>
      <p:italic r:id="rId31"/>
      <p:boldItalic r:id="rId32"/>
    </p:embeddedFont>
    <p:embeddedFont>
      <p:font typeface="Inter Light"/>
      <p:regular r:id="rId33"/>
      <p:bold r:id="rId34"/>
      <p:italic r:id="rId35"/>
      <p:boldItalic r:id="rId36"/>
    </p:embeddedFont>
    <p:embeddedFont>
      <p:font typeface="Inter SemiBold"/>
      <p:regular r:id="rId37"/>
      <p:bold r:id="rId38"/>
      <p:italic r:id="rId39"/>
      <p:boldItalic r:id="rId40"/>
    </p:embeddedFont>
    <p:embeddedFont>
      <p:font typeface="Inter"/>
      <p:regular r:id="rId41"/>
      <p:bold r:id="rId42"/>
      <p:italic r:id="rId43"/>
      <p:boldItalic r:id="rId44"/>
    </p:embeddedFont>
    <p:embeddedFont>
      <p:font typeface="Open Sans SemiBold"/>
      <p:regular r:id="rId45"/>
      <p:bold r:id="rId46"/>
      <p:italic r:id="rId47"/>
      <p:boldItalic r:id="rId48"/>
    </p:embeddedFont>
    <p:embeddedFont>
      <p:font typeface="Inter ExtraLight"/>
      <p:regular r:id="rId49"/>
      <p:bold r:id="rId50"/>
      <p:italic r:id="rId51"/>
      <p:boldItalic r:id="rId52"/>
    </p:embeddedFont>
    <p:embeddedFont>
      <p:font typeface="Inter Medium"/>
      <p:regular r:id="rId53"/>
      <p:bold r:id="rId54"/>
      <p:italic r:id="rId55"/>
      <p:boldItalic r:id="rId56"/>
    </p:embeddedFont>
    <p:embeddedFont>
      <p:font typeface="Open Sans Light"/>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1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F30DEB1-A7A7-41D2-BA16-38E5F2431D81}">
  <a:tblStyle styleId="{FF30DEB1-A7A7-41D2-BA16-38E5F2431D8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1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SemiBold-boldItalic.fntdata"/><Relationship Id="rId42" Type="http://schemas.openxmlformats.org/officeDocument/2006/relationships/font" Target="fonts/Inter-bold.fntdata"/><Relationship Id="rId41" Type="http://schemas.openxmlformats.org/officeDocument/2006/relationships/font" Target="fonts/Inter-regular.fntdata"/><Relationship Id="rId44" Type="http://schemas.openxmlformats.org/officeDocument/2006/relationships/font" Target="fonts/Inter-boldItalic.fntdata"/><Relationship Id="rId43" Type="http://schemas.openxmlformats.org/officeDocument/2006/relationships/font" Target="fonts/Inter-italic.fntdata"/><Relationship Id="rId46" Type="http://schemas.openxmlformats.org/officeDocument/2006/relationships/font" Target="fonts/OpenSansSemiBold-bold.fntdata"/><Relationship Id="rId45" Type="http://schemas.openxmlformats.org/officeDocument/2006/relationships/font" Target="fonts/OpenSans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OpenSansSemiBold-boldItalic.fntdata"/><Relationship Id="rId47" Type="http://schemas.openxmlformats.org/officeDocument/2006/relationships/font" Target="fonts/OpenSansSemiBold-italic.fntdata"/><Relationship Id="rId49" Type="http://schemas.openxmlformats.org/officeDocument/2006/relationships/font" Target="fonts/InterExtraLight-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33" Type="http://schemas.openxmlformats.org/officeDocument/2006/relationships/font" Target="fonts/InterLight-regular.fntdata"/><Relationship Id="rId32" Type="http://schemas.openxmlformats.org/officeDocument/2006/relationships/font" Target="fonts/MontserratSemiBold-boldItalic.fntdata"/><Relationship Id="rId35" Type="http://schemas.openxmlformats.org/officeDocument/2006/relationships/font" Target="fonts/InterLight-italic.fntdata"/><Relationship Id="rId34" Type="http://schemas.openxmlformats.org/officeDocument/2006/relationships/font" Target="fonts/InterLight-bold.fntdata"/><Relationship Id="rId37" Type="http://schemas.openxmlformats.org/officeDocument/2006/relationships/font" Target="fonts/InterSemiBold-regular.fntdata"/><Relationship Id="rId36" Type="http://schemas.openxmlformats.org/officeDocument/2006/relationships/font" Target="fonts/InterLight-boldItalic.fntdata"/><Relationship Id="rId39" Type="http://schemas.openxmlformats.org/officeDocument/2006/relationships/font" Target="fonts/InterSemiBold-italic.fntdata"/><Relationship Id="rId38" Type="http://schemas.openxmlformats.org/officeDocument/2006/relationships/font" Target="fonts/InterSemiBold-bold.fntdata"/><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3.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OpenSansLight-boldItalic.fntdata"/><Relationship Id="rId26" Type="http://schemas.openxmlformats.org/officeDocument/2006/relationships/font" Target="fonts/RobotoSerif-bold.fntdata"/><Relationship Id="rId25" Type="http://schemas.openxmlformats.org/officeDocument/2006/relationships/font" Target="fonts/RobotoSerif-regular.fntdata"/><Relationship Id="rId28" Type="http://schemas.openxmlformats.org/officeDocument/2006/relationships/font" Target="fonts/RobotoSerif-boldItalic.fntdata"/><Relationship Id="rId27" Type="http://schemas.openxmlformats.org/officeDocument/2006/relationships/font" Target="fonts/RobotoSerif-italic.fntdata"/><Relationship Id="rId29" Type="http://schemas.openxmlformats.org/officeDocument/2006/relationships/font" Target="fonts/MontserratSemiBold-regular.fntdata"/><Relationship Id="rId51" Type="http://schemas.openxmlformats.org/officeDocument/2006/relationships/font" Target="fonts/InterExtraLight-italic.fntdata"/><Relationship Id="rId50" Type="http://schemas.openxmlformats.org/officeDocument/2006/relationships/font" Target="fonts/InterExtraLight-bold.fntdata"/><Relationship Id="rId53" Type="http://schemas.openxmlformats.org/officeDocument/2006/relationships/font" Target="fonts/InterMedium-regular.fntdata"/><Relationship Id="rId52" Type="http://schemas.openxmlformats.org/officeDocument/2006/relationships/font" Target="fonts/InterExtraLight-boldItalic.fntdata"/><Relationship Id="rId11" Type="http://schemas.openxmlformats.org/officeDocument/2006/relationships/slide" Target="slides/slide4.xml"/><Relationship Id="rId55" Type="http://schemas.openxmlformats.org/officeDocument/2006/relationships/font" Target="fonts/InterMedium-italic.fntdata"/><Relationship Id="rId10" Type="http://schemas.openxmlformats.org/officeDocument/2006/relationships/slide" Target="slides/slide3.xml"/><Relationship Id="rId54" Type="http://schemas.openxmlformats.org/officeDocument/2006/relationships/font" Target="fonts/InterMedium-bold.fntdata"/><Relationship Id="rId13" Type="http://schemas.openxmlformats.org/officeDocument/2006/relationships/slide" Target="slides/slide6.xml"/><Relationship Id="rId57" Type="http://schemas.openxmlformats.org/officeDocument/2006/relationships/font" Target="fonts/OpenSansLight-regular.fntdata"/><Relationship Id="rId12" Type="http://schemas.openxmlformats.org/officeDocument/2006/relationships/slide" Target="slides/slide5.xml"/><Relationship Id="rId56" Type="http://schemas.openxmlformats.org/officeDocument/2006/relationships/font" Target="fonts/InterMedium-boldItalic.fntdata"/><Relationship Id="rId15" Type="http://schemas.openxmlformats.org/officeDocument/2006/relationships/slide" Target="slides/slide8.xml"/><Relationship Id="rId59" Type="http://schemas.openxmlformats.org/officeDocument/2006/relationships/font" Target="fonts/OpenSansLight-italic.fntdata"/><Relationship Id="rId14" Type="http://schemas.openxmlformats.org/officeDocument/2006/relationships/slide" Target="slides/slide7.xml"/><Relationship Id="rId58" Type="http://schemas.openxmlformats.org/officeDocument/2006/relationships/font" Target="fonts/OpenSansLight-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RqHlRTtS6yrHNHf4Q89Z76QFWNcROC0/view?usp=drive_link"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sana.com/resources/why-work-about-work-is-bad" TargetMode="External"/><Relationship Id="rId3" Type="http://schemas.openxmlformats.org/officeDocument/2006/relationships/hyperlink" Target="https://asana.com/resources/why-work-about-work-is-bad" TargetMode="External"/><Relationship Id="rId4" Type="http://schemas.openxmlformats.org/officeDocument/2006/relationships/hyperlink" Target="https://cxtrends.zendesk.com/" TargetMode="External"/><Relationship Id="rId5" Type="http://schemas.openxmlformats.org/officeDocument/2006/relationships/hyperlink" Target="https://www.idc.com/getdoc.jsp?containerId=prUS51335823" TargetMode="External"/><Relationship Id="rId6" Type="http://schemas.openxmlformats.org/officeDocument/2006/relationships/hyperlink" Target="https://ourculturemag.com/2024/01/08/generative-ai-to-become-a-1-trillion-marke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www.zippia.com/advice/customer-experience-statistics/#:~:text=Impact%20of%20Customer%20Experience%20on%20Businesses&amp;text=According%20to%20our%20research%3A,an%2080%25%20increase%20in%20revenue.&amp;text=On%20average%2C%20companies%20that%20prioritize,8%25%20higher%20than%20their%20competitors.&amp;text=Companies%20that%20focus%20on%20CX%20have%201.5%20times%20as%20many%20engaged%20employees." TargetMode="External"/><Relationship Id="rId10" Type="http://schemas.openxmlformats.org/officeDocument/2006/relationships/hyperlink" Target="https://monday.com/blog/productivity/monday-global-productivity-survey/" TargetMode="External"/><Relationship Id="rId13" Type="http://schemas.openxmlformats.org/officeDocument/2006/relationships/hyperlink" Target="https://www.workhuman.com/resources/reports-guides/from-praise-to-profits-workhuman-gallup-report/?utm_source=google&amp;utm_medium=cpc&amp;utm_campaign=2160936&amp;utm_content=6nArIXb2TiTa2FBEkHobig&amp;utm_term=2024_wh_sem_nb_awareness_secondary_na_phr_pros~worker_engagement&amp;gad_source=1&amp;gclid=Cj0KCQiAxOauBhCaARIsAEbUSQRtZgMm2vmOVXcP16odfw5VqM52cLJav7YpAXeBEmm73lsM9YrU11oaAgW3EALw_wcB&amp;gclsrc=aw.ds" TargetMode="External"/><Relationship Id="rId12" Type="http://schemas.openxmlformats.org/officeDocument/2006/relationships/hyperlink" Target="https://www.mckinsey.com/tr/our-insights/prediction-the-future-of-customer-experience" TargetMode="External"/><Relationship Id="rId1" Type="http://schemas.openxmlformats.org/officeDocument/2006/relationships/notesMaster" Target="../notesMasters/notesMaster1.xml"/><Relationship Id="rId2" Type="http://schemas.openxmlformats.org/officeDocument/2006/relationships/hyperlink" Target="https://metrigy.com/product/customer-insights-and-analytics-2023-24/" TargetMode="External"/><Relationship Id="rId3" Type="http://schemas.openxmlformats.org/officeDocument/2006/relationships/hyperlink" Target="https://www.customercontactweekdigital.com/customer-experience/whitepapers/2022-june-market-study-cx-trends-challenges-opportunities" TargetMode="External"/><Relationship Id="rId4" Type="http://schemas.openxmlformats.org/officeDocument/2006/relationships/hyperlink" Target="https://www.genesys.com/en-gb/resources/state-of-cx-report#:~:text=The%20State%20of%20Customer%20Experience&amp;text=Digital%20customer%20experience%20(CX)%20channels,and%20harnessing%20cloud%2Dbased%20technologies." TargetMode="External"/><Relationship Id="rId9" Type="http://schemas.openxmlformats.org/officeDocument/2006/relationships/hyperlink" Target="https://www.inspark.com/en/state-of-the-connected-customer_sixth-edition/" TargetMode="External"/><Relationship Id="rId5" Type="http://schemas.openxmlformats.org/officeDocument/2006/relationships/hyperlink" Target="https://www.mckinsey.com/featured-insights/mckinsey-explainers/what-is-personalization" TargetMode="External"/><Relationship Id="rId6" Type="http://schemas.openxmlformats.org/officeDocument/2006/relationships/hyperlink" Target="https://cxindex.com/company/blog/20-statistics-to-understand-the-rise-and-value-of-cx/" TargetMode="External"/><Relationship Id="rId7" Type="http://schemas.openxmlformats.org/officeDocument/2006/relationships/hyperlink" Target="https://www.mckinsey.com/capabilities/growth-marketing-and-sales/our-insights/the-value-of-getting-personalization-right-or-wrong-is-multiplying" TargetMode="External"/><Relationship Id="rId8" Type="http://schemas.openxmlformats.org/officeDocument/2006/relationships/hyperlink" Target="https://visionpoint.systems/statistic/customers-are-likely-to-spend-140-more-after-a-positive-experience-rather-than-a-negative-on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1f0f553d23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1f0f553d23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Inter"/>
                <a:ea typeface="Inter"/>
                <a:cs typeface="Inter"/>
                <a:sym typeface="Inter"/>
              </a:rPr>
              <a:t>CCaaS-impacting:</a:t>
            </a:r>
            <a:endParaRPr b="1">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Companies in various industries are increasingly adopting Contact Center as a Service (CCaaS) solutions. </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CCaaS solutions are used to manage routine inquiries through automated responses, improving the performance of remote employees.</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CCaaS providers incorporate advanced analytics systems and offer statistical dashboards on user interfaces for real-time updates on customer experiences—a significant market development..</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Manage diverse communication channels, including messages, live chats, emails, phone calls, and SMS.</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Major firms are actively developing API-based customer experience contact centers.</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This contributes to market growth in the realm of online customer care.</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b="1" lang="en">
                <a:solidFill>
                  <a:schemeClr val="dk1"/>
                </a:solidFill>
                <a:latin typeface="Inter"/>
                <a:ea typeface="Inter"/>
                <a:cs typeface="Inter"/>
                <a:sym typeface="Inter"/>
              </a:rPr>
              <a:t>UCaaS-impacting:</a:t>
            </a:r>
            <a:endParaRPr b="1">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i="1" lang="en">
                <a:solidFill>
                  <a:schemeClr val="dk1"/>
                </a:solidFill>
                <a:latin typeface="Inter"/>
                <a:ea typeface="Inter"/>
                <a:cs typeface="Inter"/>
                <a:sym typeface="Inter"/>
              </a:rPr>
              <a:t>Rising Usage of API-driven Programmable Communication to Aid Market Growth</a:t>
            </a:r>
            <a:endParaRPr i="1">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a:solidFill>
                  <a:schemeClr val="dk1"/>
                </a:solidFill>
                <a:latin typeface="Inter"/>
                <a:ea typeface="Inter"/>
                <a:cs typeface="Inter"/>
                <a:sym typeface="Inter"/>
              </a:rPr>
              <a:t>Business Applications Features: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Enabled with audio, messaging, programmable video, and other services.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Aimed at automating the communication process within applications.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Built-in features allow developers to concentrate on the application's critical aspects.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Increasing significance of API-driven programmable communication features—anticipation of exponential market growth due to these advancements.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solidFill>
                <a:srgbClr val="011B58"/>
              </a:solidFill>
              <a:latin typeface="Inter"/>
              <a:ea typeface="Inter"/>
              <a:cs typeface="Inter"/>
              <a:sym typeface="Inter"/>
            </a:endParaRPr>
          </a:p>
          <a:p>
            <a:pPr indent="0" lvl="0" marL="0" rtl="0" algn="l">
              <a:lnSpc>
                <a:spcPct val="115000"/>
              </a:lnSpc>
              <a:spcBef>
                <a:spcPts val="600"/>
              </a:spcBef>
              <a:spcAft>
                <a:spcPts val="0"/>
              </a:spcAft>
              <a:buNone/>
            </a:pPr>
            <a:r>
              <a:rPr lang="en" sz="1000">
                <a:solidFill>
                  <a:srgbClr val="011B58"/>
                </a:solidFill>
                <a:latin typeface="Inter"/>
                <a:ea typeface="Inter"/>
                <a:cs typeface="Inter"/>
                <a:sym typeface="Inter"/>
              </a:rPr>
              <a:t>CX KPIs</a:t>
            </a:r>
            <a:endParaRPr sz="1000">
              <a:solidFill>
                <a:srgbClr val="011B58"/>
              </a:solidFill>
              <a:latin typeface="Inter"/>
              <a:ea typeface="Inter"/>
              <a:cs typeface="Inter"/>
              <a:sym typeface="Inter"/>
            </a:endParaRPr>
          </a:p>
          <a:p>
            <a:pPr indent="-292100" lvl="0" marL="457200" rtl="0" algn="l">
              <a:spcBef>
                <a:spcPts val="600"/>
              </a:spcBef>
              <a:spcAft>
                <a:spcPts val="0"/>
              </a:spcAft>
              <a:buClr>
                <a:schemeClr val="dk1"/>
              </a:buClr>
              <a:buSzPts val="1000"/>
              <a:buFont typeface="Inter"/>
              <a:buChar char="●"/>
            </a:pPr>
            <a:r>
              <a:rPr b="1" lang="en" sz="1000">
                <a:solidFill>
                  <a:schemeClr val="dk1"/>
                </a:solidFill>
                <a:latin typeface="Inter"/>
                <a:ea typeface="Inter"/>
                <a:cs typeface="Inter"/>
                <a:sym typeface="Inter"/>
              </a:rPr>
              <a:t>Productivity:</a:t>
            </a:r>
            <a:endParaRPr b="1"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Occupancy Rate: </a:t>
            </a:r>
            <a:r>
              <a:rPr lang="en" sz="1000">
                <a:solidFill>
                  <a:schemeClr val="dk1"/>
                </a:solidFill>
                <a:latin typeface="Inter"/>
                <a:ea typeface="Inter"/>
                <a:cs typeface="Inter"/>
                <a:sym typeface="Inter"/>
              </a:rPr>
              <a:t>Measures agent activity and call wrap-up time, aiming for an ideal rate of 75%.</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Workforce Management (WFM): </a:t>
            </a:r>
            <a:r>
              <a:rPr lang="en" sz="1000">
                <a:solidFill>
                  <a:schemeClr val="dk1"/>
                </a:solidFill>
                <a:latin typeface="Inter"/>
                <a:ea typeface="Inter"/>
                <a:cs typeface="Inter"/>
                <a:sym typeface="Inter"/>
              </a:rPr>
              <a:t>CCaaS tools assist in scheduling agents efficiently, ensuring proper staffing and identifying workflow improvements.</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Automation and Integration:</a:t>
            </a:r>
            <a:r>
              <a:rPr lang="en" sz="1000">
                <a:solidFill>
                  <a:schemeClr val="dk1"/>
                </a:solidFill>
                <a:latin typeface="Inter"/>
                <a:ea typeface="Inter"/>
                <a:cs typeface="Inter"/>
                <a:sym typeface="Inter"/>
              </a:rPr>
              <a:t> Integration with CRMs and AI assistants automates tasks, improves workflow efficiency, and saves time.</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Usage of collaborative features, such as video conferencing, messaging, and file sharing and increasing in productivity levels by X%.</a:t>
            </a:r>
            <a:endParaRPr sz="1000">
              <a:solidFill>
                <a:schemeClr val="dk1"/>
              </a:solidFill>
              <a:latin typeface="Inter"/>
              <a:ea typeface="Inter"/>
              <a:cs typeface="Inter"/>
              <a:sym typeface="Inter"/>
            </a:endParaRPr>
          </a:p>
          <a:p>
            <a:pPr indent="-292100" lvl="0" marL="4572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Quality:</a:t>
            </a:r>
            <a:endParaRPr b="1"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Customer Satisfaction (CSAT): </a:t>
            </a:r>
            <a:r>
              <a:rPr lang="en" sz="1000">
                <a:solidFill>
                  <a:schemeClr val="dk1"/>
                </a:solidFill>
                <a:latin typeface="Inter"/>
                <a:ea typeface="Inter"/>
                <a:cs typeface="Inter"/>
                <a:sym typeface="Inter"/>
              </a:rPr>
              <a:t>Assessed through post-interaction surveys, with response rates typically ranging from 10-30%.</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Net promoter score</a:t>
            </a:r>
            <a:r>
              <a:rPr lang="en" sz="1000">
                <a:solidFill>
                  <a:schemeClr val="dk1"/>
                </a:solidFill>
                <a:latin typeface="Inter"/>
                <a:ea typeface="Inter"/>
                <a:cs typeface="Inter"/>
                <a:sym typeface="Inter"/>
              </a:rPr>
              <a:t> </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Sentiment Analysis: </a:t>
            </a:r>
            <a:r>
              <a:rPr lang="en" sz="1000">
                <a:solidFill>
                  <a:schemeClr val="dk1"/>
                </a:solidFill>
                <a:latin typeface="Inter"/>
                <a:ea typeface="Inter"/>
                <a:cs typeface="Inter"/>
                <a:sym typeface="Inter"/>
              </a:rPr>
              <a:t>Modern CCaaS solutions offer real-time tracking of customer emotions, aiding in agent coaching, workflow redesign, and enhancing satisfaction.</a:t>
            </a:r>
            <a:endParaRPr sz="1000">
              <a:solidFill>
                <a:schemeClr val="dk1"/>
              </a:solidFill>
              <a:latin typeface="Inter"/>
              <a:ea typeface="Inter"/>
              <a:cs typeface="Inter"/>
              <a:sym typeface="Inter"/>
            </a:endParaRPr>
          </a:p>
          <a:p>
            <a:pPr indent="-292100" lvl="0" marL="4572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Performance:</a:t>
            </a:r>
            <a:endParaRPr b="1"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Data Analysis: </a:t>
            </a:r>
            <a:r>
              <a:rPr lang="en" sz="1000">
                <a:solidFill>
                  <a:schemeClr val="dk1"/>
                </a:solidFill>
                <a:latin typeface="Inter"/>
                <a:ea typeface="Inter"/>
                <a:cs typeface="Inter"/>
                <a:sym typeface="Inter"/>
              </a:rPr>
              <a:t>Crucial for organizations with inside sales teams or engaged in marketing outreach to minimize costs and maximize revenue.</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CCaaS Solutions for Data Analysis:</a:t>
            </a:r>
            <a:r>
              <a:rPr lang="en" sz="1000">
                <a:solidFill>
                  <a:schemeClr val="dk1"/>
                </a:solidFill>
                <a:latin typeface="Inter"/>
                <a:ea typeface="Inter"/>
                <a:cs typeface="Inter"/>
                <a:sym typeface="Inter"/>
              </a:rPr>
              <a:t> Integration with CRMs and ERP systems provides tools to measure performance, design efficient outreach campaigns, optimize digital campaigns, and utilize historical and real-time data for better analytics.</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solidFill>
                <a:schemeClr val="dk1"/>
              </a:solidFill>
              <a:latin typeface="Inter"/>
              <a:ea typeface="Inter"/>
              <a:cs typeface="Inter"/>
              <a:sym typeface="Int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7bf6a650cf_3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27bf6a650cf_3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solidFill>
                  <a:schemeClr val="dk1"/>
                </a:solidFill>
              </a:rPr>
              <a:t>AppDirect takes a vendor-agnostic approach—have access to all the provider category leaders through an industry-leading portfolio to find and provide the right solution to solve customers’ business needs and provide a full technology stack. However, AppDirect also offers 1st party help desk support services that complement these solutions such as help desk support services called SmartSupport.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de1a430cd7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1de1a430cd7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21a7d565df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21a7d565df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Inter"/>
                <a:ea typeface="Inter"/>
                <a:cs typeface="Inter"/>
                <a:sym typeface="Inter"/>
              </a:rPr>
              <a:t>But remember, all companies, no matter the size or industry, need to connect and communicate efficiently.</a:t>
            </a:r>
            <a:endParaRPr sz="1000">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IT decision-makers are looking to:</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Consolidate</a:t>
            </a:r>
            <a:r>
              <a:rPr lang="en" sz="1000">
                <a:solidFill>
                  <a:schemeClr val="dk1"/>
                </a:solidFill>
                <a:latin typeface="Inter"/>
                <a:ea typeface="Inter"/>
                <a:cs typeface="Inter"/>
                <a:sym typeface="Inter"/>
              </a:rPr>
              <a:t> communications systems across multiple locations and for remote employees e.g. real estate agents always on the go</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Manage less systems and vendors overall</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Solve for remote communication needs</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Implement complex communications integrations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Businesses of every size and type, from SMB to Enterprise, will save cost on infrastructure spend by migrating CX to the cloud.</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98% of IT business leader respondents agree they obtain a good return on investment on their business technology. However, challenges persist in areas like training staff, maintenance, troubleshooting, and service migration (</a:t>
            </a:r>
            <a:r>
              <a:rPr lang="en" sz="1000" u="sng">
                <a:solidFill>
                  <a:srgbClr val="1155CC"/>
                </a:solidFill>
                <a:latin typeface="Inter"/>
                <a:ea typeface="Inter"/>
                <a:cs typeface="Inter"/>
                <a:sym typeface="Inter"/>
                <a:hlinkClick r:id="rId2">
                  <a:extLst>
                    <a:ext uri="{A12FA001-AC4F-418D-AE19-62706E023703}">
                      <ahyp:hlinkClr val="tx"/>
                    </a:ext>
                  </a:extLst>
                </a:hlinkClick>
              </a:rPr>
              <a:t>The IT Business Leaders 2024 Outlook Report</a:t>
            </a:r>
            <a:r>
              <a:rPr lang="en" sz="1000">
                <a:solidFill>
                  <a:schemeClr val="dk1"/>
                </a:solidFill>
                <a:latin typeface="Inter"/>
                <a:ea typeface="Inter"/>
                <a:cs typeface="Inter"/>
                <a:sym typeface="Inter"/>
              </a:rPr>
              <a:t>).</a:t>
            </a:r>
            <a:endParaRPr sz="1000">
              <a:solidFill>
                <a:schemeClr val="dk1"/>
              </a:solidFill>
              <a:latin typeface="Inter"/>
              <a:ea typeface="Inter"/>
              <a:cs typeface="Inter"/>
              <a:sym typeface="Inter"/>
            </a:endParaRPr>
          </a:p>
          <a:p>
            <a:pPr indent="-292100" lvl="2" marL="13716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Small and medium businesses are more likely to lack the necessary skills internally to make CX purchasing decisions.</a:t>
            </a:r>
            <a:endParaRPr sz="1000">
              <a:solidFill>
                <a:schemeClr val="dk1"/>
              </a:solidFill>
              <a:latin typeface="Inter"/>
              <a:ea typeface="Inter"/>
              <a:cs typeface="Inter"/>
              <a:sym typeface="Inter"/>
            </a:endParaRPr>
          </a:p>
          <a:p>
            <a:pPr indent="-292100" lvl="2" marL="13716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For larger enterprises that already have these skill sets, they may look to outsource the expertise for new projects, capital expenditures, or as part of a general effort to reduce infrastructure OPEX, upgrade or outsource the maintenance of their infrastructure.</a:t>
            </a:r>
            <a:endParaRPr>
              <a:solidFill>
                <a:srgbClr val="011B58"/>
              </a:solidFill>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befea4c87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2befea4c87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An international manufacturer and distributor of vital component parts was in need of a streamlined, cost-effective voice solution for its 50+ locations. The company was challenged with high operational costs, a decrease in productivity due to legacy PBX systems, disparate systems across locations, and no central point of management.</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An AppDirect CX Solutions Architect was engaged to vet providers and find the appropriate fit for the company’s business needs. A UCaaS provider was presented to the customer to deliver the best-suited solutions to their communications needs. due to their global presence, reliable network infrastructure, redundancy, and geo-routing patents.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AppDirect’s back-office supported the project from inputting the initial opportunity to project managing the installation. These solutions solved all the customer’s pain points. By hosting the managed provider’s phone system in the cloud, operational costs decreased significantly, and the customer no longer had to worry about supporting legacy systems and the tedious tasks required to keep them up-to-date through patching, repair, and general maintenance.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On top of that, this provider’s UCaaS enables centralized management from a portal allowing the IT staff to make adjustments and modifications anywhere.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To support the company’s international locations, the provider’s geo-routing algorithms allow communications to be routed quickly and efficiently to the closest available data center for high fidelity audio and low latency communication.</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The provider successfully deployed its UCaaS solution for 4,000+ users globally. A contract was signed an MRC of 70,000 over 36 months.</a:t>
            </a:r>
            <a:endParaRPr sz="1000">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1f0f553d237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1f0f553d237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Time wasted on repetitive tasks: 60% of a person’s time at work is spent on work about work, not on skilled work (</a:t>
            </a:r>
            <a:r>
              <a:rPr lang="en" u="sng">
                <a:solidFill>
                  <a:srgbClr val="0629D3"/>
                </a:solidFill>
                <a:latin typeface="Inter"/>
                <a:ea typeface="Inter"/>
                <a:cs typeface="Inter"/>
                <a:sym typeface="Inter"/>
                <a:hlinkClick r:id="rId2">
                  <a:extLst>
                    <a:ext uri="{A12FA001-AC4F-418D-AE19-62706E023703}">
                      <ahyp:hlinkClr val="tx"/>
                    </a:ext>
                  </a:extLst>
                </a:hlinkClick>
              </a:rPr>
              <a:t>Asana</a:t>
            </a:r>
            <a:r>
              <a:rPr lang="en" u="sng">
                <a:solidFill>
                  <a:schemeClr val="dk1"/>
                </a:solidFill>
                <a:latin typeface="Inter"/>
                <a:ea typeface="Inter"/>
                <a:cs typeface="Inter"/>
                <a:sym typeface="Inter"/>
                <a:hlinkClick r:id="rId3">
                  <a:extLst>
                    <a:ext uri="{A12FA001-AC4F-418D-AE19-62706E023703}">
                      <ahyp:hlinkClr val="tx"/>
                    </a:ext>
                  </a:extLst>
                </a:hlinkClick>
              </a:rPr>
              <a:t>,</a:t>
            </a:r>
            <a:r>
              <a:rPr lang="en">
                <a:solidFill>
                  <a:schemeClr val="dk1"/>
                </a:solidFill>
                <a:latin typeface="Inter"/>
                <a:ea typeface="Inter"/>
                <a:cs typeface="Inter"/>
                <a:sym typeface="Inter"/>
              </a:rPr>
              <a:t> How work about work gets in the way of real work, Oct 2022).</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70% of consumers believe AI has become a modern part of customer service (</a:t>
            </a:r>
            <a:r>
              <a:rPr lang="en" u="sng">
                <a:solidFill>
                  <a:schemeClr val="hlink"/>
                </a:solidFill>
                <a:latin typeface="Inter"/>
                <a:ea typeface="Inter"/>
                <a:cs typeface="Inter"/>
                <a:sym typeface="Inter"/>
                <a:hlinkClick r:id="rId4"/>
              </a:rPr>
              <a:t>Zendesk</a:t>
            </a:r>
            <a:r>
              <a:rPr lang="en">
                <a:solidFill>
                  <a:schemeClr val="dk1"/>
                </a:solidFill>
                <a:latin typeface="Inter"/>
                <a:ea typeface="Inter"/>
                <a:cs typeface="Inter"/>
                <a:sym typeface="Inter"/>
              </a:rPr>
              <a:t>, CX Trends, 2024).</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Organizations are heavily investing in AI solutions within contact centers to gain significant value, cost reduction, and efficiency.</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Shift in IT spending toward AI will be fast and dramatic, impacting nearly every industry and application. By 2025, Global 2000 (G2000) organizations will allocate over 40% of their core IT spend to AI-related initiatives, leading to a double-digit increase in the rate of product and process innovations (</a:t>
            </a:r>
            <a:r>
              <a:rPr lang="en" u="sng">
                <a:solidFill>
                  <a:schemeClr val="hlink"/>
                </a:solidFill>
                <a:latin typeface="Inter"/>
                <a:ea typeface="Inter"/>
                <a:cs typeface="Inter"/>
                <a:sym typeface="Inter"/>
                <a:hlinkClick r:id="rId5"/>
              </a:rPr>
              <a:t>IDC</a:t>
            </a:r>
            <a:r>
              <a:rPr lang="en">
                <a:solidFill>
                  <a:schemeClr val="dk1"/>
                </a:solidFill>
                <a:latin typeface="Inter"/>
                <a:ea typeface="Inter"/>
                <a:cs typeface="Inter"/>
                <a:sym typeface="Inter"/>
              </a:rPr>
              <a:t>, IDC FutureScape: Artificial Intelligence Will Reshape the IT Industry and the Way Businesses Operate, 2023).</a:t>
            </a:r>
            <a:endParaRPr>
              <a:solidFill>
                <a:schemeClr val="dk1"/>
              </a:solidFill>
              <a:latin typeface="Inter"/>
              <a:ea typeface="Inter"/>
              <a:cs typeface="Inter"/>
              <a:sym typeface="Inter"/>
            </a:endParaRPr>
          </a:p>
          <a:p>
            <a:pPr indent="-298450" lvl="1" marL="9144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Generative AI market is projected to reach a staggering $1 trillion by 2031, with an impressive compound annual growth rate (CAGR) of 48.05% (</a:t>
            </a:r>
            <a:r>
              <a:rPr lang="en" u="sng">
                <a:solidFill>
                  <a:srgbClr val="1155CC"/>
                </a:solidFill>
                <a:latin typeface="Inter"/>
                <a:ea typeface="Inter"/>
                <a:cs typeface="Inter"/>
                <a:sym typeface="Inter"/>
                <a:hlinkClick r:id="rId6">
                  <a:extLst>
                    <a:ext uri="{A12FA001-AC4F-418D-AE19-62706E023703}">
                      <ahyp:hlinkClr val="tx"/>
                    </a:ext>
                  </a:extLst>
                </a:hlinkClick>
              </a:rPr>
              <a:t>Our Culture Mag</a:t>
            </a:r>
            <a:r>
              <a:rPr lang="en">
                <a:solidFill>
                  <a:schemeClr val="dk1"/>
                </a:solidFill>
                <a:latin typeface="Inter"/>
                <a:ea typeface="Inter"/>
                <a:cs typeface="Inter"/>
                <a:sym typeface="Inter"/>
              </a:rPr>
              <a:t>, Generative AI to Become a $1 Trillion Market, 2024).</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Chatbots and AI features are utilized to handle routine inquiries, providing self-service options and enhancing customer satisfaction.</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AI-powered routing systems improve efficiency by connecting customers to the right agent, reducing call transfer time.</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Analytics tools and AI algorithms analyze historical data, identify trends, and make data-driven decisions for better-predicted future demand.</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Balancing automation and human expertise is crucial for delivering a personalized, high-quality customer service experience.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b884cc738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b884cc738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details…</a:t>
            </a:r>
            <a:endParaRPr/>
          </a:p>
          <a:p>
            <a:pPr indent="-298450" lvl="0" marL="457200" rtl="0" algn="l">
              <a:spcBef>
                <a:spcPts val="0"/>
              </a:spcBef>
              <a:spcAft>
                <a:spcPts val="0"/>
              </a:spcAft>
              <a:buSzPts val="1100"/>
              <a:buChar char="●"/>
            </a:pPr>
            <a:r>
              <a:rPr lang="en"/>
              <a:t>Generally used in Contact Centers that are seasonal e.g. see a huge spike in calls in the spring and hire a BPO Contact Center contractually to handle this influx.</a:t>
            </a:r>
            <a:endParaRPr/>
          </a:p>
          <a:p>
            <a:pPr indent="-298450" lvl="1" marL="914400" rtl="0" algn="l">
              <a:spcBef>
                <a:spcPts val="0"/>
              </a:spcBef>
              <a:spcAft>
                <a:spcPts val="0"/>
              </a:spcAft>
              <a:buSzPts val="1100"/>
              <a:buChar char="○"/>
            </a:pPr>
            <a:r>
              <a:rPr lang="en"/>
              <a:t>This use case typically occurs when there is an overflow of calls (BPO </a:t>
            </a:r>
            <a:r>
              <a:rPr lang="en"/>
              <a:t>receives</a:t>
            </a:r>
            <a:r>
              <a:rPr lang="en"/>
              <a:t> the overflow)</a:t>
            </a:r>
            <a:endParaRPr/>
          </a:p>
          <a:p>
            <a:pPr indent="-298450" lvl="1" marL="914400" rtl="0" algn="l">
              <a:spcBef>
                <a:spcPts val="0"/>
              </a:spcBef>
              <a:spcAft>
                <a:spcPts val="0"/>
              </a:spcAft>
              <a:buSzPts val="1100"/>
              <a:buChar char="○"/>
            </a:pPr>
            <a:r>
              <a:rPr lang="en"/>
              <a:t>BPOs really understand customer needs and have staff trained on customer use cases</a:t>
            </a:r>
            <a:endParaRPr/>
          </a:p>
          <a:p>
            <a:pPr indent="-298450" lvl="0" marL="457200" rtl="0" algn="l">
              <a:spcBef>
                <a:spcPts val="0"/>
              </a:spcBef>
              <a:spcAft>
                <a:spcPts val="0"/>
              </a:spcAft>
              <a:buSzPts val="1100"/>
              <a:buChar char="●"/>
            </a:pPr>
            <a:r>
              <a:rPr lang="en"/>
              <a:t>In the scenario on the slide, they couldn’t answer because they were inundated with calls, but literally weren’t available to pick up or if they did, they might not be in front of their computer and booking systems. Since the customer couldn’t answer the phone or did not always have access to their booking system while on the event floor, AppDirect didn’t need to provide them with an onsite or cloud solution to be able to answer the phone. Instead, AppDirect provided a creative solution from their portfolio: BPOs who are providers outsourced to answer client calls.</a:t>
            </a:r>
            <a:endParaRPr/>
          </a:p>
          <a:p>
            <a:pPr indent="-298450" lvl="1" marL="914400" rtl="0" algn="l">
              <a:spcBef>
                <a:spcPts val="0"/>
              </a:spcBef>
              <a:spcAft>
                <a:spcPts val="0"/>
              </a:spcAft>
              <a:buSzPts val="1100"/>
              <a:buChar char="○"/>
            </a:pPr>
            <a:r>
              <a:rPr lang="en"/>
              <a:t>In this case, the BPO got access to this customer’s client details and booking system and had a form fill already on hand so that when clients call, they would be forwarded to the BPO, who was trained to handle this booking.</a:t>
            </a:r>
            <a:endParaRPr/>
          </a:p>
          <a:p>
            <a:pPr indent="-298450" lvl="1" marL="914400" rtl="0" algn="l">
              <a:spcBef>
                <a:spcPts val="0"/>
              </a:spcBef>
              <a:spcAft>
                <a:spcPts val="0"/>
              </a:spcAft>
              <a:buSzPts val="1100"/>
              <a:buChar char="○"/>
            </a:pPr>
            <a:r>
              <a:rPr lang="en"/>
              <a:t>Customer was no longer losing potential clients who, when </a:t>
            </a:r>
            <a:r>
              <a:rPr lang="en"/>
              <a:t>unanswered</a:t>
            </a:r>
            <a:r>
              <a:rPr lang="en"/>
              <a:t>, would end up finding another company who did answer the phone and provide them service.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7660f50003_0_2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7660f50003_0_2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86c56133ca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86c56133ca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Customer Experience expectations are at an all-time high and there is higher customer churn and the continued rise of customer expectations for “premium” customer service. Customers now expect to be able to reach businesses at any time of day, on a variety of channels, and they also expect support to be fast and accurate. They do not want to have to start over or repeat themselves if they are transferred between agents or from a chatbot to a voice call. A recent CCW (Customer Contact Week) study showed that 60% of customers would take their business to your competitors after just one or two bad experiences. Another challenge is shifting agent expectations. Now it’s not necessarily that agent quality has gotten worse over time, but customer support agents - whether they’re at home or in a contact center -  are being asked to handle more calls, manage more channels, and sometimes take on sales responsibilities - and do it all with a bunch of tools and software that still don’t work well together.  In a recent report from </a:t>
            </a:r>
            <a:r>
              <a:rPr lang="en" u="sng">
                <a:solidFill>
                  <a:schemeClr val="hlink"/>
                </a:solidFill>
                <a:latin typeface="Inter"/>
                <a:ea typeface="Inter"/>
                <a:cs typeface="Inter"/>
                <a:sym typeface="Inter"/>
                <a:hlinkClick r:id="rId2"/>
              </a:rPr>
              <a:t>Metrigy</a:t>
            </a:r>
            <a:r>
              <a:rPr lang="en">
                <a:solidFill>
                  <a:schemeClr val="dk1"/>
                </a:solidFill>
                <a:latin typeface="Inter"/>
                <a:ea typeface="Inter"/>
                <a:cs typeface="Inter"/>
                <a:sym typeface="Inter"/>
              </a:rPr>
              <a:t>, 34% of businesses said they’d experienced longer call durations over the past 24 months. Of those, 56% named “more complex issues” as the cause.  In summary, it’s harder to be a successful agent these days.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b="1" lang="en">
                <a:solidFill>
                  <a:srgbClr val="0629D3"/>
                </a:solidFill>
                <a:latin typeface="Inter"/>
                <a:ea typeface="Inter"/>
                <a:cs typeface="Inter"/>
                <a:sym typeface="Inter"/>
              </a:rPr>
              <a:t>Buyer-impacting stats</a:t>
            </a:r>
            <a:endParaRPr b="1">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Customer Expectations:</a:t>
            </a:r>
            <a:endParaRPr b="1">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60% of consumers will switch brands after just one or two bad experiences (CCW </a:t>
            </a:r>
            <a:r>
              <a:rPr lang="en" u="sng">
                <a:solidFill>
                  <a:schemeClr val="hlink"/>
                </a:solidFill>
                <a:latin typeface="Inter"/>
                <a:ea typeface="Inter"/>
                <a:cs typeface="Inter"/>
                <a:sym typeface="Inter"/>
                <a:hlinkClick r:id="rId3"/>
              </a:rPr>
              <a:t>Digital Survey market study</a:t>
            </a:r>
            <a:r>
              <a:rPr lang="en">
                <a:solidFill>
                  <a:schemeClr val="dk1"/>
                </a:solidFill>
                <a:latin typeface="Inter"/>
                <a:ea typeface="Inter"/>
                <a:cs typeface="Inter"/>
                <a:sym typeface="Inter"/>
              </a:rPr>
              <a:t>, June 2022).</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81% of consumers say having a positive experience with a brand makes them more likely to recommend it to a friend or family member. (</a:t>
            </a:r>
            <a:r>
              <a:rPr lang="en" u="sng">
                <a:solidFill>
                  <a:schemeClr val="hlink"/>
                </a:solidFill>
                <a:latin typeface="Inter"/>
                <a:ea typeface="Inter"/>
                <a:cs typeface="Inter"/>
                <a:sym typeface="Inter"/>
                <a:hlinkClick r:id="rId4"/>
              </a:rPr>
              <a:t>Genesys</a:t>
            </a:r>
            <a:r>
              <a:rPr lang="en">
                <a:solidFill>
                  <a:schemeClr val="dk1"/>
                </a:solidFill>
                <a:latin typeface="Inter"/>
                <a:ea typeface="Inter"/>
                <a:cs typeface="Inter"/>
                <a:sym typeface="Inter"/>
              </a:rPr>
              <a:t>, "The State of Customer Experience 2021")</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71% of consumers expect companies to personalize their interactions, 76 percent get frustrated when this doesn’t happen. (</a:t>
            </a:r>
            <a:r>
              <a:rPr lang="en" u="sng">
                <a:solidFill>
                  <a:schemeClr val="hlink"/>
                </a:solidFill>
                <a:latin typeface="Inter"/>
                <a:ea typeface="Inter"/>
                <a:cs typeface="Inter"/>
                <a:sym typeface="Inter"/>
                <a:hlinkClick r:id="rId5"/>
              </a:rPr>
              <a:t>McKinsey</a:t>
            </a:r>
            <a:r>
              <a:rPr lang="en">
                <a:solidFill>
                  <a:schemeClr val="dk1"/>
                </a:solidFill>
                <a:latin typeface="Inter"/>
                <a:ea typeface="Inter"/>
                <a:cs typeface="Inter"/>
                <a:sym typeface="Inter"/>
              </a:rPr>
              <a:t>, "What is Personalization?", 2023)</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Consumers are willing to pay a 16% price premium in return for a superior customer experience (</a:t>
            </a:r>
            <a:r>
              <a:rPr lang="en" u="sng">
                <a:solidFill>
                  <a:schemeClr val="hlink"/>
                </a:solidFill>
                <a:latin typeface="Inter"/>
                <a:ea typeface="Inter"/>
                <a:cs typeface="Inter"/>
                <a:sym typeface="Inter"/>
                <a:hlinkClick r:id="rId6"/>
              </a:rPr>
              <a:t>CX Index</a:t>
            </a:r>
            <a:r>
              <a:rPr lang="en">
                <a:solidFill>
                  <a:schemeClr val="dk1"/>
                </a:solidFill>
                <a:latin typeface="Inter"/>
                <a:ea typeface="Inter"/>
                <a:cs typeface="Inter"/>
                <a:sym typeface="Inter"/>
              </a:rPr>
              <a:t>, 20 Statistics to Understand the Rise and Value of CX, </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72</a:t>
            </a:r>
            <a:r>
              <a:rPr lang="en">
                <a:solidFill>
                  <a:schemeClr val="dk1"/>
                </a:solidFill>
                <a:latin typeface="Inter"/>
                <a:ea typeface="Inter"/>
                <a:cs typeface="Inter"/>
                <a:sym typeface="Inter"/>
              </a:rPr>
              <a:t>% of customers say they expect the businesses they buy from to recognize them as individuals and know their interests. (</a:t>
            </a:r>
            <a:r>
              <a:rPr lang="en" u="sng">
                <a:solidFill>
                  <a:schemeClr val="hlink"/>
                </a:solidFill>
                <a:latin typeface="Inter"/>
                <a:ea typeface="Inter"/>
                <a:cs typeface="Inter"/>
                <a:sym typeface="Inter"/>
                <a:hlinkClick r:id="rId7"/>
              </a:rPr>
              <a:t>McKinsey</a:t>
            </a:r>
            <a:r>
              <a:rPr lang="en">
                <a:solidFill>
                  <a:schemeClr val="dk1"/>
                </a:solidFill>
                <a:latin typeface="Inter"/>
                <a:ea typeface="Inter"/>
                <a:cs typeface="Inter"/>
                <a:sym typeface="Inter"/>
              </a:rPr>
              <a:t>, "The value of getting personalization right—or wrong—is multiplying", 2021)</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Customers are likely to spend 140% more after a positive experience rather than a negative one (</a:t>
            </a:r>
            <a:r>
              <a:rPr lang="en" u="sng">
                <a:solidFill>
                  <a:schemeClr val="hlink"/>
                </a:solidFill>
                <a:latin typeface="Inter"/>
                <a:ea typeface="Inter"/>
                <a:cs typeface="Inter"/>
                <a:sym typeface="Inter"/>
                <a:hlinkClick r:id="rId8"/>
              </a:rPr>
              <a:t>Zippia</a:t>
            </a:r>
            <a:r>
              <a:rPr lang="en">
                <a:solidFill>
                  <a:schemeClr val="dk1"/>
                </a:solidFill>
                <a:latin typeface="Inter"/>
                <a:ea typeface="Inter"/>
                <a:cs typeface="Inter"/>
                <a:sym typeface="Inter"/>
              </a:rPr>
              <a:t>, Contact Center Solutions, 2022).</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Employee Expectations:</a:t>
            </a:r>
            <a:endParaRPr b="1">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80% of employees say they would leave a company for a competitor with better technology. (</a:t>
            </a:r>
            <a:r>
              <a:rPr lang="en" u="sng">
                <a:solidFill>
                  <a:srgbClr val="1155CC"/>
                </a:solidFill>
                <a:latin typeface="Inter"/>
                <a:ea typeface="Inter"/>
                <a:cs typeface="Inter"/>
                <a:sym typeface="Inter"/>
                <a:hlinkClick r:id="rId9">
                  <a:extLst>
                    <a:ext uri="{A12FA001-AC4F-418D-AE19-62706E023703}">
                      <ahyp:hlinkClr val="tx"/>
                    </a:ext>
                  </a:extLst>
                </a:hlinkClick>
              </a:rPr>
              <a:t>Salesforce</a:t>
            </a:r>
            <a:r>
              <a:rPr lang="en">
                <a:solidFill>
                  <a:schemeClr val="dk1"/>
                </a:solidFill>
                <a:latin typeface="Inter"/>
                <a:ea typeface="Inter"/>
                <a:cs typeface="Inter"/>
                <a:sym typeface="Inter"/>
              </a:rPr>
              <a:t>, State of the Connected Customer - Sixth Edition, 2023)</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80% of employees worldwide believe collaboration and productivity tools improve employee engagement. However, only 26% of employees fully agree they have the tools to streamline work processes (</a:t>
            </a:r>
            <a:r>
              <a:rPr lang="en" u="sng">
                <a:solidFill>
                  <a:schemeClr val="hlink"/>
                </a:solidFill>
                <a:latin typeface="Inter"/>
                <a:ea typeface="Inter"/>
                <a:cs typeface="Inter"/>
                <a:sym typeface="Inter"/>
                <a:hlinkClick r:id="rId10"/>
              </a:rPr>
              <a:t>Monday</a:t>
            </a:r>
            <a:r>
              <a:rPr lang="en">
                <a:solidFill>
                  <a:schemeClr val="dk1"/>
                </a:solidFill>
                <a:latin typeface="Inter"/>
                <a:ea typeface="Inter"/>
                <a:cs typeface="Inter"/>
                <a:sym typeface="Inter"/>
              </a:rPr>
              <a:t>, Global Productivity Survey, 2023).</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67% of employees say outdated technology creates stress and frustration. (Cisco, "Global Workforce Trends Report 2023")</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Impact of Meeting Expectations:</a:t>
            </a:r>
            <a:endParaRPr b="1">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Of the companies that focus on CX, there’s an 80% increase in revenue (</a:t>
            </a:r>
            <a:r>
              <a:rPr lang="en" u="sng">
                <a:solidFill>
                  <a:schemeClr val="hlink"/>
                </a:solidFill>
                <a:latin typeface="Inter"/>
                <a:ea typeface="Inter"/>
                <a:cs typeface="Inter"/>
                <a:sym typeface="Inter"/>
                <a:hlinkClick r:id="rId11"/>
              </a:rPr>
              <a:t>Zippia</a:t>
            </a:r>
            <a:r>
              <a:rPr lang="en">
                <a:solidFill>
                  <a:schemeClr val="dk1"/>
                </a:solidFill>
                <a:latin typeface="Inter"/>
                <a:ea typeface="Inter"/>
                <a:cs typeface="Inter"/>
                <a:sym typeface="Inter"/>
              </a:rPr>
              <a:t>, 25 MUST-KNOW CUSTOMER EXPERIENCE STATISTICS [2023]: THE BENEFITS OF A POSITIVE CUSTOMER EXPERIENCE, 2023)</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McKinsey research reveals that improving the customer experience has increased sales revenues by 2 to 7% and profitability by 1 to 2%. In addition to this, the overall shareholder return has increased by 7 to 10 percent. (</a:t>
            </a:r>
            <a:r>
              <a:rPr lang="en" u="sng">
                <a:solidFill>
                  <a:schemeClr val="hlink"/>
                </a:solidFill>
                <a:latin typeface="Inter"/>
                <a:ea typeface="Inter"/>
                <a:cs typeface="Inter"/>
                <a:sym typeface="Inter"/>
                <a:hlinkClick r:id="rId12"/>
              </a:rPr>
              <a:t>McKinsey</a:t>
            </a:r>
            <a:r>
              <a:rPr lang="en">
                <a:solidFill>
                  <a:schemeClr val="dk1"/>
                </a:solidFill>
                <a:latin typeface="Inter"/>
                <a:ea typeface="Inter"/>
                <a:cs typeface="Inter"/>
                <a:sym typeface="Inter"/>
              </a:rPr>
              <a:t>, Prediction: The future of Customer Experience, 2022)</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Engaged employees are 21% more productive and have a 59% lower chance of leaving their jobs. (</a:t>
            </a:r>
            <a:r>
              <a:rPr lang="en" u="sng">
                <a:solidFill>
                  <a:schemeClr val="hlink"/>
                </a:solidFill>
                <a:latin typeface="Inter"/>
                <a:ea typeface="Inter"/>
                <a:cs typeface="Inter"/>
                <a:sym typeface="Inter"/>
                <a:hlinkClick r:id="rId13"/>
              </a:rPr>
              <a:t>Gallup</a:t>
            </a:r>
            <a:r>
              <a:rPr lang="en">
                <a:solidFill>
                  <a:schemeClr val="dk1"/>
                </a:solidFill>
                <a:latin typeface="Inter"/>
                <a:ea typeface="Inter"/>
                <a:cs typeface="Inter"/>
                <a:sym typeface="Inter"/>
              </a:rPr>
              <a:t>, "State of the American Workplace Report 2023")</a:t>
            </a:r>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527c32e4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3527c32e4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7768bacfac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7768bacfac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Inter"/>
                <a:ea typeface="Inter"/>
                <a:cs typeface="Inter"/>
                <a:sym typeface="Inter"/>
              </a:rPr>
              <a:t>In any organization, ensuring exceptional customer experience (CX) is a collective responsibility shared by every employee. Companies that excel in customer experience outperform their peers by up to 80% in revenue growth (Temkin Group, "CX Benchmarking Report 2023"). In addition, 72% of employees believe having the right tools would make them more productive (Okta, "Employee Experience Index 2023") and engaged employees have a 59% lower chance of leaving their jobs (Gallup, "State of the American Workplace Report 2023"). CX has become indispensable for businesses in providing not only powerful communication solutions that contribute to increased customer satisfaction and spend, but in also reducing employee attrition. Once adopted, they seamlessly integrate into customers’ operations, eliminating the hassles of traditional update cycles and equipment struggles. </a:t>
            </a:r>
            <a:r>
              <a:rPr lang="en" sz="1000">
                <a:solidFill>
                  <a:schemeClr val="dk1"/>
                </a:solidFill>
                <a:latin typeface="Inter"/>
                <a:ea typeface="Inter"/>
                <a:cs typeface="Inter"/>
                <a:sym typeface="Inter"/>
              </a:rPr>
              <a:t>It’s important to understand the complexities customers face in making CX the cornerstone of their IT strategy. Migrating workloads to the cloud, ensuring security, and deciphering intricate bills from cloud providers can be challenging. </a:t>
            </a:r>
            <a:endParaRPr sz="1000">
              <a:solidFill>
                <a:schemeClr val="dk1"/>
              </a:solidFill>
              <a:latin typeface="Inter"/>
              <a:ea typeface="Inter"/>
              <a:cs typeface="Inter"/>
              <a:sym typeface="Inter"/>
            </a:endParaRPr>
          </a:p>
          <a:p>
            <a:pPr indent="0" lvl="0" marL="0" rtl="0" algn="l">
              <a:spcBef>
                <a:spcPts val="0"/>
              </a:spcBef>
              <a:spcAft>
                <a:spcPts val="0"/>
              </a:spcAft>
              <a:buNone/>
            </a:pPr>
            <a:r>
              <a:t/>
            </a:r>
            <a:endParaRPr b="1">
              <a:solidFill>
                <a:srgbClr val="0629D3"/>
              </a:solidFill>
              <a:latin typeface="Inter"/>
              <a:ea typeface="Inter"/>
              <a:cs typeface="Inter"/>
              <a:sym typeface="Inter"/>
            </a:endParaRPr>
          </a:p>
          <a:p>
            <a:pPr indent="0" lvl="0" marL="0" rtl="0" algn="l">
              <a:spcBef>
                <a:spcPts val="0"/>
              </a:spcBef>
              <a:spcAft>
                <a:spcPts val="0"/>
              </a:spcAft>
              <a:buNone/>
            </a:pPr>
            <a:r>
              <a:rPr b="1" lang="en" sz="1000">
                <a:solidFill>
                  <a:srgbClr val="0629D3"/>
                </a:solidFill>
                <a:latin typeface="Inter"/>
                <a:ea typeface="Inter"/>
                <a:cs typeface="Inter"/>
                <a:sym typeface="Inter"/>
              </a:rPr>
              <a:t>Buyer pain points</a:t>
            </a:r>
            <a:endParaRPr b="1" sz="1000">
              <a:solidFill>
                <a:srgbClr val="0629D3"/>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Dealing with outdated, end-of-life equipment that results in low customer satisfaction and decreased employee productivity and motivation.</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Facing the need for renewal of maintenance contracts.</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Dealing with PBX from manufacturers undergoing changes (bankruptcy, cloud model).</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Managing disjointed communication across multiple locations or a mobile workforce and lack of easy-to-use communication/collaboration tools and a unified conferencing solution.</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Challenges in managing call centers and meeting strict regulatory requirements.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Small and medium businesses are more likely to lack the necessary skills internally to make CX purchasing decisions.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For larger enterprises that already have these skill sets, they may look to outsource the expertise for new projects, capital expenditures, or as part of a general effort to reduce infrastructure OPEX, upgrade or outsource the maintenance of their infrastructure.</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Buyers have challenges in migrating their workloads to the cloud, maintaining them once they’re there.. </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527c32e45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527c32e45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86c56133ca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286c56133ca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
              </a:spcBef>
              <a:spcAft>
                <a:spcPts val="0"/>
              </a:spcAft>
              <a:buNone/>
            </a:pPr>
            <a:r>
              <a:rPr b="1" lang="en" sz="1000">
                <a:solidFill>
                  <a:srgbClr val="0629D3"/>
                </a:solidFill>
                <a:latin typeface="Inter"/>
                <a:ea typeface="Inter"/>
                <a:cs typeface="Inter"/>
                <a:sym typeface="Inter"/>
              </a:rPr>
              <a:t>CX Catalog</a:t>
            </a:r>
            <a:endParaRPr b="1" sz="1000">
              <a:solidFill>
                <a:srgbClr val="0629D3"/>
              </a:solidFill>
              <a:latin typeface="Inter"/>
              <a:ea typeface="Inter"/>
              <a:cs typeface="Inter"/>
              <a:sym typeface="Inter"/>
            </a:endParaRPr>
          </a:p>
          <a:p>
            <a:pPr indent="0" lvl="0" marL="0" rtl="0" algn="l">
              <a:lnSpc>
                <a:spcPct val="115000"/>
              </a:lnSpc>
              <a:spcBef>
                <a:spcPts val="200"/>
              </a:spcBef>
              <a:spcAft>
                <a:spcPts val="0"/>
              </a:spcAft>
              <a:buNone/>
            </a:pPr>
            <a:r>
              <a:rPr i="1" lang="en" sz="1000">
                <a:solidFill>
                  <a:schemeClr val="dk1"/>
                </a:solidFill>
                <a:latin typeface="Inter"/>
                <a:ea typeface="Inter"/>
                <a:cs typeface="Inter"/>
                <a:sym typeface="Inter"/>
              </a:rPr>
              <a:t>Sell complementary and additional CX services in a unified way to help your customers adapt to an increasing remote workforce and expand your portfolio of CX products and services.</a:t>
            </a:r>
            <a:r>
              <a:rPr lang="en" sz="1000">
                <a:solidFill>
                  <a:schemeClr val="dk1"/>
                </a:solidFill>
                <a:latin typeface="Inter"/>
                <a:ea typeface="Inter"/>
                <a:cs typeface="Inter"/>
                <a:sym typeface="Inter"/>
              </a:rPr>
              <a:t> </a:t>
            </a:r>
            <a:endParaRPr sz="1000">
              <a:solidFill>
                <a:schemeClr val="dk1"/>
              </a:solidFill>
              <a:latin typeface="Inter"/>
              <a:ea typeface="Inter"/>
              <a:cs typeface="Inter"/>
              <a:sym typeface="Inter"/>
            </a:endParaRPr>
          </a:p>
          <a:p>
            <a:pPr indent="-292100" lvl="0" marL="457200" rtl="0" algn="l">
              <a:lnSpc>
                <a:spcPct val="115000"/>
              </a:lnSpc>
              <a:spcBef>
                <a:spcPts val="200"/>
              </a:spcBef>
              <a:spcAft>
                <a:spcPts val="0"/>
              </a:spcAft>
              <a:buClr>
                <a:schemeClr val="dk1"/>
              </a:buClr>
              <a:buSzPts val="1000"/>
              <a:buFont typeface="Inter"/>
              <a:buChar char="●"/>
            </a:pPr>
            <a:r>
              <a:rPr lang="en" sz="1000">
                <a:solidFill>
                  <a:schemeClr val="dk1"/>
                </a:solidFill>
                <a:latin typeface="Inter"/>
                <a:ea typeface="Inter"/>
                <a:cs typeface="Inter"/>
                <a:sym typeface="Inter"/>
              </a:rPr>
              <a:t>AppDirect takes a vendor-agnostic approach—have access to all the provider category leaders through an industry-leading portfolio to find and provide the right solution to solve customers’ business needs and provide a full technology stack.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Leverage AppDirect’s partnerships with hyperscalers (Google, AWS, Microsoft) and top CX providers, giving you a wide range of solutions to offer your customers.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AppDirect offers Microsoft-specific CX products further streamlining your customer’s CX—e.g. RingCentral and Nextiva can be integrated with Microsoft Teams. UCaaS players like RingCentral &amp; Nextiva can integrate with MS Teams (Vonage, Zoom, and Dialpad as well). AppDirect also offers a number of Direct Routing &amp; Operator Connect providers such as BCM One (PureIP), Call Tower, CBTS, Momentum, NuWave, SCB Global, Sinch, NTT, &amp; Coeo Solutions.</a:t>
            </a:r>
            <a:endParaRPr sz="1000">
              <a:solidFill>
                <a:schemeClr val="dk1"/>
              </a:solidFill>
              <a:latin typeface="Inter"/>
              <a:ea typeface="Inter"/>
              <a:cs typeface="Inter"/>
              <a:sym typeface="Inter"/>
            </a:endParaRPr>
          </a:p>
          <a:p>
            <a:pPr indent="0" lvl="0" marL="0" rtl="0" algn="l">
              <a:lnSpc>
                <a:spcPct val="115000"/>
              </a:lnSpc>
              <a:spcBef>
                <a:spcPts val="200"/>
              </a:spcBef>
              <a:spcAft>
                <a:spcPts val="0"/>
              </a:spcAft>
              <a:buNone/>
            </a:pPr>
            <a:r>
              <a:rPr b="1" lang="en" sz="1000">
                <a:solidFill>
                  <a:srgbClr val="0629D3"/>
                </a:solidFill>
                <a:latin typeface="Inter"/>
                <a:ea typeface="Inter"/>
                <a:cs typeface="Inter"/>
                <a:sym typeface="Inter"/>
              </a:rPr>
              <a:t>Expertise</a:t>
            </a:r>
            <a:endParaRPr b="1" sz="1000">
              <a:solidFill>
                <a:srgbClr val="0629D3"/>
              </a:solidFill>
              <a:latin typeface="Inter"/>
              <a:ea typeface="Inter"/>
              <a:cs typeface="Inter"/>
              <a:sym typeface="Inter"/>
            </a:endParaRPr>
          </a:p>
          <a:p>
            <a:pPr indent="0" lvl="0" marL="0" rtl="0" algn="l">
              <a:lnSpc>
                <a:spcPct val="115000"/>
              </a:lnSpc>
              <a:spcBef>
                <a:spcPts val="0"/>
              </a:spcBef>
              <a:spcAft>
                <a:spcPts val="0"/>
              </a:spcAft>
              <a:buNone/>
            </a:pPr>
            <a:r>
              <a:rPr i="1" lang="en" sz="1000">
                <a:solidFill>
                  <a:schemeClr val="dk1"/>
                </a:solidFill>
                <a:latin typeface="Inter"/>
                <a:ea typeface="Inter"/>
                <a:cs typeface="Inter"/>
                <a:sym typeface="Inter"/>
              </a:rPr>
              <a:t>Access training and support to help you understand the products you’re selling and succeed in the market.</a:t>
            </a:r>
            <a:r>
              <a:rPr lang="en" sz="1000">
                <a:solidFill>
                  <a:schemeClr val="dk1"/>
                </a:solidFill>
                <a:latin typeface="Inter"/>
                <a:ea typeface="Inter"/>
                <a:cs typeface="Inter"/>
                <a:sym typeface="Inter"/>
              </a:rPr>
              <a:t>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You don’t need to be an expert in CX to sell—you can use our team of product experts, or you can directly enable your own team through the various learning resources we provide in our Academy on-demand and live workshops, as well as in our Customer Marketing Toolkits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Access community and relationships with other advisors to stay on top of market trends and new technologies and remain competitive.</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solidFill>
                <a:schemeClr val="dk1"/>
              </a:solidFill>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81f4999159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81f4999159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925e9a29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925e9a29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comprehensive catalog contains CX solutions with key capabilities outlined in the wheel illustration, to support a company’s cloud communication needs end-to-end.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AppDirect’s CX catalog: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Empowers you to help customers shift to a UCaaS model for more cost-effective and efficient communication solutions.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Ensures a stable and future-proof communication infrastructure by helping you help customers adopt CX.</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CX services in contract catalog provide a unified and common communication experience, ensuring seamless connectivity regardless of user location. AppDirect works with several providers who offer unified CX solutions.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Cloud-based UCaaS solutions in contract catalog offer scalability, unified regulatory tracking, and integration with CRM platforms, addressing compliance concerns.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Offers CCaaS solutions that can help companies reduce operational expenses. You can leverage a team of CX product specialists and solution architects to identify business problems and offer expert advice to customers on the solutions that best fit their business model.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0.png"/><Relationship Id="rId4"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9.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0.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png"/><Relationship Id="rId3"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png"/><Relationship Id="rId3"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1.png"/><Relationship Id="rId3"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58" name="Shape 758"/>
        <p:cNvGrpSpPr/>
        <p:nvPr/>
      </p:nvGrpSpPr>
      <p:grpSpPr>
        <a:xfrm>
          <a:off x="0" y="0"/>
          <a:ext cx="0" cy="0"/>
          <a:chOff x="0" y="0"/>
          <a:chExt cx="0" cy="0"/>
        </a:xfrm>
      </p:grpSpPr>
      <p:sp>
        <p:nvSpPr>
          <p:cNvPr id="759" name="Google Shape;759;p102"/>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0" name="Google Shape;760;p102"/>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1" name="Google Shape;761;p102"/>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2" name="Google Shape;762;p102"/>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63" name="Shape 763"/>
        <p:cNvGrpSpPr/>
        <p:nvPr/>
      </p:nvGrpSpPr>
      <p:grpSpPr>
        <a:xfrm>
          <a:off x="0" y="0"/>
          <a:ext cx="0" cy="0"/>
          <a:chOff x="0" y="0"/>
          <a:chExt cx="0" cy="0"/>
        </a:xfrm>
      </p:grpSpPr>
      <p:sp>
        <p:nvSpPr>
          <p:cNvPr id="764" name="Google Shape;764;p103"/>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5" name="Google Shape;765;p103"/>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6" name="Google Shape;766;p103"/>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7" name="Google Shape;767;p103"/>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68" name="Shape 768"/>
        <p:cNvGrpSpPr/>
        <p:nvPr/>
      </p:nvGrpSpPr>
      <p:grpSpPr>
        <a:xfrm>
          <a:off x="0" y="0"/>
          <a:ext cx="0" cy="0"/>
          <a:chOff x="0" y="0"/>
          <a:chExt cx="0" cy="0"/>
        </a:xfrm>
      </p:grpSpPr>
      <p:pic>
        <p:nvPicPr>
          <p:cNvPr id="769" name="Google Shape;769;p104"/>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70" name="Google Shape;770;p104"/>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71" name="Google Shape;771;p104"/>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72" name="Google Shape;772;p104"/>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3" name="Google Shape;773;p104"/>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74" name="Google Shape;774;p10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75" name="Shape 775"/>
        <p:cNvGrpSpPr/>
        <p:nvPr/>
      </p:nvGrpSpPr>
      <p:grpSpPr>
        <a:xfrm>
          <a:off x="0" y="0"/>
          <a:ext cx="0" cy="0"/>
          <a:chOff x="0" y="0"/>
          <a:chExt cx="0" cy="0"/>
        </a:xfrm>
      </p:grpSpPr>
      <p:pic>
        <p:nvPicPr>
          <p:cNvPr id="776" name="Google Shape;776;p105"/>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77" name="Google Shape;777;p105"/>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8" name="Google Shape;778;p105"/>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79" name="Google Shape;779;p105"/>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80" name="Google Shape;780;p105"/>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781" name="Google Shape;781;p105"/>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82" name="Shape 782"/>
        <p:cNvGrpSpPr/>
        <p:nvPr/>
      </p:nvGrpSpPr>
      <p:grpSpPr>
        <a:xfrm>
          <a:off x="0" y="0"/>
          <a:ext cx="0" cy="0"/>
          <a:chOff x="0" y="0"/>
          <a:chExt cx="0" cy="0"/>
        </a:xfrm>
      </p:grpSpPr>
      <p:pic>
        <p:nvPicPr>
          <p:cNvPr id="783" name="Google Shape;783;p106"/>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84" name="Google Shape;784;p10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85" name="Google Shape;785;p10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86" name="Google Shape;786;p106"/>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787" name="Shape 787"/>
        <p:cNvGrpSpPr/>
        <p:nvPr/>
      </p:nvGrpSpPr>
      <p:grpSpPr>
        <a:xfrm>
          <a:off x="0" y="0"/>
          <a:ext cx="0" cy="0"/>
          <a:chOff x="0" y="0"/>
          <a:chExt cx="0" cy="0"/>
        </a:xfrm>
      </p:grpSpPr>
      <p:sp>
        <p:nvSpPr>
          <p:cNvPr id="788" name="Google Shape;788;p107"/>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9" name="Google Shape;789;p107"/>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790" name="Shape 790"/>
        <p:cNvGrpSpPr/>
        <p:nvPr/>
      </p:nvGrpSpPr>
      <p:grpSpPr>
        <a:xfrm>
          <a:off x="0" y="0"/>
          <a:ext cx="0" cy="0"/>
          <a:chOff x="0" y="0"/>
          <a:chExt cx="0" cy="0"/>
        </a:xfrm>
      </p:grpSpPr>
      <p:sp>
        <p:nvSpPr>
          <p:cNvPr id="791" name="Google Shape;791;p108"/>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2" name="Google Shape;792;p108"/>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3" name="Google Shape;793;p108"/>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4" name="Google Shape;794;p108"/>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5" name="Google Shape;795;p108"/>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6" name="Google Shape;796;p108"/>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Content, Dark Tapered E">
  <p:cSld name="09 - Content, Dark Tapered E">
    <p:bg>
      <p:bgPr>
        <a:solidFill>
          <a:schemeClr val="dk1"/>
        </a:solidFill>
      </p:bgPr>
    </p:bg>
    <p:spTree>
      <p:nvGrpSpPr>
        <p:cNvPr id="797" name="Shape 797"/>
        <p:cNvGrpSpPr/>
        <p:nvPr/>
      </p:nvGrpSpPr>
      <p:grpSpPr>
        <a:xfrm>
          <a:off x="0" y="0"/>
          <a:ext cx="0" cy="0"/>
          <a:chOff x="0" y="0"/>
          <a:chExt cx="0" cy="0"/>
        </a:xfrm>
      </p:grpSpPr>
      <p:sp>
        <p:nvSpPr>
          <p:cNvPr id="798" name="Google Shape;798;p109"/>
          <p:cNvSpPr/>
          <p:nvPr/>
        </p:nvSpPr>
        <p:spPr>
          <a:xfrm flipH="1" rot="10800000">
            <a:off x="1" y="0"/>
            <a:ext cx="3421165" cy="5143500"/>
          </a:xfrm>
          <a:custGeom>
            <a:rect b="b" l="l" r="r" t="t"/>
            <a:pathLst>
              <a:path extrusionOk="0" h="6858000" w="4638868">
                <a:moveTo>
                  <a:pt x="4424477" y="0"/>
                </a:moveTo>
                <a:lnTo>
                  <a:pt x="0" y="0"/>
                </a:lnTo>
                <a:lnTo>
                  <a:pt x="0" y="6858000"/>
                </a:lnTo>
                <a:lnTo>
                  <a:pt x="2826626" y="6858000"/>
                </a:lnTo>
                <a:cubicBezTo>
                  <a:pt x="3005207" y="6559487"/>
                  <a:pt x="3173876" y="6253125"/>
                  <a:pt x="3331915" y="5939790"/>
                </a:cubicBezTo>
                <a:cubicBezTo>
                  <a:pt x="3905536" y="4815866"/>
                  <a:pt x="4279183" y="3620465"/>
                  <a:pt x="4543203" y="2459717"/>
                </a:cubicBezTo>
                <a:cubicBezTo>
                  <a:pt x="4708036" y="1615878"/>
                  <a:pt x="4654379" y="778548"/>
                  <a:pt x="4424477" y="0"/>
                </a:cubicBezTo>
                <a:close/>
              </a:path>
            </a:pathLst>
          </a:custGeom>
          <a:gradFill>
            <a:gsLst>
              <a:gs pos="0">
                <a:schemeClr val="dk1"/>
              </a:gs>
              <a:gs pos="50000">
                <a:schemeClr val="dk1"/>
              </a:gs>
              <a:gs pos="100000">
                <a:schemeClr val="dk2"/>
              </a:gs>
            </a:gsLst>
            <a:lin ang="1890073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9" name="Google Shape;799;p109"/>
          <p:cNvSpPr/>
          <p:nvPr/>
        </p:nvSpPr>
        <p:spPr>
          <a:xfrm>
            <a:off x="1" y="0"/>
            <a:ext cx="3838706" cy="4965774"/>
          </a:xfrm>
          <a:custGeom>
            <a:rect b="b" l="l" r="r" t="t"/>
            <a:pathLst>
              <a:path extrusionOk="0" h="6665468" w="5152625">
                <a:moveTo>
                  <a:pt x="0" y="6657086"/>
                </a:moveTo>
                <a:cubicBezTo>
                  <a:pt x="33565" y="6628384"/>
                  <a:pt x="67224" y="6599745"/>
                  <a:pt x="100979" y="6571170"/>
                </a:cubicBezTo>
                <a:cubicBezTo>
                  <a:pt x="1299947" y="5555933"/>
                  <a:pt x="2559222" y="4675734"/>
                  <a:pt x="3870503" y="3913677"/>
                </a:cubicBezTo>
                <a:lnTo>
                  <a:pt x="3870516" y="3913670"/>
                </a:lnTo>
                <a:cubicBezTo>
                  <a:pt x="5387251" y="3035395"/>
                  <a:pt x="5486819" y="1125792"/>
                  <a:pt x="4511294" y="0"/>
                </a:cubicBezTo>
                <a:lnTo>
                  <a:pt x="4519702" y="0"/>
                </a:lnTo>
                <a:cubicBezTo>
                  <a:pt x="5493754" y="1129106"/>
                  <a:pt x="5392370" y="3039777"/>
                  <a:pt x="3873697" y="3919163"/>
                </a:cubicBezTo>
                <a:cubicBezTo>
                  <a:pt x="2562720" y="4681042"/>
                  <a:pt x="1303757" y="5561032"/>
                  <a:pt x="105082" y="6575997"/>
                </a:cubicBezTo>
                <a:cubicBezTo>
                  <a:pt x="69952" y="6605778"/>
                  <a:pt x="34925" y="6635560"/>
                  <a:pt x="0" y="6665469"/>
                </a:cubicBezTo>
                <a:lnTo>
                  <a:pt x="0" y="66570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0" name="Google Shape;800;p109"/>
          <p:cNvSpPr txBox="1"/>
          <p:nvPr>
            <p:ph idx="12" type="sldNum"/>
          </p:nvPr>
        </p:nvSpPr>
        <p:spPr>
          <a:xfrm>
            <a:off x="8086800" y="4686300"/>
            <a:ext cx="603300" cy="457200"/>
          </a:xfrm>
          <a:prstGeom prst="rect">
            <a:avLst/>
          </a:prstGeom>
          <a:noFill/>
          <a:ln>
            <a:noFill/>
          </a:ln>
        </p:spPr>
        <p:txBody>
          <a:bodyPr anchorCtr="0" anchor="ctr" bIns="0" lIns="0" spcFirstLastPara="1" rIns="0" wrap="square" tIns="0">
            <a:noAutofit/>
          </a:bodyPr>
          <a:lstStyle>
            <a:lvl1pPr indent="0" lvl="0"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1pPr>
            <a:lvl2pPr indent="0" lvl="1"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2pPr>
            <a:lvl3pPr indent="0" lvl="2"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3pPr>
            <a:lvl4pPr indent="0" lvl="3"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4pPr>
            <a:lvl5pPr indent="0" lvl="4"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5pPr>
            <a:lvl6pPr indent="0" lvl="5"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6pPr>
            <a:lvl7pPr indent="0" lvl="6"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7pPr>
            <a:lvl8pPr indent="0" lvl="7"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8pPr>
            <a:lvl9pPr indent="0" lvl="8"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01" name="Google Shape;801;p109"/>
          <p:cNvSpPr txBox="1"/>
          <p:nvPr>
            <p:ph type="title"/>
          </p:nvPr>
        </p:nvSpPr>
        <p:spPr>
          <a:xfrm>
            <a:off x="458025" y="1238100"/>
            <a:ext cx="2682000" cy="597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2200"/>
              <a:buFont typeface="Montserrat SemiBold"/>
              <a:buNone/>
              <a:defRPr sz="2200">
                <a:solidFill>
                  <a:srgbClr val="FFFFFF"/>
                </a:solidFill>
                <a:latin typeface="Montserrat SemiBold"/>
                <a:ea typeface="Montserrat SemiBold"/>
                <a:cs typeface="Montserrat SemiBold"/>
                <a:sym typeface="Montserrat SemiBold"/>
              </a:defRPr>
            </a:lvl1pPr>
            <a:lvl2pPr lvl="1" rtl="0" algn="l">
              <a:lnSpc>
                <a:spcPct val="100000"/>
              </a:lnSpc>
              <a:spcBef>
                <a:spcPts val="0"/>
              </a:spcBef>
              <a:spcAft>
                <a:spcPts val="0"/>
              </a:spcAft>
              <a:buClr>
                <a:srgbClr val="FFFFFF"/>
              </a:buClr>
              <a:buSzPts val="2200"/>
              <a:buNone/>
              <a:defRPr sz="2200">
                <a:solidFill>
                  <a:srgbClr val="FFFFFF"/>
                </a:solidFill>
              </a:defRPr>
            </a:lvl2pPr>
            <a:lvl3pPr lvl="2" rtl="0" algn="l">
              <a:lnSpc>
                <a:spcPct val="100000"/>
              </a:lnSpc>
              <a:spcBef>
                <a:spcPts val="0"/>
              </a:spcBef>
              <a:spcAft>
                <a:spcPts val="0"/>
              </a:spcAft>
              <a:buClr>
                <a:srgbClr val="FFFFFF"/>
              </a:buClr>
              <a:buSzPts val="2200"/>
              <a:buNone/>
              <a:defRPr sz="2200">
                <a:solidFill>
                  <a:srgbClr val="FFFFFF"/>
                </a:solidFill>
              </a:defRPr>
            </a:lvl3pPr>
            <a:lvl4pPr lvl="3" rtl="0" algn="l">
              <a:lnSpc>
                <a:spcPct val="100000"/>
              </a:lnSpc>
              <a:spcBef>
                <a:spcPts val="0"/>
              </a:spcBef>
              <a:spcAft>
                <a:spcPts val="0"/>
              </a:spcAft>
              <a:buClr>
                <a:srgbClr val="FFFFFF"/>
              </a:buClr>
              <a:buSzPts val="2200"/>
              <a:buNone/>
              <a:defRPr sz="2200">
                <a:solidFill>
                  <a:srgbClr val="FFFFFF"/>
                </a:solidFill>
              </a:defRPr>
            </a:lvl4pPr>
            <a:lvl5pPr lvl="4" rtl="0" algn="l">
              <a:lnSpc>
                <a:spcPct val="100000"/>
              </a:lnSpc>
              <a:spcBef>
                <a:spcPts val="0"/>
              </a:spcBef>
              <a:spcAft>
                <a:spcPts val="0"/>
              </a:spcAft>
              <a:buClr>
                <a:srgbClr val="FFFFFF"/>
              </a:buClr>
              <a:buSzPts val="2200"/>
              <a:buNone/>
              <a:defRPr sz="2200">
                <a:solidFill>
                  <a:srgbClr val="FFFFFF"/>
                </a:solidFill>
              </a:defRPr>
            </a:lvl5pPr>
            <a:lvl6pPr lvl="5" rtl="0" algn="l">
              <a:lnSpc>
                <a:spcPct val="100000"/>
              </a:lnSpc>
              <a:spcBef>
                <a:spcPts val="0"/>
              </a:spcBef>
              <a:spcAft>
                <a:spcPts val="0"/>
              </a:spcAft>
              <a:buClr>
                <a:srgbClr val="FFFFFF"/>
              </a:buClr>
              <a:buSzPts val="2200"/>
              <a:buNone/>
              <a:defRPr sz="2200">
                <a:solidFill>
                  <a:srgbClr val="FFFFFF"/>
                </a:solidFill>
              </a:defRPr>
            </a:lvl6pPr>
            <a:lvl7pPr lvl="6" rtl="0" algn="l">
              <a:lnSpc>
                <a:spcPct val="100000"/>
              </a:lnSpc>
              <a:spcBef>
                <a:spcPts val="0"/>
              </a:spcBef>
              <a:spcAft>
                <a:spcPts val="0"/>
              </a:spcAft>
              <a:buClr>
                <a:srgbClr val="FFFFFF"/>
              </a:buClr>
              <a:buSzPts val="2200"/>
              <a:buNone/>
              <a:defRPr sz="2200">
                <a:solidFill>
                  <a:srgbClr val="FFFFFF"/>
                </a:solidFill>
              </a:defRPr>
            </a:lvl7pPr>
            <a:lvl8pPr lvl="7" rtl="0" algn="l">
              <a:lnSpc>
                <a:spcPct val="100000"/>
              </a:lnSpc>
              <a:spcBef>
                <a:spcPts val="0"/>
              </a:spcBef>
              <a:spcAft>
                <a:spcPts val="0"/>
              </a:spcAft>
              <a:buClr>
                <a:srgbClr val="FFFFFF"/>
              </a:buClr>
              <a:buSzPts val="2200"/>
              <a:buNone/>
              <a:defRPr sz="2200">
                <a:solidFill>
                  <a:srgbClr val="FFFFFF"/>
                </a:solidFill>
              </a:defRPr>
            </a:lvl8pPr>
            <a:lvl9pPr lvl="8" rtl="0" algn="l">
              <a:lnSpc>
                <a:spcPct val="100000"/>
              </a:lnSpc>
              <a:spcBef>
                <a:spcPts val="0"/>
              </a:spcBef>
              <a:spcAft>
                <a:spcPts val="0"/>
              </a:spcAft>
              <a:buClr>
                <a:srgbClr val="FFFFFF"/>
              </a:buClr>
              <a:buSzPts val="2200"/>
              <a:buNone/>
              <a:defRPr sz="2200">
                <a:solidFill>
                  <a:srgbClr val="FFFFFF"/>
                </a:solidFill>
              </a:defRPr>
            </a:lvl9pPr>
          </a:lstStyle>
          <a:p/>
        </p:txBody>
      </p:sp>
      <p:sp>
        <p:nvSpPr>
          <p:cNvPr id="802" name="Google Shape;802;p109"/>
          <p:cNvSpPr txBox="1"/>
          <p:nvPr>
            <p:ph idx="1" type="body"/>
          </p:nvPr>
        </p:nvSpPr>
        <p:spPr>
          <a:xfrm>
            <a:off x="457200" y="2617500"/>
            <a:ext cx="3376500" cy="1977300"/>
          </a:xfrm>
          <a:prstGeom prst="rect">
            <a:avLst/>
          </a:prstGeom>
          <a:noFill/>
          <a:ln>
            <a:noFill/>
          </a:ln>
        </p:spPr>
        <p:txBody>
          <a:bodyPr anchorCtr="0" anchor="t" bIns="0" lIns="0" spcFirstLastPara="1" rIns="0" wrap="square" tIns="0">
            <a:noAutofit/>
          </a:bodyPr>
          <a:lstStyle>
            <a:lvl1pPr indent="-292100" lvl="0" marL="457200" rtl="0" algn="l">
              <a:lnSpc>
                <a:spcPct val="100000"/>
              </a:lnSpc>
              <a:spcBef>
                <a:spcPts val="0"/>
              </a:spcBef>
              <a:spcAft>
                <a:spcPts val="0"/>
              </a:spcAft>
              <a:buSzPts val="1000"/>
              <a:buChar char="●"/>
              <a:defRPr>
                <a:solidFill>
                  <a:srgbClr val="FFFFFF"/>
                </a:solidFill>
              </a:defRPr>
            </a:lvl1pPr>
            <a:lvl2pPr indent="-292100" lvl="1" marL="914400" rtl="0" algn="l">
              <a:lnSpc>
                <a:spcPct val="100000"/>
              </a:lnSpc>
              <a:spcBef>
                <a:spcPts val="500"/>
              </a:spcBef>
              <a:spcAft>
                <a:spcPts val="0"/>
              </a:spcAft>
              <a:buSzPts val="1000"/>
              <a:buChar char="+"/>
              <a:defRPr>
                <a:solidFill>
                  <a:srgbClr val="FFFFFF"/>
                </a:solidFill>
              </a:defRPr>
            </a:lvl2pPr>
            <a:lvl3pPr indent="-292100" lvl="2" marL="1371600" rtl="0" algn="l">
              <a:lnSpc>
                <a:spcPct val="100000"/>
              </a:lnSpc>
              <a:spcBef>
                <a:spcPts val="500"/>
              </a:spcBef>
              <a:spcAft>
                <a:spcPts val="0"/>
              </a:spcAft>
              <a:buSzPts val="1000"/>
              <a:buChar char="↳"/>
              <a:defRPr>
                <a:solidFill>
                  <a:srgbClr val="FFFFFF"/>
                </a:solidFill>
              </a:defRPr>
            </a:lvl3pPr>
            <a:lvl4pPr indent="-292100" lvl="3" marL="1828800" rtl="0" algn="l">
              <a:lnSpc>
                <a:spcPct val="100000"/>
              </a:lnSpc>
              <a:spcBef>
                <a:spcPts val="500"/>
              </a:spcBef>
              <a:spcAft>
                <a:spcPts val="0"/>
              </a:spcAft>
              <a:buSzPts val="1000"/>
              <a:buChar char="↦"/>
              <a:defRPr>
                <a:solidFill>
                  <a:srgbClr val="FFFFFF"/>
                </a:solidFill>
              </a:defRPr>
            </a:lvl4pPr>
            <a:lvl5pPr indent="-292100" lvl="4" marL="2286000" rtl="0" algn="l">
              <a:lnSpc>
                <a:spcPct val="100000"/>
              </a:lnSpc>
              <a:spcBef>
                <a:spcPts val="500"/>
              </a:spcBef>
              <a:spcAft>
                <a:spcPts val="0"/>
              </a:spcAft>
              <a:buSzPts val="1000"/>
              <a:buChar char="○"/>
              <a:defRPr>
                <a:solidFill>
                  <a:srgbClr val="FFFFFF"/>
                </a:solidFill>
              </a:defRPr>
            </a:lvl5pPr>
            <a:lvl6pPr indent="-292100" lvl="5" marL="2743200" rtl="0" algn="l">
              <a:lnSpc>
                <a:spcPct val="100000"/>
              </a:lnSpc>
              <a:spcBef>
                <a:spcPts val="500"/>
              </a:spcBef>
              <a:spcAft>
                <a:spcPts val="0"/>
              </a:spcAft>
              <a:buSzPts val="1000"/>
              <a:buChar char="■"/>
              <a:defRPr>
                <a:solidFill>
                  <a:srgbClr val="FFFFFF"/>
                </a:solidFill>
              </a:defRPr>
            </a:lvl6pPr>
            <a:lvl7pPr indent="-292100" lvl="6" marL="3200400" rtl="0" algn="l">
              <a:lnSpc>
                <a:spcPct val="100000"/>
              </a:lnSpc>
              <a:spcBef>
                <a:spcPts val="500"/>
              </a:spcBef>
              <a:spcAft>
                <a:spcPts val="0"/>
              </a:spcAft>
              <a:buSzPts val="1000"/>
              <a:buChar char="▸"/>
              <a:defRPr>
                <a:solidFill>
                  <a:srgbClr val="FFFFFF"/>
                </a:solidFill>
              </a:defRPr>
            </a:lvl7pPr>
            <a:lvl8pPr indent="-292100" lvl="7" marL="3657600" rtl="0" algn="l">
              <a:lnSpc>
                <a:spcPct val="100000"/>
              </a:lnSpc>
              <a:spcBef>
                <a:spcPts val="500"/>
              </a:spcBef>
              <a:spcAft>
                <a:spcPts val="0"/>
              </a:spcAft>
              <a:buSzPts val="1000"/>
              <a:buChar char="⬩"/>
              <a:defRPr>
                <a:solidFill>
                  <a:srgbClr val="FFFFFF"/>
                </a:solidFill>
              </a:defRPr>
            </a:lvl8pPr>
            <a:lvl9pPr indent="-292100" lvl="8" marL="4114800" rtl="0" algn="l">
              <a:lnSpc>
                <a:spcPct val="100000"/>
              </a:lnSpc>
              <a:spcBef>
                <a:spcPts val="500"/>
              </a:spcBef>
              <a:spcAft>
                <a:spcPts val="500"/>
              </a:spcAft>
              <a:buSzPts val="1000"/>
              <a:buChar char="☉"/>
              <a:defRPr>
                <a:solidFill>
                  <a:srgbClr val="FFFFFF"/>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402" name="Shape 402"/>
        <p:cNvGrpSpPr/>
        <p:nvPr/>
      </p:nvGrpSpPr>
      <p:grpSpPr>
        <a:xfrm>
          <a:off x="0" y="0"/>
          <a:ext cx="0" cy="0"/>
          <a:chOff x="0" y="0"/>
          <a:chExt cx="0" cy="0"/>
        </a:xfrm>
      </p:grpSpPr>
      <p:sp>
        <p:nvSpPr>
          <p:cNvPr id="403" name="Google Shape;403;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4" name="Google Shape;404;p5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000"/>
              </a:spcBef>
              <a:spcAft>
                <a:spcPts val="0"/>
              </a:spcAft>
              <a:buClr>
                <a:schemeClr val="dk1"/>
              </a:buClr>
              <a:buSzPts val="1500"/>
              <a:buNone/>
              <a:defRPr sz="1500"/>
            </a:lvl2pPr>
            <a:lvl3pPr lvl="2" rtl="0" algn="ctr">
              <a:lnSpc>
                <a:spcPct val="90000"/>
              </a:lnSpc>
              <a:spcBef>
                <a:spcPts val="800"/>
              </a:spcBef>
              <a:spcAft>
                <a:spcPts val="0"/>
              </a:spcAft>
              <a:buClr>
                <a:schemeClr val="dk1"/>
              </a:buClr>
              <a:buSzPts val="1400"/>
              <a:buNone/>
              <a:defRPr sz="1400"/>
            </a:lvl3pPr>
            <a:lvl4pPr lvl="3" rtl="0" algn="ctr">
              <a:lnSpc>
                <a:spcPct val="90000"/>
              </a:lnSpc>
              <a:spcBef>
                <a:spcPts val="500"/>
              </a:spcBef>
              <a:spcAft>
                <a:spcPts val="0"/>
              </a:spcAft>
              <a:buClr>
                <a:schemeClr val="dk1"/>
              </a:buClr>
              <a:buSzPts val="1200"/>
              <a:buNone/>
              <a:defRPr sz="1200"/>
            </a:lvl4pPr>
            <a:lvl5pPr lvl="4" rtl="0" algn="ctr">
              <a:lnSpc>
                <a:spcPct val="90000"/>
              </a:lnSpc>
              <a:spcBef>
                <a:spcPts val="500"/>
              </a:spcBef>
              <a:spcAft>
                <a:spcPts val="0"/>
              </a:spcAft>
              <a:buClr>
                <a:schemeClr val="dk1"/>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500"/>
              </a:spcAft>
              <a:buClr>
                <a:schemeClr val="dk1"/>
              </a:buClr>
              <a:buSzPts val="1200"/>
              <a:buNone/>
              <a:defRPr sz="1200"/>
            </a:lvl9pPr>
          </a:lstStyle>
          <a:p/>
        </p:txBody>
      </p:sp>
      <p:sp>
        <p:nvSpPr>
          <p:cNvPr id="405" name="Google Shape;405;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6" name="Google Shape;406;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7" name="Google Shape;407;p5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408" name="Shape 408"/>
        <p:cNvGrpSpPr/>
        <p:nvPr/>
      </p:nvGrpSpPr>
      <p:grpSpPr>
        <a:xfrm>
          <a:off x="0" y="0"/>
          <a:ext cx="0" cy="0"/>
          <a:chOff x="0" y="0"/>
          <a:chExt cx="0" cy="0"/>
        </a:xfrm>
      </p:grpSpPr>
      <p:grpSp>
        <p:nvGrpSpPr>
          <p:cNvPr id="409" name="Google Shape;409;p57"/>
          <p:cNvGrpSpPr/>
          <p:nvPr/>
        </p:nvGrpSpPr>
        <p:grpSpPr>
          <a:xfrm>
            <a:off x="4822704" y="32"/>
            <a:ext cx="4321568" cy="5143648"/>
            <a:chOff x="4822703" y="31"/>
            <a:chExt cx="4321568" cy="5143648"/>
          </a:xfrm>
        </p:grpSpPr>
        <p:sp>
          <p:nvSpPr>
            <p:cNvPr id="410" name="Google Shape;410;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2" name="Google Shape;412;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13" name="Google Shape;413;p57"/>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15" name="Google Shape;415;p57"/>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5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22" name="Google Shape;422;p5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23" name="Google Shape;423;p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24" name="Google Shape;424;p5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25" name="Google Shape;425;p5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26" name="Shape 426"/>
        <p:cNvGrpSpPr/>
        <p:nvPr/>
      </p:nvGrpSpPr>
      <p:grpSpPr>
        <a:xfrm>
          <a:off x="0" y="0"/>
          <a:ext cx="0" cy="0"/>
          <a:chOff x="0" y="0"/>
          <a:chExt cx="0" cy="0"/>
        </a:xfrm>
      </p:grpSpPr>
      <p:sp>
        <p:nvSpPr>
          <p:cNvPr id="427" name="Google Shape;427;p6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28" name="Google Shape;428;p60"/>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29" name="Google Shape;429;p6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30" name="Google Shape;430;p60"/>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31" name="Shape 431"/>
        <p:cNvGrpSpPr/>
        <p:nvPr/>
      </p:nvGrpSpPr>
      <p:grpSpPr>
        <a:xfrm>
          <a:off x="0" y="0"/>
          <a:ext cx="0" cy="0"/>
          <a:chOff x="0" y="0"/>
          <a:chExt cx="0" cy="0"/>
        </a:xfrm>
      </p:grpSpPr>
      <p:sp>
        <p:nvSpPr>
          <p:cNvPr id="432" name="Google Shape;432;p6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33" name="Google Shape;433;p6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34" name="Shape 434"/>
        <p:cNvGrpSpPr/>
        <p:nvPr/>
      </p:nvGrpSpPr>
      <p:grpSpPr>
        <a:xfrm>
          <a:off x="0" y="0"/>
          <a:ext cx="0" cy="0"/>
          <a:chOff x="0" y="0"/>
          <a:chExt cx="0" cy="0"/>
        </a:xfrm>
      </p:grpSpPr>
      <p:sp>
        <p:nvSpPr>
          <p:cNvPr id="435" name="Google Shape;435;p6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36" name="Google Shape;436;p6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37" name="Google Shape;437;p62"/>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38" name="Shape 438"/>
        <p:cNvGrpSpPr/>
        <p:nvPr/>
      </p:nvGrpSpPr>
      <p:grpSpPr>
        <a:xfrm>
          <a:off x="0" y="0"/>
          <a:ext cx="0" cy="0"/>
          <a:chOff x="0" y="0"/>
          <a:chExt cx="0" cy="0"/>
        </a:xfrm>
      </p:grpSpPr>
      <p:sp>
        <p:nvSpPr>
          <p:cNvPr id="439" name="Google Shape;439;p63"/>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40" name="Google Shape;440;p63"/>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41" name="Shape 441"/>
        <p:cNvGrpSpPr/>
        <p:nvPr/>
      </p:nvGrpSpPr>
      <p:grpSpPr>
        <a:xfrm>
          <a:off x="0" y="0"/>
          <a:ext cx="0" cy="0"/>
          <a:chOff x="0" y="0"/>
          <a:chExt cx="0" cy="0"/>
        </a:xfrm>
      </p:grpSpPr>
      <p:sp>
        <p:nvSpPr>
          <p:cNvPr id="442" name="Google Shape;442;p64"/>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43" name="Google Shape;443;p64"/>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44" name="Google Shape;444;p64"/>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45" name="Shape 445"/>
        <p:cNvGrpSpPr/>
        <p:nvPr/>
      </p:nvGrpSpPr>
      <p:grpSpPr>
        <a:xfrm>
          <a:off x="0" y="0"/>
          <a:ext cx="0" cy="0"/>
          <a:chOff x="0" y="0"/>
          <a:chExt cx="0" cy="0"/>
        </a:xfrm>
      </p:grpSpPr>
      <p:sp>
        <p:nvSpPr>
          <p:cNvPr id="446" name="Google Shape;446;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47" name="Google Shape;447;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48" name="Google Shape;448;p65"/>
          <p:cNvGrpSpPr/>
          <p:nvPr/>
        </p:nvGrpSpPr>
        <p:grpSpPr>
          <a:xfrm>
            <a:off x="4822703" y="31"/>
            <a:ext cx="4321568" cy="5143648"/>
            <a:chOff x="3991150" y="848375"/>
            <a:chExt cx="3376225" cy="4018475"/>
          </a:xfrm>
        </p:grpSpPr>
        <p:sp>
          <p:nvSpPr>
            <p:cNvPr id="449" name="Google Shape;449;p6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p6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53" name="Google Shape;453;p6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4" name="Google Shape;454;p6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55" name="Shape 455"/>
        <p:cNvGrpSpPr/>
        <p:nvPr/>
      </p:nvGrpSpPr>
      <p:grpSpPr>
        <a:xfrm>
          <a:off x="0" y="0"/>
          <a:ext cx="0" cy="0"/>
          <a:chOff x="0" y="0"/>
          <a:chExt cx="0" cy="0"/>
        </a:xfrm>
      </p:grpSpPr>
      <p:grpSp>
        <p:nvGrpSpPr>
          <p:cNvPr id="456" name="Google Shape;456;p66"/>
          <p:cNvGrpSpPr/>
          <p:nvPr/>
        </p:nvGrpSpPr>
        <p:grpSpPr>
          <a:xfrm>
            <a:off x="4822703" y="31"/>
            <a:ext cx="4321568" cy="5143648"/>
            <a:chOff x="4822703" y="31"/>
            <a:chExt cx="4321568" cy="5143648"/>
          </a:xfrm>
        </p:grpSpPr>
        <p:sp>
          <p:nvSpPr>
            <p:cNvPr id="457" name="Google Shape;457;p6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461" name="Google Shape;461;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6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63" name="Google Shape;463;p6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4" name="Google Shape;464;p66"/>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65" name="Shape 465"/>
        <p:cNvGrpSpPr/>
        <p:nvPr/>
      </p:nvGrpSpPr>
      <p:grpSpPr>
        <a:xfrm>
          <a:off x="0" y="0"/>
          <a:ext cx="0" cy="0"/>
          <a:chOff x="0" y="0"/>
          <a:chExt cx="0" cy="0"/>
        </a:xfrm>
      </p:grpSpPr>
      <p:sp>
        <p:nvSpPr>
          <p:cNvPr id="466" name="Google Shape;466;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7" name="Google Shape;467;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68" name="Google Shape;468;p67"/>
          <p:cNvGrpSpPr/>
          <p:nvPr/>
        </p:nvGrpSpPr>
        <p:grpSpPr>
          <a:xfrm>
            <a:off x="4822703" y="31"/>
            <a:ext cx="4321568" cy="5143648"/>
            <a:chOff x="3991150" y="848375"/>
            <a:chExt cx="3376225" cy="4018475"/>
          </a:xfrm>
        </p:grpSpPr>
        <p:sp>
          <p:nvSpPr>
            <p:cNvPr id="469" name="Google Shape;469;p6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2" name="Google Shape;472;p6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73" name="Google Shape;473;p6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74" name="Google Shape;474;p6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75" name="Google Shape;475;p6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76" name="Shape 476"/>
        <p:cNvGrpSpPr/>
        <p:nvPr/>
      </p:nvGrpSpPr>
      <p:grpSpPr>
        <a:xfrm>
          <a:off x="0" y="0"/>
          <a:ext cx="0" cy="0"/>
          <a:chOff x="0" y="0"/>
          <a:chExt cx="0" cy="0"/>
        </a:xfrm>
      </p:grpSpPr>
      <p:grpSp>
        <p:nvGrpSpPr>
          <p:cNvPr id="477" name="Google Shape;477;p68"/>
          <p:cNvGrpSpPr/>
          <p:nvPr/>
        </p:nvGrpSpPr>
        <p:grpSpPr>
          <a:xfrm>
            <a:off x="4822703" y="31"/>
            <a:ext cx="4321568" cy="5143648"/>
            <a:chOff x="4822703" y="31"/>
            <a:chExt cx="4321568" cy="5143648"/>
          </a:xfrm>
        </p:grpSpPr>
        <p:sp>
          <p:nvSpPr>
            <p:cNvPr id="478" name="Google Shape;478;p6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1" name="Google Shape;481;p6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82" name="Google Shape;482;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83" name="Google Shape;483;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84" name="Google Shape;484;p68"/>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85" name="Google Shape;485;p68"/>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486" name="Google Shape;486;p6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87" name="Shape 487"/>
        <p:cNvGrpSpPr/>
        <p:nvPr/>
      </p:nvGrpSpPr>
      <p:grpSpPr>
        <a:xfrm>
          <a:off x="0" y="0"/>
          <a:ext cx="0" cy="0"/>
          <a:chOff x="0" y="0"/>
          <a:chExt cx="0" cy="0"/>
        </a:xfrm>
      </p:grpSpPr>
      <p:pic>
        <p:nvPicPr>
          <p:cNvPr id="488" name="Google Shape;488;p69"/>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89" name="Google Shape;489;p69"/>
          <p:cNvGrpSpPr/>
          <p:nvPr/>
        </p:nvGrpSpPr>
        <p:grpSpPr>
          <a:xfrm>
            <a:off x="4822703" y="31"/>
            <a:ext cx="4321568" cy="5143648"/>
            <a:chOff x="3991150" y="848375"/>
            <a:chExt cx="3376225" cy="4018475"/>
          </a:xfrm>
        </p:grpSpPr>
        <p:sp>
          <p:nvSpPr>
            <p:cNvPr id="490" name="Google Shape;490;p6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3" name="Google Shape;493;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94" name="Google Shape;494;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95" name="Google Shape;495;p6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96" name="Google Shape;496;p6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97" name="Google Shape;497;p6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98" name="Shape 498"/>
        <p:cNvGrpSpPr/>
        <p:nvPr/>
      </p:nvGrpSpPr>
      <p:grpSpPr>
        <a:xfrm>
          <a:off x="0" y="0"/>
          <a:ext cx="0" cy="0"/>
          <a:chOff x="0" y="0"/>
          <a:chExt cx="0" cy="0"/>
        </a:xfrm>
      </p:grpSpPr>
      <p:grpSp>
        <p:nvGrpSpPr>
          <p:cNvPr id="499" name="Google Shape;499;p70"/>
          <p:cNvGrpSpPr/>
          <p:nvPr/>
        </p:nvGrpSpPr>
        <p:grpSpPr>
          <a:xfrm>
            <a:off x="4822703" y="31"/>
            <a:ext cx="4321568" cy="5143648"/>
            <a:chOff x="4822703" y="31"/>
            <a:chExt cx="4321568" cy="5143648"/>
          </a:xfrm>
        </p:grpSpPr>
        <p:sp>
          <p:nvSpPr>
            <p:cNvPr id="500" name="Google Shape;500;p7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7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3" name="Google Shape;503;p7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04" name="Google Shape;504;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05" name="Google Shape;505;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6" name="Google Shape;506;p70"/>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7" name="Google Shape;507;p70"/>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8" name="Google Shape;508;p7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509" name="Shape 509"/>
        <p:cNvGrpSpPr/>
        <p:nvPr/>
      </p:nvGrpSpPr>
      <p:grpSpPr>
        <a:xfrm>
          <a:off x="0" y="0"/>
          <a:ext cx="0" cy="0"/>
          <a:chOff x="0" y="0"/>
          <a:chExt cx="0" cy="0"/>
        </a:xfrm>
      </p:grpSpPr>
      <p:grpSp>
        <p:nvGrpSpPr>
          <p:cNvPr id="510" name="Google Shape;510;p71"/>
          <p:cNvGrpSpPr/>
          <p:nvPr/>
        </p:nvGrpSpPr>
        <p:grpSpPr>
          <a:xfrm>
            <a:off x="4822703" y="31"/>
            <a:ext cx="4321568" cy="5143648"/>
            <a:chOff x="3991150" y="848375"/>
            <a:chExt cx="3376225" cy="4018475"/>
          </a:xfrm>
        </p:grpSpPr>
        <p:sp>
          <p:nvSpPr>
            <p:cNvPr id="511" name="Google Shape;511;p7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7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4" name="Google Shape;514;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15" name="Google Shape;515;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16" name="Google Shape;516;p7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17" name="Google Shape;517;p7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18" name="Google Shape;518;p7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19" name="Google Shape;519;p7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520" name="Google Shape;520;p7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21" name="Shape 521"/>
        <p:cNvGrpSpPr/>
        <p:nvPr/>
      </p:nvGrpSpPr>
      <p:grpSpPr>
        <a:xfrm>
          <a:off x="0" y="0"/>
          <a:ext cx="0" cy="0"/>
          <a:chOff x="0" y="0"/>
          <a:chExt cx="0" cy="0"/>
        </a:xfrm>
      </p:grpSpPr>
      <p:grpSp>
        <p:nvGrpSpPr>
          <p:cNvPr id="522" name="Google Shape;522;p72"/>
          <p:cNvGrpSpPr/>
          <p:nvPr/>
        </p:nvGrpSpPr>
        <p:grpSpPr>
          <a:xfrm>
            <a:off x="4822703" y="31"/>
            <a:ext cx="4321568" cy="5143648"/>
            <a:chOff x="4822703" y="31"/>
            <a:chExt cx="4321568" cy="5143648"/>
          </a:xfrm>
        </p:grpSpPr>
        <p:sp>
          <p:nvSpPr>
            <p:cNvPr id="523" name="Google Shape;523;p7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26" name="Google Shape;526;p7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27" name="Google Shape;527;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28" name="Google Shape;528;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29" name="Google Shape;529;p72"/>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0" name="Google Shape;530;p72"/>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1" name="Google Shape;531;p72"/>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32" name="Google Shape;532;p7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33" name="Shape 533"/>
        <p:cNvGrpSpPr/>
        <p:nvPr/>
      </p:nvGrpSpPr>
      <p:grpSpPr>
        <a:xfrm>
          <a:off x="0" y="0"/>
          <a:ext cx="0" cy="0"/>
          <a:chOff x="0" y="0"/>
          <a:chExt cx="0" cy="0"/>
        </a:xfrm>
      </p:grpSpPr>
      <p:grpSp>
        <p:nvGrpSpPr>
          <p:cNvPr id="534" name="Google Shape;534;p73"/>
          <p:cNvGrpSpPr/>
          <p:nvPr/>
        </p:nvGrpSpPr>
        <p:grpSpPr>
          <a:xfrm>
            <a:off x="4822703" y="31"/>
            <a:ext cx="4321568" cy="5143648"/>
            <a:chOff x="3991150" y="848375"/>
            <a:chExt cx="3376225" cy="4018475"/>
          </a:xfrm>
        </p:grpSpPr>
        <p:sp>
          <p:nvSpPr>
            <p:cNvPr id="535" name="Google Shape;535;p7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8" name="Google Shape;538;p7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39" name="Google Shape;539;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40" name="Google Shape;540;p73"/>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1" name="Google Shape;541;p73"/>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42" name="Google Shape;542;p7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43" name="Google Shape;543;p73"/>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4" name="Google Shape;544;p7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45" name="Shape 545"/>
        <p:cNvGrpSpPr/>
        <p:nvPr/>
      </p:nvGrpSpPr>
      <p:grpSpPr>
        <a:xfrm>
          <a:off x="0" y="0"/>
          <a:ext cx="0" cy="0"/>
          <a:chOff x="0" y="0"/>
          <a:chExt cx="0" cy="0"/>
        </a:xfrm>
      </p:grpSpPr>
      <p:grpSp>
        <p:nvGrpSpPr>
          <p:cNvPr id="546" name="Google Shape;546;p74"/>
          <p:cNvGrpSpPr/>
          <p:nvPr/>
        </p:nvGrpSpPr>
        <p:grpSpPr>
          <a:xfrm>
            <a:off x="4822703" y="31"/>
            <a:ext cx="4321568" cy="5143648"/>
            <a:chOff x="4822703" y="31"/>
            <a:chExt cx="4321568" cy="5143648"/>
          </a:xfrm>
        </p:grpSpPr>
        <p:sp>
          <p:nvSpPr>
            <p:cNvPr id="547" name="Google Shape;547;p7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0" name="Google Shape;550;p7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51" name="Google Shape;551;p74"/>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2" name="Google Shape;552;p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53" name="Google Shape;553;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54" name="Google Shape;554;p74"/>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5" name="Google Shape;555;p74"/>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6" name="Google Shape;556;p7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57" name="Shape 557"/>
        <p:cNvGrpSpPr/>
        <p:nvPr/>
      </p:nvGrpSpPr>
      <p:grpSpPr>
        <a:xfrm>
          <a:off x="0" y="0"/>
          <a:ext cx="0" cy="0"/>
          <a:chOff x="0" y="0"/>
          <a:chExt cx="0" cy="0"/>
        </a:xfrm>
      </p:grpSpPr>
      <p:grpSp>
        <p:nvGrpSpPr>
          <p:cNvPr id="558" name="Google Shape;558;p75"/>
          <p:cNvGrpSpPr/>
          <p:nvPr/>
        </p:nvGrpSpPr>
        <p:grpSpPr>
          <a:xfrm>
            <a:off x="4822703" y="31"/>
            <a:ext cx="4321568" cy="5143648"/>
            <a:chOff x="3991150" y="848375"/>
            <a:chExt cx="3376225" cy="4018475"/>
          </a:xfrm>
        </p:grpSpPr>
        <p:sp>
          <p:nvSpPr>
            <p:cNvPr id="559" name="Google Shape;559;p7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 name="Google Shape;562;p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3" name="Google Shape;563;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64" name="Google Shape;564;p75"/>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65" name="Google Shape;565;p75"/>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66" name="Google Shape;566;p7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67" name="Google Shape;567;p7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568" name="Google Shape;568;p75"/>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69" name="Google Shape;569;p7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70" name="Shape 570"/>
        <p:cNvGrpSpPr/>
        <p:nvPr/>
      </p:nvGrpSpPr>
      <p:grpSpPr>
        <a:xfrm>
          <a:off x="0" y="0"/>
          <a:ext cx="0" cy="0"/>
          <a:chOff x="0" y="0"/>
          <a:chExt cx="0" cy="0"/>
        </a:xfrm>
      </p:grpSpPr>
      <p:grpSp>
        <p:nvGrpSpPr>
          <p:cNvPr id="571" name="Google Shape;571;p76"/>
          <p:cNvGrpSpPr/>
          <p:nvPr/>
        </p:nvGrpSpPr>
        <p:grpSpPr>
          <a:xfrm>
            <a:off x="4822703" y="31"/>
            <a:ext cx="4321568" cy="5143648"/>
            <a:chOff x="4822703" y="31"/>
            <a:chExt cx="4321568" cy="5143648"/>
          </a:xfrm>
        </p:grpSpPr>
        <p:sp>
          <p:nvSpPr>
            <p:cNvPr id="572" name="Google Shape;572;p7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7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7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5" name="Google Shape;575;p7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76" name="Google Shape;576;p76"/>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77" name="Google Shape;577;p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78" name="Google Shape;578;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79" name="Google Shape;579;p76"/>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80" name="Google Shape;580;p76"/>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81" name="Google Shape;581;p76"/>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82" name="Google Shape;582;p7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83" name="Shape 583"/>
        <p:cNvGrpSpPr/>
        <p:nvPr/>
      </p:nvGrpSpPr>
      <p:grpSpPr>
        <a:xfrm>
          <a:off x="0" y="0"/>
          <a:ext cx="0" cy="0"/>
          <a:chOff x="0" y="0"/>
          <a:chExt cx="0" cy="0"/>
        </a:xfrm>
      </p:grpSpPr>
      <p:sp>
        <p:nvSpPr>
          <p:cNvPr id="584" name="Google Shape;584;p77"/>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86" name="Google Shape;586;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87" name="Google Shape;587;p7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88" name="Google Shape;588;p7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9" name="Google Shape;589;p77"/>
          <p:cNvSpPr/>
          <p:nvPr>
            <p:ph idx="2" type="pic"/>
          </p:nvPr>
        </p:nvSpPr>
        <p:spPr>
          <a:xfrm>
            <a:off x="3710250" y="494700"/>
            <a:ext cx="4976700" cy="4168500"/>
          </a:xfrm>
          <a:prstGeom prst="rect">
            <a:avLst/>
          </a:prstGeom>
          <a:noFill/>
          <a:ln>
            <a:noFill/>
          </a:ln>
        </p:spPr>
      </p:sp>
      <p:sp>
        <p:nvSpPr>
          <p:cNvPr id="590" name="Google Shape;590;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91" name="Shape 591"/>
        <p:cNvGrpSpPr/>
        <p:nvPr/>
      </p:nvGrpSpPr>
      <p:grpSpPr>
        <a:xfrm>
          <a:off x="0" y="0"/>
          <a:ext cx="0" cy="0"/>
          <a:chOff x="0" y="0"/>
          <a:chExt cx="0" cy="0"/>
        </a:xfrm>
      </p:grpSpPr>
      <p:sp>
        <p:nvSpPr>
          <p:cNvPr id="592" name="Google Shape;592;p78"/>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94" name="Google Shape;594;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5" name="Google Shape;595;p7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596" name="Google Shape;596;p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97" name="Google Shape;597;p78"/>
          <p:cNvSpPr/>
          <p:nvPr>
            <p:ph idx="2" type="pic"/>
          </p:nvPr>
        </p:nvSpPr>
        <p:spPr>
          <a:xfrm>
            <a:off x="3710250" y="494700"/>
            <a:ext cx="4976700" cy="4168500"/>
          </a:xfrm>
          <a:prstGeom prst="rect">
            <a:avLst/>
          </a:prstGeom>
          <a:noFill/>
          <a:ln>
            <a:noFill/>
          </a:ln>
        </p:spPr>
      </p:sp>
      <p:sp>
        <p:nvSpPr>
          <p:cNvPr id="598" name="Google Shape;598;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99" name="Shape 599"/>
        <p:cNvGrpSpPr/>
        <p:nvPr/>
      </p:nvGrpSpPr>
      <p:grpSpPr>
        <a:xfrm>
          <a:off x="0" y="0"/>
          <a:ext cx="0" cy="0"/>
          <a:chOff x="0" y="0"/>
          <a:chExt cx="0" cy="0"/>
        </a:xfrm>
      </p:grpSpPr>
      <p:sp>
        <p:nvSpPr>
          <p:cNvPr id="600" name="Google Shape;600;p79"/>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02" name="Google Shape;602;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03" name="Google Shape;603;p7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604" name="Google Shape;604;p7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605" name="Google Shape;605;p7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606" name="Google Shape;606;p7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607" name="Google Shape;607;p79"/>
          <p:cNvSpPr/>
          <p:nvPr>
            <p:ph idx="5" type="pic"/>
          </p:nvPr>
        </p:nvSpPr>
        <p:spPr>
          <a:xfrm>
            <a:off x="462775" y="1946900"/>
            <a:ext cx="2577300" cy="1253400"/>
          </a:xfrm>
          <a:prstGeom prst="rect">
            <a:avLst/>
          </a:prstGeom>
          <a:noFill/>
          <a:ln>
            <a:noFill/>
          </a:ln>
        </p:spPr>
      </p:sp>
      <p:sp>
        <p:nvSpPr>
          <p:cNvPr id="608" name="Google Shape;608;p79"/>
          <p:cNvSpPr/>
          <p:nvPr>
            <p:ph idx="6" type="pic"/>
          </p:nvPr>
        </p:nvSpPr>
        <p:spPr>
          <a:xfrm>
            <a:off x="3287375" y="1946900"/>
            <a:ext cx="2577300" cy="1253400"/>
          </a:xfrm>
          <a:prstGeom prst="rect">
            <a:avLst/>
          </a:prstGeom>
          <a:noFill/>
          <a:ln>
            <a:noFill/>
          </a:ln>
        </p:spPr>
      </p:sp>
      <p:sp>
        <p:nvSpPr>
          <p:cNvPr id="609" name="Google Shape;609;p79"/>
          <p:cNvSpPr/>
          <p:nvPr>
            <p:ph idx="7" type="pic"/>
          </p:nvPr>
        </p:nvSpPr>
        <p:spPr>
          <a:xfrm>
            <a:off x="6091125" y="1946900"/>
            <a:ext cx="2577300" cy="1253400"/>
          </a:xfrm>
          <a:prstGeom prst="rect">
            <a:avLst/>
          </a:prstGeom>
          <a:noFill/>
          <a:ln>
            <a:noFill/>
          </a:ln>
        </p:spPr>
      </p:sp>
      <p:pic>
        <p:nvPicPr>
          <p:cNvPr id="610" name="Google Shape;610;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11" name="Google Shape;611;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612" name="Shape 612"/>
        <p:cNvGrpSpPr/>
        <p:nvPr/>
      </p:nvGrpSpPr>
      <p:grpSpPr>
        <a:xfrm>
          <a:off x="0" y="0"/>
          <a:ext cx="0" cy="0"/>
          <a:chOff x="0" y="0"/>
          <a:chExt cx="0" cy="0"/>
        </a:xfrm>
      </p:grpSpPr>
      <p:sp>
        <p:nvSpPr>
          <p:cNvPr id="613" name="Google Shape;613;p80"/>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5" name="Google Shape;615;p80"/>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616" name="Google Shape;616;p80"/>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17" name="Google Shape;617;p80"/>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18" name="Google Shape;618;p80"/>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19" name="Google Shape;619;p80"/>
          <p:cNvSpPr/>
          <p:nvPr>
            <p:ph idx="5" type="pic"/>
          </p:nvPr>
        </p:nvSpPr>
        <p:spPr>
          <a:xfrm>
            <a:off x="462775" y="1946900"/>
            <a:ext cx="2577300" cy="1253400"/>
          </a:xfrm>
          <a:prstGeom prst="rect">
            <a:avLst/>
          </a:prstGeom>
          <a:noFill/>
          <a:ln>
            <a:noFill/>
          </a:ln>
        </p:spPr>
      </p:sp>
      <p:sp>
        <p:nvSpPr>
          <p:cNvPr id="620" name="Google Shape;620;p80"/>
          <p:cNvSpPr/>
          <p:nvPr>
            <p:ph idx="6" type="pic"/>
          </p:nvPr>
        </p:nvSpPr>
        <p:spPr>
          <a:xfrm>
            <a:off x="3287375" y="1946900"/>
            <a:ext cx="2577300" cy="1253400"/>
          </a:xfrm>
          <a:prstGeom prst="rect">
            <a:avLst/>
          </a:prstGeom>
          <a:noFill/>
          <a:ln>
            <a:noFill/>
          </a:ln>
        </p:spPr>
      </p:sp>
      <p:sp>
        <p:nvSpPr>
          <p:cNvPr id="621" name="Google Shape;621;p80"/>
          <p:cNvSpPr/>
          <p:nvPr>
            <p:ph idx="7" type="pic"/>
          </p:nvPr>
        </p:nvSpPr>
        <p:spPr>
          <a:xfrm>
            <a:off x="6091125" y="1946900"/>
            <a:ext cx="2577300" cy="1253400"/>
          </a:xfrm>
          <a:prstGeom prst="rect">
            <a:avLst/>
          </a:prstGeom>
          <a:noFill/>
          <a:ln>
            <a:noFill/>
          </a:ln>
        </p:spPr>
      </p:sp>
      <p:pic>
        <p:nvPicPr>
          <p:cNvPr id="622" name="Google Shape;622;p8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23" name="Google Shape;623;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4" name="Google Shape;624;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25" name="Shape 625"/>
        <p:cNvGrpSpPr/>
        <p:nvPr/>
      </p:nvGrpSpPr>
      <p:grpSpPr>
        <a:xfrm>
          <a:off x="0" y="0"/>
          <a:ext cx="0" cy="0"/>
          <a:chOff x="0" y="0"/>
          <a:chExt cx="0" cy="0"/>
        </a:xfrm>
      </p:grpSpPr>
      <p:sp>
        <p:nvSpPr>
          <p:cNvPr id="626" name="Google Shape;626;p8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27" name="Google Shape;627;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28" name="Google Shape;628;p8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29" name="Google Shape;629;p8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0" name="Google Shape;630;p81"/>
          <p:cNvSpPr/>
          <p:nvPr>
            <p:ph idx="3" type="pic"/>
          </p:nvPr>
        </p:nvSpPr>
        <p:spPr>
          <a:xfrm>
            <a:off x="6111950" y="486725"/>
            <a:ext cx="2574900" cy="4176600"/>
          </a:xfrm>
          <a:prstGeom prst="rect">
            <a:avLst/>
          </a:prstGeom>
          <a:noFill/>
          <a:ln>
            <a:noFill/>
          </a:ln>
        </p:spPr>
      </p:sp>
      <p:pic>
        <p:nvPicPr>
          <p:cNvPr id="631" name="Google Shape;631;p8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2" name="Google Shape;632;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33" name="Shape 633"/>
        <p:cNvGrpSpPr/>
        <p:nvPr/>
      </p:nvGrpSpPr>
      <p:grpSpPr>
        <a:xfrm>
          <a:off x="0" y="0"/>
          <a:ext cx="0" cy="0"/>
          <a:chOff x="0" y="0"/>
          <a:chExt cx="0" cy="0"/>
        </a:xfrm>
      </p:grpSpPr>
      <p:sp>
        <p:nvSpPr>
          <p:cNvPr id="634" name="Google Shape;634;p8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5" name="Google Shape;635;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36" name="Google Shape;636;p8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37" name="Google Shape;637;p82"/>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38" name="Google Shape;638;p82"/>
          <p:cNvSpPr/>
          <p:nvPr>
            <p:ph idx="3" type="pic"/>
          </p:nvPr>
        </p:nvSpPr>
        <p:spPr>
          <a:xfrm>
            <a:off x="6111950" y="486725"/>
            <a:ext cx="2574900" cy="4176600"/>
          </a:xfrm>
          <a:prstGeom prst="rect">
            <a:avLst/>
          </a:prstGeom>
          <a:noFill/>
          <a:ln>
            <a:noFill/>
          </a:ln>
        </p:spPr>
      </p:sp>
      <p:sp>
        <p:nvSpPr>
          <p:cNvPr id="639" name="Google Shape;639;p82"/>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40" name="Google Shape;640;p82"/>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41" name="Google Shape;641;p82"/>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42" name="Google Shape;642;p82"/>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43" name="Google Shape;643;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44" name="Shape 644"/>
        <p:cNvGrpSpPr/>
        <p:nvPr/>
      </p:nvGrpSpPr>
      <p:grpSpPr>
        <a:xfrm>
          <a:off x="0" y="0"/>
          <a:ext cx="0" cy="0"/>
          <a:chOff x="0" y="0"/>
          <a:chExt cx="0" cy="0"/>
        </a:xfrm>
      </p:grpSpPr>
      <p:sp>
        <p:nvSpPr>
          <p:cNvPr id="645" name="Google Shape;645;p83"/>
          <p:cNvSpPr/>
          <p:nvPr>
            <p:ph idx="2" type="pic"/>
          </p:nvPr>
        </p:nvSpPr>
        <p:spPr>
          <a:xfrm>
            <a:off x="3276600" y="486725"/>
            <a:ext cx="2590800" cy="4176600"/>
          </a:xfrm>
          <a:prstGeom prst="rect">
            <a:avLst/>
          </a:prstGeom>
          <a:noFill/>
          <a:ln>
            <a:noFill/>
          </a:ln>
        </p:spPr>
      </p:sp>
      <p:sp>
        <p:nvSpPr>
          <p:cNvPr id="646" name="Google Shape;646;p8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7" name="Google Shape;647;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48" name="Google Shape;648;p8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649" name="Google Shape;649;p8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50" name="Google Shape;650;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51" name="Shape 651"/>
        <p:cNvGrpSpPr/>
        <p:nvPr/>
      </p:nvGrpSpPr>
      <p:grpSpPr>
        <a:xfrm>
          <a:off x="0" y="0"/>
          <a:ext cx="0" cy="0"/>
          <a:chOff x="0" y="0"/>
          <a:chExt cx="0" cy="0"/>
        </a:xfrm>
      </p:grpSpPr>
      <p:sp>
        <p:nvSpPr>
          <p:cNvPr id="652" name="Google Shape;652;p84"/>
          <p:cNvSpPr/>
          <p:nvPr>
            <p:ph idx="2" type="pic"/>
          </p:nvPr>
        </p:nvSpPr>
        <p:spPr>
          <a:xfrm>
            <a:off x="3276600" y="486725"/>
            <a:ext cx="2590800" cy="4176600"/>
          </a:xfrm>
          <a:prstGeom prst="rect">
            <a:avLst/>
          </a:prstGeom>
          <a:noFill/>
          <a:ln>
            <a:noFill/>
          </a:ln>
        </p:spPr>
      </p:sp>
      <p:sp>
        <p:nvSpPr>
          <p:cNvPr id="653" name="Google Shape;653;p8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54" name="Google Shape;654;p8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655" name="Google Shape;655;p8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6" name="Google Shape;656;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7" name="Google Shape;657;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58" name="Shape 658"/>
        <p:cNvGrpSpPr/>
        <p:nvPr/>
      </p:nvGrpSpPr>
      <p:grpSpPr>
        <a:xfrm>
          <a:off x="0" y="0"/>
          <a:ext cx="0" cy="0"/>
          <a:chOff x="0" y="0"/>
          <a:chExt cx="0" cy="0"/>
        </a:xfrm>
      </p:grpSpPr>
      <p:sp>
        <p:nvSpPr>
          <p:cNvPr id="659" name="Google Shape;659;p8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60" name="Google Shape;660;p8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61" name="Google Shape;661;p85"/>
          <p:cNvSpPr/>
          <p:nvPr>
            <p:ph idx="3" type="pic"/>
          </p:nvPr>
        </p:nvSpPr>
        <p:spPr>
          <a:xfrm>
            <a:off x="457200" y="486725"/>
            <a:ext cx="2590800" cy="4176600"/>
          </a:xfrm>
          <a:prstGeom prst="rect">
            <a:avLst/>
          </a:prstGeom>
          <a:noFill/>
          <a:ln>
            <a:noFill/>
          </a:ln>
        </p:spPr>
      </p:sp>
      <p:sp>
        <p:nvSpPr>
          <p:cNvPr id="662" name="Google Shape;662;p8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63" name="Google Shape;663;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64" name="Google Shape;664;p8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5" name="Google Shape;665;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66" name="Shape 666"/>
        <p:cNvGrpSpPr/>
        <p:nvPr/>
      </p:nvGrpSpPr>
      <p:grpSpPr>
        <a:xfrm>
          <a:off x="0" y="0"/>
          <a:ext cx="0" cy="0"/>
          <a:chOff x="0" y="0"/>
          <a:chExt cx="0" cy="0"/>
        </a:xfrm>
      </p:grpSpPr>
      <p:sp>
        <p:nvSpPr>
          <p:cNvPr id="667" name="Google Shape;667;p86"/>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68" name="Google Shape;668;p86"/>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69" name="Google Shape;669;p86"/>
          <p:cNvSpPr/>
          <p:nvPr>
            <p:ph idx="3" type="pic"/>
          </p:nvPr>
        </p:nvSpPr>
        <p:spPr>
          <a:xfrm>
            <a:off x="457200" y="486725"/>
            <a:ext cx="2590800" cy="4176600"/>
          </a:xfrm>
          <a:prstGeom prst="rect">
            <a:avLst/>
          </a:prstGeom>
          <a:noFill/>
          <a:ln>
            <a:noFill/>
          </a:ln>
        </p:spPr>
      </p:sp>
      <p:sp>
        <p:nvSpPr>
          <p:cNvPr id="670" name="Google Shape;670;p86"/>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671" name="Google Shape;671;p8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2" name="Google Shape;672;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3" name="Google Shape;673;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74" name="Shape 674"/>
        <p:cNvGrpSpPr/>
        <p:nvPr/>
      </p:nvGrpSpPr>
      <p:grpSpPr>
        <a:xfrm>
          <a:off x="0" y="0"/>
          <a:ext cx="0" cy="0"/>
          <a:chOff x="0" y="0"/>
          <a:chExt cx="0" cy="0"/>
        </a:xfrm>
      </p:grpSpPr>
      <p:sp>
        <p:nvSpPr>
          <p:cNvPr id="675" name="Google Shape;675;p8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676" name="Google Shape;676;p8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77" name="Google Shape;677;p87"/>
          <p:cNvGrpSpPr/>
          <p:nvPr/>
        </p:nvGrpSpPr>
        <p:grpSpPr>
          <a:xfrm>
            <a:off x="4822703" y="31"/>
            <a:ext cx="4321568" cy="5143648"/>
            <a:chOff x="3991150" y="848375"/>
            <a:chExt cx="3376225" cy="4018475"/>
          </a:xfrm>
        </p:grpSpPr>
        <p:sp>
          <p:nvSpPr>
            <p:cNvPr id="678" name="Google Shape;678;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1" name="Google Shape;681;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82" name="Google Shape;682;p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83" name="Google Shape;683;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84" name="Google Shape;684;p87"/>
          <p:cNvSpPr/>
          <p:nvPr>
            <p:ph idx="2" type="pic"/>
          </p:nvPr>
        </p:nvSpPr>
        <p:spPr>
          <a:xfrm>
            <a:off x="1123950" y="1943100"/>
            <a:ext cx="1257300" cy="1257300"/>
          </a:xfrm>
          <a:prstGeom prst="ellipse">
            <a:avLst/>
          </a:prstGeom>
          <a:noFill/>
          <a:ln>
            <a:noFill/>
          </a:ln>
        </p:spPr>
      </p:sp>
      <p:sp>
        <p:nvSpPr>
          <p:cNvPr id="685" name="Google Shape;685;p8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86" name="Shape 686"/>
        <p:cNvGrpSpPr/>
        <p:nvPr/>
      </p:nvGrpSpPr>
      <p:grpSpPr>
        <a:xfrm>
          <a:off x="0" y="0"/>
          <a:ext cx="0" cy="0"/>
          <a:chOff x="0" y="0"/>
          <a:chExt cx="0" cy="0"/>
        </a:xfrm>
      </p:grpSpPr>
      <p:grpSp>
        <p:nvGrpSpPr>
          <p:cNvPr id="687" name="Google Shape;687;p88"/>
          <p:cNvGrpSpPr/>
          <p:nvPr/>
        </p:nvGrpSpPr>
        <p:grpSpPr>
          <a:xfrm>
            <a:off x="4822703" y="31"/>
            <a:ext cx="4321568" cy="5143648"/>
            <a:chOff x="4822703" y="31"/>
            <a:chExt cx="4321568" cy="5143648"/>
          </a:xfrm>
        </p:grpSpPr>
        <p:sp>
          <p:nvSpPr>
            <p:cNvPr id="688" name="Google Shape;688;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1" name="Google Shape;691;p8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92" name="Google Shape;692;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3" name="Google Shape;693;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94" name="Google Shape;694;p88"/>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695" name="Google Shape;695;p88"/>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96" name="Google Shape;696;p88"/>
          <p:cNvSpPr/>
          <p:nvPr>
            <p:ph idx="2" type="pic"/>
          </p:nvPr>
        </p:nvSpPr>
        <p:spPr>
          <a:xfrm>
            <a:off x="1123950" y="1943100"/>
            <a:ext cx="1257300" cy="1257300"/>
          </a:xfrm>
          <a:prstGeom prst="ellipse">
            <a:avLst/>
          </a:prstGeom>
          <a:noFill/>
          <a:ln>
            <a:noFill/>
          </a:ln>
        </p:spPr>
      </p:sp>
      <p:sp>
        <p:nvSpPr>
          <p:cNvPr id="697" name="Google Shape;697;p88"/>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98" name="Shape 698"/>
        <p:cNvGrpSpPr/>
        <p:nvPr/>
      </p:nvGrpSpPr>
      <p:grpSpPr>
        <a:xfrm>
          <a:off x="0" y="0"/>
          <a:ext cx="0" cy="0"/>
          <a:chOff x="0" y="0"/>
          <a:chExt cx="0" cy="0"/>
        </a:xfrm>
      </p:grpSpPr>
      <p:grpSp>
        <p:nvGrpSpPr>
          <p:cNvPr id="699" name="Google Shape;699;p89"/>
          <p:cNvGrpSpPr/>
          <p:nvPr/>
        </p:nvGrpSpPr>
        <p:grpSpPr>
          <a:xfrm>
            <a:off x="4822703" y="31"/>
            <a:ext cx="4321568" cy="5143648"/>
            <a:chOff x="3991150" y="848375"/>
            <a:chExt cx="3376225" cy="4018475"/>
          </a:xfrm>
        </p:grpSpPr>
        <p:sp>
          <p:nvSpPr>
            <p:cNvPr id="700" name="Google Shape;700;p8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8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8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3" name="Google Shape;703;p8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4" name="Google Shape;704;p8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05" name="Google Shape;705;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706" name="Google Shape;706;p8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707" name="Shape 707"/>
        <p:cNvGrpSpPr/>
        <p:nvPr/>
      </p:nvGrpSpPr>
      <p:grpSpPr>
        <a:xfrm>
          <a:off x="0" y="0"/>
          <a:ext cx="0" cy="0"/>
          <a:chOff x="0" y="0"/>
          <a:chExt cx="0" cy="0"/>
        </a:xfrm>
      </p:grpSpPr>
      <p:grpSp>
        <p:nvGrpSpPr>
          <p:cNvPr id="708" name="Google Shape;708;p90"/>
          <p:cNvGrpSpPr/>
          <p:nvPr/>
        </p:nvGrpSpPr>
        <p:grpSpPr>
          <a:xfrm>
            <a:off x="4822703" y="31"/>
            <a:ext cx="4321568" cy="5143648"/>
            <a:chOff x="4822703" y="31"/>
            <a:chExt cx="4321568" cy="5143648"/>
          </a:xfrm>
        </p:grpSpPr>
        <p:sp>
          <p:nvSpPr>
            <p:cNvPr id="709" name="Google Shape;709;p9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9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9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2" name="Google Shape;712;p9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713" name="Google Shape;713;p9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4" name="Google Shape;714;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15" name="Google Shape;715;p9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16" name="Shape 716"/>
        <p:cNvGrpSpPr/>
        <p:nvPr/>
      </p:nvGrpSpPr>
      <p:grpSpPr>
        <a:xfrm>
          <a:off x="0" y="0"/>
          <a:ext cx="0" cy="0"/>
          <a:chOff x="0" y="0"/>
          <a:chExt cx="0" cy="0"/>
        </a:xfrm>
      </p:grpSpPr>
      <p:sp>
        <p:nvSpPr>
          <p:cNvPr id="717" name="Google Shape;717;p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718" name="Google Shape;718;p91"/>
          <p:cNvGrpSpPr/>
          <p:nvPr/>
        </p:nvGrpSpPr>
        <p:grpSpPr>
          <a:xfrm>
            <a:off x="4822703" y="31"/>
            <a:ext cx="4321568" cy="5143648"/>
            <a:chOff x="3991150" y="848375"/>
            <a:chExt cx="3376225" cy="4018475"/>
          </a:xfrm>
        </p:grpSpPr>
        <p:sp>
          <p:nvSpPr>
            <p:cNvPr id="719" name="Google Shape;719;p9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9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9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2" name="Google Shape;722;p9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23" name="Google Shape;723;p9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24" name="Shape 724"/>
        <p:cNvGrpSpPr/>
        <p:nvPr/>
      </p:nvGrpSpPr>
      <p:grpSpPr>
        <a:xfrm>
          <a:off x="0" y="0"/>
          <a:ext cx="0" cy="0"/>
          <a:chOff x="0" y="0"/>
          <a:chExt cx="0" cy="0"/>
        </a:xfrm>
      </p:grpSpPr>
      <p:grpSp>
        <p:nvGrpSpPr>
          <p:cNvPr id="725" name="Google Shape;725;p92"/>
          <p:cNvGrpSpPr/>
          <p:nvPr/>
        </p:nvGrpSpPr>
        <p:grpSpPr>
          <a:xfrm>
            <a:off x="4822703" y="31"/>
            <a:ext cx="4321568" cy="5143648"/>
            <a:chOff x="4822703" y="31"/>
            <a:chExt cx="4321568" cy="5143648"/>
          </a:xfrm>
        </p:grpSpPr>
        <p:sp>
          <p:nvSpPr>
            <p:cNvPr id="726" name="Google Shape;726;p9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9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9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30" name="Google Shape;730;p9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31" name="Google Shape;731;p9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32" name="Shape 732"/>
        <p:cNvGrpSpPr/>
        <p:nvPr/>
      </p:nvGrpSpPr>
      <p:grpSpPr>
        <a:xfrm>
          <a:off x="0" y="0"/>
          <a:ext cx="0" cy="0"/>
          <a:chOff x="0" y="0"/>
          <a:chExt cx="0" cy="0"/>
        </a:xfrm>
      </p:grpSpPr>
      <p:sp>
        <p:nvSpPr>
          <p:cNvPr id="733" name="Google Shape;733;p9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34" name="Google Shape;734;p9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35" name="Shape 735"/>
        <p:cNvGrpSpPr/>
        <p:nvPr/>
      </p:nvGrpSpPr>
      <p:grpSpPr>
        <a:xfrm>
          <a:off x="0" y="0"/>
          <a:ext cx="0" cy="0"/>
          <a:chOff x="0" y="0"/>
          <a:chExt cx="0" cy="0"/>
        </a:xfrm>
      </p:grpSpPr>
      <p:sp>
        <p:nvSpPr>
          <p:cNvPr id="736" name="Google Shape;736;p94"/>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37" name="Google Shape;737;p94"/>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38" name="Shape 738"/>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739" name="Shape 739"/>
        <p:cNvGrpSpPr/>
        <p:nvPr/>
      </p:nvGrpSpPr>
      <p:grpSpPr>
        <a:xfrm>
          <a:off x="0" y="0"/>
          <a:ext cx="0" cy="0"/>
          <a:chOff x="0" y="0"/>
          <a:chExt cx="0" cy="0"/>
        </a:xfrm>
      </p:grpSpPr>
      <p:pic>
        <p:nvPicPr>
          <p:cNvPr id="740" name="Google Shape;740;p96"/>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41" name="Google Shape;741;p9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42" name="Google Shape;742;p9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43" name="Google Shape;743;p96"/>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44" name="Shape 744"/>
        <p:cNvGrpSpPr/>
        <p:nvPr/>
      </p:nvGrpSpPr>
      <p:grpSpPr>
        <a:xfrm>
          <a:off x="0" y="0"/>
          <a:ext cx="0" cy="0"/>
          <a:chOff x="0" y="0"/>
          <a:chExt cx="0" cy="0"/>
        </a:xfrm>
      </p:grpSpPr>
      <p:sp>
        <p:nvSpPr>
          <p:cNvPr id="745" name="Google Shape;745;p97"/>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746" name="Shape 746"/>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747" name="Shape 747"/>
        <p:cNvGrpSpPr/>
        <p:nvPr/>
      </p:nvGrpSpPr>
      <p:grpSpPr>
        <a:xfrm>
          <a:off x="0" y="0"/>
          <a:ext cx="0" cy="0"/>
          <a:chOff x="0" y="0"/>
          <a:chExt cx="0" cy="0"/>
        </a:xfrm>
      </p:grpSpPr>
      <p:pic>
        <p:nvPicPr>
          <p:cNvPr id="748" name="Google Shape;748;p99"/>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49" name="Google Shape;749;p99"/>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50" name="Google Shape;750;p99"/>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51" name="Google Shape;751;p99"/>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752" name="Shape 752"/>
        <p:cNvGrpSpPr/>
        <p:nvPr/>
      </p:nvGrpSpPr>
      <p:grpSpPr>
        <a:xfrm>
          <a:off x="0" y="0"/>
          <a:ext cx="0" cy="0"/>
          <a:chOff x="0" y="0"/>
          <a:chExt cx="0" cy="0"/>
        </a:xfrm>
      </p:grpSpPr>
      <p:sp>
        <p:nvSpPr>
          <p:cNvPr id="753" name="Google Shape;753;p10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4" name="Google Shape;754;p10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5" name="Google Shape;755;p10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6" name="Google Shape;756;p10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57" name="Shape 75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theme" Target="../theme/theme1.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6.xml"/><Relationship Id="rId42" Type="http://schemas.openxmlformats.org/officeDocument/2006/relationships/slideLayout" Target="../slideLayouts/slideLayout98.xml"/><Relationship Id="rId41" Type="http://schemas.openxmlformats.org/officeDocument/2006/relationships/slideLayout" Target="../slideLayouts/slideLayout97.xml"/><Relationship Id="rId44" Type="http://schemas.openxmlformats.org/officeDocument/2006/relationships/slideLayout" Target="../slideLayouts/slideLayout100.xml"/><Relationship Id="rId43" Type="http://schemas.openxmlformats.org/officeDocument/2006/relationships/slideLayout" Target="../slideLayouts/slideLayout99.xml"/><Relationship Id="rId46" Type="http://schemas.openxmlformats.org/officeDocument/2006/relationships/slideLayout" Target="../slideLayouts/slideLayout102.xml"/><Relationship Id="rId45" Type="http://schemas.openxmlformats.org/officeDocument/2006/relationships/slideLayout" Target="../slideLayouts/slideLayout101.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48" Type="http://schemas.openxmlformats.org/officeDocument/2006/relationships/slideLayout" Target="../slideLayouts/slideLayout104.xml"/><Relationship Id="rId47" Type="http://schemas.openxmlformats.org/officeDocument/2006/relationships/slideLayout" Target="../slideLayouts/slideLayout103.xml"/><Relationship Id="rId49" Type="http://schemas.openxmlformats.org/officeDocument/2006/relationships/slideLayout" Target="../slideLayouts/slideLayout10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31" Type="http://schemas.openxmlformats.org/officeDocument/2006/relationships/slideLayout" Target="../slideLayouts/slideLayout87.xml"/><Relationship Id="rId30" Type="http://schemas.openxmlformats.org/officeDocument/2006/relationships/slideLayout" Target="../slideLayouts/slideLayout86.xml"/><Relationship Id="rId33" Type="http://schemas.openxmlformats.org/officeDocument/2006/relationships/slideLayout" Target="../slideLayouts/slideLayout89.xml"/><Relationship Id="rId32" Type="http://schemas.openxmlformats.org/officeDocument/2006/relationships/slideLayout" Target="../slideLayouts/slideLayout88.xml"/><Relationship Id="rId35" Type="http://schemas.openxmlformats.org/officeDocument/2006/relationships/slideLayout" Target="../slideLayouts/slideLayout91.xml"/><Relationship Id="rId34" Type="http://schemas.openxmlformats.org/officeDocument/2006/relationships/slideLayout" Target="../slideLayouts/slideLayout90.xml"/><Relationship Id="rId37" Type="http://schemas.openxmlformats.org/officeDocument/2006/relationships/slideLayout" Target="../slideLayouts/slideLayout93.xml"/><Relationship Id="rId36" Type="http://schemas.openxmlformats.org/officeDocument/2006/relationships/slideLayout" Target="../slideLayouts/slideLayout92.xml"/><Relationship Id="rId39" Type="http://schemas.openxmlformats.org/officeDocument/2006/relationships/slideLayout" Target="../slideLayouts/slideLayout95.xml"/><Relationship Id="rId38" Type="http://schemas.openxmlformats.org/officeDocument/2006/relationships/slideLayout" Target="../slideLayouts/slideLayout94.xml"/><Relationship Id="rId20" Type="http://schemas.openxmlformats.org/officeDocument/2006/relationships/slideLayout" Target="../slideLayouts/slideLayout76.xml"/><Relationship Id="rId22" Type="http://schemas.openxmlformats.org/officeDocument/2006/relationships/slideLayout" Target="../slideLayouts/slideLayout78.xml"/><Relationship Id="rId21" Type="http://schemas.openxmlformats.org/officeDocument/2006/relationships/slideLayout" Target="../slideLayouts/slideLayout77.xml"/><Relationship Id="rId24" Type="http://schemas.openxmlformats.org/officeDocument/2006/relationships/slideLayout" Target="../slideLayouts/slideLayout80.xml"/><Relationship Id="rId23" Type="http://schemas.openxmlformats.org/officeDocument/2006/relationships/slideLayout" Target="../slideLayouts/slideLayout79.xml"/><Relationship Id="rId26" Type="http://schemas.openxmlformats.org/officeDocument/2006/relationships/slideLayout" Target="../slideLayouts/slideLayout82.xml"/><Relationship Id="rId25" Type="http://schemas.openxmlformats.org/officeDocument/2006/relationships/slideLayout" Target="../slideLayouts/slideLayout81.xml"/><Relationship Id="rId28" Type="http://schemas.openxmlformats.org/officeDocument/2006/relationships/slideLayout" Target="../slideLayouts/slideLayout84.xml"/><Relationship Id="rId27" Type="http://schemas.openxmlformats.org/officeDocument/2006/relationships/slideLayout" Target="../slideLayouts/slideLayout83.xml"/><Relationship Id="rId29" Type="http://schemas.openxmlformats.org/officeDocument/2006/relationships/slideLayout" Target="../slideLayouts/slideLayout85.xml"/><Relationship Id="rId51" Type="http://schemas.openxmlformats.org/officeDocument/2006/relationships/slideLayout" Target="../slideLayouts/slideLayout107.xml"/><Relationship Id="rId50" Type="http://schemas.openxmlformats.org/officeDocument/2006/relationships/slideLayout" Target="../slideLayouts/slideLayout106.xml"/><Relationship Id="rId52" Type="http://schemas.openxmlformats.org/officeDocument/2006/relationships/theme" Target="../theme/theme2.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16" name="Shape 416"/>
        <p:cNvGrpSpPr/>
        <p:nvPr/>
      </p:nvGrpSpPr>
      <p:grpSpPr>
        <a:xfrm>
          <a:off x="0" y="0"/>
          <a:ext cx="0" cy="0"/>
          <a:chOff x="0" y="0"/>
          <a:chExt cx="0" cy="0"/>
        </a:xfrm>
      </p:grpSpPr>
      <p:sp>
        <p:nvSpPr>
          <p:cNvPr id="417" name="Google Shape;417;p58"/>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18" name="Google Shape;418;p58"/>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19" name="Google Shape;419;p58"/>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 id="2147483749" r:id="rId46"/>
    <p:sldLayoutId id="2147483750" r:id="rId47"/>
    <p:sldLayoutId id="2147483751" r:id="rId48"/>
    <p:sldLayoutId id="2147483752" r:id="rId49"/>
    <p:sldLayoutId id="2147483753" r:id="rId50"/>
    <p:sldLayoutId id="2147483754"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xml"/><Relationship Id="rId3" Type="http://schemas.openxmlformats.org/officeDocument/2006/relationships/image" Target="../media/image83.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95.png"/><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3.xml"/><Relationship Id="rId3" Type="http://schemas.openxmlformats.org/officeDocument/2006/relationships/image" Target="../media/image86.png"/><Relationship Id="rId4" Type="http://schemas.openxmlformats.org/officeDocument/2006/relationships/image" Target="../media/image84.png"/><Relationship Id="rId5" Type="http://schemas.openxmlformats.org/officeDocument/2006/relationships/image" Target="../media/image9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2.png"/><Relationship Id="rId6"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6.xml"/><Relationship Id="rId3"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56.png"/><Relationship Id="rId5" Type="http://schemas.openxmlformats.org/officeDocument/2006/relationships/image" Target="../media/image49.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7.png"/><Relationship Id="rId11" Type="http://schemas.openxmlformats.org/officeDocument/2006/relationships/image" Target="../media/image51.png"/><Relationship Id="rId10"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98.png"/><Relationship Id="rId4" Type="http://schemas.openxmlformats.org/officeDocument/2006/relationships/image" Target="../media/image60.png"/><Relationship Id="rId5" Type="http://schemas.openxmlformats.org/officeDocument/2006/relationships/image" Target="../media/image2.png"/><Relationship Id="rId6" Type="http://schemas.openxmlformats.org/officeDocument/2006/relationships/image" Target="../media/image59.png"/><Relationship Id="rId7" Type="http://schemas.openxmlformats.org/officeDocument/2006/relationships/image" Target="../media/image88.png"/><Relationship Id="rId8"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xml"/><Relationship Id="rId3" Type="http://schemas.openxmlformats.org/officeDocument/2006/relationships/image" Target="../media/image66.png"/><Relationship Id="rId4" Type="http://schemas.openxmlformats.org/officeDocument/2006/relationships/image" Target="../media/image68.png"/><Relationship Id="rId9" Type="http://schemas.openxmlformats.org/officeDocument/2006/relationships/image" Target="../media/image72.png"/><Relationship Id="rId5" Type="http://schemas.openxmlformats.org/officeDocument/2006/relationships/image" Target="../media/image61.png"/><Relationship Id="rId6" Type="http://schemas.openxmlformats.org/officeDocument/2006/relationships/image" Target="../media/image63.png"/><Relationship Id="rId7" Type="http://schemas.openxmlformats.org/officeDocument/2006/relationships/image" Target="../media/image62.png"/><Relationship Id="rId8" Type="http://schemas.openxmlformats.org/officeDocument/2006/relationships/image" Target="../media/image65.png"/><Relationship Id="rId20" Type="http://schemas.openxmlformats.org/officeDocument/2006/relationships/image" Target="../media/image85.png"/><Relationship Id="rId11" Type="http://schemas.openxmlformats.org/officeDocument/2006/relationships/image" Target="../media/image70.png"/><Relationship Id="rId10" Type="http://schemas.openxmlformats.org/officeDocument/2006/relationships/image" Target="../media/image64.png"/><Relationship Id="rId13" Type="http://schemas.openxmlformats.org/officeDocument/2006/relationships/image" Target="../media/image74.png"/><Relationship Id="rId12" Type="http://schemas.openxmlformats.org/officeDocument/2006/relationships/image" Target="../media/image71.png"/><Relationship Id="rId15" Type="http://schemas.openxmlformats.org/officeDocument/2006/relationships/image" Target="../media/image89.png"/><Relationship Id="rId14" Type="http://schemas.openxmlformats.org/officeDocument/2006/relationships/image" Target="../media/image73.jpg"/><Relationship Id="rId17" Type="http://schemas.openxmlformats.org/officeDocument/2006/relationships/image" Target="../media/image77.png"/><Relationship Id="rId16" Type="http://schemas.openxmlformats.org/officeDocument/2006/relationships/image" Target="../media/image81.jpg"/><Relationship Id="rId19" Type="http://schemas.openxmlformats.org/officeDocument/2006/relationships/image" Target="../media/image76.png"/><Relationship Id="rId18" Type="http://schemas.openxmlformats.org/officeDocument/2006/relationships/image" Target="../media/image7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1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900"/>
              <a:t>Customer Experience (CX)</a:t>
            </a:r>
            <a:endParaRPr sz="2900"/>
          </a:p>
        </p:txBody>
      </p:sp>
      <p:sp>
        <p:nvSpPr>
          <p:cNvPr id="808" name="Google Shape;808;p11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July 2024</a:t>
            </a:r>
            <a:endParaRPr/>
          </a:p>
        </p:txBody>
      </p:sp>
      <p:sp>
        <p:nvSpPr>
          <p:cNvPr id="809" name="Google Shape;809;p110"/>
          <p:cNvSpPr txBox="1"/>
          <p:nvPr/>
        </p:nvSpPr>
        <p:spPr>
          <a:xfrm>
            <a:off x="3279325" y="2747825"/>
            <a:ext cx="4861800" cy="4071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n" sz="1700">
                <a:solidFill>
                  <a:schemeClr val="lt1"/>
                </a:solidFill>
                <a:latin typeface="Inter ExtraLight"/>
                <a:ea typeface="Inter ExtraLight"/>
                <a:cs typeface="Inter ExtraLight"/>
                <a:sym typeface="Inter ExtraLight"/>
              </a:rPr>
              <a:t>Communicate reliably anytime, anywhere</a:t>
            </a:r>
            <a:endParaRPr sz="1700">
              <a:solidFill>
                <a:schemeClr val="lt1"/>
              </a:solidFill>
              <a:latin typeface="Inter ExtraLight"/>
              <a:ea typeface="Inter ExtraLight"/>
              <a:cs typeface="Inter ExtraLight"/>
              <a:sym typeface="Inter Extra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19"/>
          <p:cNvSpPr txBox="1"/>
          <p:nvPr>
            <p:ph type="title"/>
          </p:nvPr>
        </p:nvSpPr>
        <p:spPr>
          <a:xfrm>
            <a:off x="454800" y="1055900"/>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Stay ahead of the curve with CPaaS</a:t>
            </a:r>
            <a:endParaRPr/>
          </a:p>
        </p:txBody>
      </p:sp>
      <p:sp>
        <p:nvSpPr>
          <p:cNvPr id="996" name="Google Shape;996;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97" name="Google Shape;997;p119"/>
          <p:cNvSpPr txBox="1"/>
          <p:nvPr>
            <p:ph idx="1" type="subTitle"/>
          </p:nvPr>
        </p:nvSpPr>
        <p:spPr>
          <a:xfrm>
            <a:off x="457200" y="419475"/>
            <a:ext cx="8229600" cy="308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Contact Centers with integrated communications are trending</a:t>
            </a:r>
            <a:endParaRPr/>
          </a:p>
        </p:txBody>
      </p:sp>
      <p:sp>
        <p:nvSpPr>
          <p:cNvPr id="998" name="Google Shape;998;p119"/>
          <p:cNvSpPr txBox="1"/>
          <p:nvPr>
            <p:ph idx="2" type="subTitle"/>
          </p:nvPr>
        </p:nvSpPr>
        <p:spPr>
          <a:xfrm>
            <a:off x="410325" y="3208425"/>
            <a:ext cx="2577300" cy="1446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1300">
                <a:latin typeface="Inter"/>
                <a:ea typeface="Inter"/>
                <a:cs typeface="Inter"/>
                <a:sym typeface="Inter"/>
              </a:rPr>
              <a:t>Build a Seamless Experience</a:t>
            </a:r>
            <a:br>
              <a:rPr b="1" lang="en" sz="1300">
                <a:latin typeface="Inter"/>
                <a:ea typeface="Inter"/>
                <a:cs typeface="Inter"/>
                <a:sym typeface="Inter"/>
              </a:rPr>
            </a:br>
            <a:endParaRPr b="1" sz="1300">
              <a:latin typeface="Inter"/>
              <a:ea typeface="Inter"/>
              <a:cs typeface="Inter"/>
              <a:sym typeface="Inter"/>
            </a:endParaRPr>
          </a:p>
          <a:p>
            <a:pPr indent="0" lvl="0" marL="0" rtl="0" algn="ctr">
              <a:spcBef>
                <a:spcPts val="0"/>
              </a:spcBef>
              <a:spcAft>
                <a:spcPts val="0"/>
              </a:spcAft>
              <a:buNone/>
            </a:pPr>
            <a:r>
              <a:rPr lang="en" sz="1300"/>
              <a:t>CPaaS allows you to</a:t>
            </a:r>
            <a:r>
              <a:rPr lang="en" sz="1300"/>
              <a:t> integrate communications solutions together and create seamless integrated customer experience solutions</a:t>
            </a:r>
            <a:endParaRPr sz="1300"/>
          </a:p>
        </p:txBody>
      </p:sp>
      <p:sp>
        <p:nvSpPr>
          <p:cNvPr id="999" name="Google Shape;999;p119"/>
          <p:cNvSpPr txBox="1"/>
          <p:nvPr>
            <p:ph idx="3" type="subTitle"/>
          </p:nvPr>
        </p:nvSpPr>
        <p:spPr>
          <a:xfrm>
            <a:off x="3220500" y="3208425"/>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1300">
                <a:latin typeface="Inter"/>
                <a:ea typeface="Inter"/>
                <a:cs typeface="Inter"/>
                <a:sym typeface="Inter"/>
              </a:rPr>
              <a:t>Make it your own</a:t>
            </a:r>
            <a:endParaRPr sz="1300"/>
          </a:p>
          <a:p>
            <a:pPr indent="0" lvl="0" marL="0" rtl="0" algn="ctr">
              <a:lnSpc>
                <a:spcPct val="100000"/>
              </a:lnSpc>
              <a:spcBef>
                <a:spcPts val="0"/>
              </a:spcBef>
              <a:spcAft>
                <a:spcPts val="0"/>
              </a:spcAft>
              <a:buNone/>
            </a:pPr>
            <a:r>
              <a:t/>
            </a:r>
            <a:endParaRPr sz="1300"/>
          </a:p>
          <a:p>
            <a:pPr indent="0" lvl="0" marL="0" rtl="0" algn="ctr">
              <a:lnSpc>
                <a:spcPct val="100000"/>
              </a:lnSpc>
              <a:spcBef>
                <a:spcPts val="0"/>
              </a:spcBef>
              <a:spcAft>
                <a:spcPts val="0"/>
              </a:spcAft>
              <a:buNone/>
            </a:pPr>
            <a:r>
              <a:rPr lang="en" sz="1300"/>
              <a:t>Extensible platforms like CPaaS allow you to differentiate by building unique features leveraging the extensibility of platform technology</a:t>
            </a:r>
            <a:endParaRPr sz="1300"/>
          </a:p>
        </p:txBody>
      </p:sp>
      <p:sp>
        <p:nvSpPr>
          <p:cNvPr id="1000" name="Google Shape;1000;p119"/>
          <p:cNvSpPr txBox="1"/>
          <p:nvPr>
            <p:ph idx="4" type="subTitle"/>
          </p:nvPr>
        </p:nvSpPr>
        <p:spPr>
          <a:xfrm>
            <a:off x="6030675" y="2367950"/>
            <a:ext cx="2703000" cy="230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t>These solutions help improve customer experience and KPIs:</a:t>
            </a:r>
            <a:endParaRPr sz="1300"/>
          </a:p>
          <a:p>
            <a:pPr indent="-311150" lvl="0" marL="457200" rtl="0" algn="l">
              <a:spcBef>
                <a:spcPts val="1000"/>
              </a:spcBef>
              <a:spcAft>
                <a:spcPts val="0"/>
              </a:spcAft>
              <a:buSzPts val="1300"/>
              <a:buChar char="●"/>
            </a:pPr>
            <a:r>
              <a:rPr b="1" lang="en" sz="1300">
                <a:solidFill>
                  <a:schemeClr val="accent1"/>
                </a:solidFill>
                <a:latin typeface="Inter"/>
                <a:ea typeface="Inter"/>
                <a:cs typeface="Inter"/>
                <a:sym typeface="Inter"/>
              </a:rPr>
              <a:t>Productivity</a:t>
            </a:r>
            <a:r>
              <a:rPr lang="en" sz="1300">
                <a:solidFill>
                  <a:schemeClr val="accent1"/>
                </a:solidFill>
              </a:rPr>
              <a:t> </a:t>
            </a:r>
            <a:r>
              <a:rPr lang="en" sz="1300"/>
              <a:t>(occupancy rate, workforce management, etc.)</a:t>
            </a:r>
            <a:endParaRPr sz="1300"/>
          </a:p>
          <a:p>
            <a:pPr indent="-311150" lvl="0" marL="457200" rtl="0" algn="l">
              <a:spcBef>
                <a:spcPts val="1000"/>
              </a:spcBef>
              <a:spcAft>
                <a:spcPts val="0"/>
              </a:spcAft>
              <a:buSzPts val="1300"/>
              <a:buChar char="●"/>
            </a:pPr>
            <a:r>
              <a:rPr b="1" lang="en" sz="1300">
                <a:solidFill>
                  <a:schemeClr val="accent1"/>
                </a:solidFill>
                <a:latin typeface="Inter"/>
                <a:ea typeface="Inter"/>
                <a:cs typeface="Inter"/>
                <a:sym typeface="Inter"/>
              </a:rPr>
              <a:t>Quality</a:t>
            </a:r>
            <a:r>
              <a:rPr lang="en" sz="1300"/>
              <a:t> (CSAT, NPS, etc.)</a:t>
            </a:r>
            <a:endParaRPr sz="1300"/>
          </a:p>
          <a:p>
            <a:pPr indent="-311150" lvl="0" marL="457200" rtl="0" algn="l">
              <a:spcBef>
                <a:spcPts val="1000"/>
              </a:spcBef>
              <a:spcAft>
                <a:spcPts val="1000"/>
              </a:spcAft>
              <a:buSzPts val="1300"/>
              <a:buChar char="●"/>
            </a:pPr>
            <a:r>
              <a:rPr b="1" lang="en" sz="1300">
                <a:solidFill>
                  <a:schemeClr val="accent1"/>
                </a:solidFill>
                <a:latin typeface="Inter"/>
                <a:ea typeface="Inter"/>
                <a:cs typeface="Inter"/>
                <a:sym typeface="Inter"/>
              </a:rPr>
              <a:t>Performance</a:t>
            </a:r>
            <a:r>
              <a:rPr lang="en" sz="1300"/>
              <a:t> (ROI, customer lifetime value, etc.)</a:t>
            </a:r>
            <a:endParaRPr sz="1300"/>
          </a:p>
        </p:txBody>
      </p:sp>
      <p:pic>
        <p:nvPicPr>
          <p:cNvPr id="1001" name="Google Shape;1001;p119"/>
          <p:cNvPicPr preferRelativeResize="0"/>
          <p:nvPr/>
        </p:nvPicPr>
        <p:blipFill>
          <a:blip r:embed="rId3">
            <a:alphaModFix/>
          </a:blip>
          <a:stretch>
            <a:fillRect/>
          </a:stretch>
        </p:blipFill>
        <p:spPr>
          <a:xfrm>
            <a:off x="1279913" y="2188750"/>
            <a:ext cx="838125" cy="838125"/>
          </a:xfrm>
          <a:prstGeom prst="rect">
            <a:avLst/>
          </a:prstGeom>
          <a:noFill/>
          <a:ln>
            <a:noFill/>
          </a:ln>
        </p:spPr>
      </p:pic>
      <p:pic>
        <p:nvPicPr>
          <p:cNvPr id="1002" name="Google Shape;1002;p119"/>
          <p:cNvPicPr preferRelativeResize="0"/>
          <p:nvPr/>
        </p:nvPicPr>
        <p:blipFill>
          <a:blip r:embed="rId4">
            <a:alphaModFix/>
          </a:blip>
          <a:stretch>
            <a:fillRect/>
          </a:stretch>
        </p:blipFill>
        <p:spPr>
          <a:xfrm>
            <a:off x="3844475" y="2188750"/>
            <a:ext cx="838125" cy="838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id="1007" name="Google Shape;1007;p120"/>
          <p:cNvPicPr preferRelativeResize="0"/>
          <p:nvPr/>
        </p:nvPicPr>
        <p:blipFill>
          <a:blip r:embed="rId3">
            <a:alphaModFix/>
          </a:blip>
          <a:stretch>
            <a:fillRect/>
          </a:stretch>
        </p:blipFill>
        <p:spPr>
          <a:xfrm>
            <a:off x="0" y="794"/>
            <a:ext cx="9144001" cy="2856712"/>
          </a:xfrm>
          <a:prstGeom prst="rect">
            <a:avLst/>
          </a:prstGeom>
          <a:noFill/>
          <a:ln>
            <a:noFill/>
          </a:ln>
        </p:spPr>
      </p:pic>
      <p:sp>
        <p:nvSpPr>
          <p:cNvPr id="1008" name="Google Shape;1008;p120"/>
          <p:cNvSpPr/>
          <p:nvPr/>
        </p:nvSpPr>
        <p:spPr>
          <a:xfrm>
            <a:off x="532650" y="1189975"/>
            <a:ext cx="4052100" cy="129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800">
                <a:solidFill>
                  <a:schemeClr val="lt1"/>
                </a:solidFill>
                <a:latin typeface="Inter ExtraLight"/>
                <a:ea typeface="Inter ExtraLight"/>
                <a:cs typeface="Inter ExtraLight"/>
                <a:sym typeface="Inter ExtraLight"/>
              </a:rPr>
              <a:t>Premium tech support to troubleshoot </a:t>
            </a:r>
            <a:r>
              <a:rPr lang="en" sz="1800">
                <a:solidFill>
                  <a:schemeClr val="lt1"/>
                </a:solidFill>
                <a:latin typeface="Inter ExtraLight"/>
                <a:ea typeface="Inter ExtraLight"/>
                <a:cs typeface="Inter ExtraLight"/>
                <a:sym typeface="Inter ExtraLight"/>
              </a:rPr>
              <a:t>any </a:t>
            </a:r>
            <a:r>
              <a:rPr lang="en" sz="1800">
                <a:solidFill>
                  <a:schemeClr val="lt1"/>
                </a:solidFill>
                <a:latin typeface="Inter ExtraLight"/>
                <a:ea typeface="Inter ExtraLight"/>
                <a:cs typeface="Inter ExtraLight"/>
                <a:sym typeface="Inter ExtraLight"/>
              </a:rPr>
              <a:t>software and device issues </a:t>
            </a:r>
            <a:endParaRPr sz="1800">
              <a:solidFill>
                <a:schemeClr val="lt1"/>
              </a:solidFill>
              <a:latin typeface="Inter ExtraLight"/>
              <a:ea typeface="Inter ExtraLight"/>
              <a:cs typeface="Inter ExtraLight"/>
              <a:sym typeface="Inter ExtraLight"/>
            </a:endParaRPr>
          </a:p>
        </p:txBody>
      </p:sp>
      <p:sp>
        <p:nvSpPr>
          <p:cNvPr id="1009" name="Google Shape;1009;p1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10" name="Google Shape;1010;p120"/>
          <p:cNvSpPr txBox="1"/>
          <p:nvPr>
            <p:ph idx="4294967295" type="title"/>
          </p:nvPr>
        </p:nvSpPr>
        <p:spPr>
          <a:xfrm>
            <a:off x="391150" y="724075"/>
            <a:ext cx="3932700" cy="465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dk2"/>
                </a:solidFill>
              </a:rPr>
              <a:t>SmartSupport </a:t>
            </a:r>
            <a:endParaRPr/>
          </a:p>
        </p:txBody>
      </p:sp>
      <p:pic>
        <p:nvPicPr>
          <p:cNvPr descr="preencoded.png" id="1011" name="Google Shape;1011;p120"/>
          <p:cNvPicPr preferRelativeResize="0"/>
          <p:nvPr/>
        </p:nvPicPr>
        <p:blipFill rotWithShape="1">
          <a:blip r:embed="rId4">
            <a:alphaModFix/>
          </a:blip>
          <a:srcRect b="0" l="0" r="0" t="0"/>
          <a:stretch/>
        </p:blipFill>
        <p:spPr>
          <a:xfrm>
            <a:off x="6269019" y="3409800"/>
            <a:ext cx="838200" cy="838200"/>
          </a:xfrm>
          <a:prstGeom prst="rect">
            <a:avLst/>
          </a:prstGeom>
          <a:noFill/>
          <a:ln>
            <a:noFill/>
          </a:ln>
        </p:spPr>
      </p:pic>
      <p:grpSp>
        <p:nvGrpSpPr>
          <p:cNvPr id="1012" name="Google Shape;1012;p120"/>
          <p:cNvGrpSpPr/>
          <p:nvPr/>
        </p:nvGrpSpPr>
        <p:grpSpPr>
          <a:xfrm>
            <a:off x="391156" y="3409800"/>
            <a:ext cx="838200" cy="838200"/>
            <a:chOff x="349431" y="2571750"/>
            <a:chExt cx="838200" cy="838200"/>
          </a:xfrm>
        </p:grpSpPr>
        <p:pic>
          <p:nvPicPr>
            <p:cNvPr descr="preencoded.png" id="1013" name="Google Shape;1013;p120"/>
            <p:cNvPicPr preferRelativeResize="0"/>
            <p:nvPr/>
          </p:nvPicPr>
          <p:blipFill rotWithShape="1">
            <a:blip r:embed="rId4">
              <a:alphaModFix/>
            </a:blip>
            <a:srcRect b="0" l="0" r="0" t="0"/>
            <a:stretch/>
          </p:blipFill>
          <p:spPr>
            <a:xfrm>
              <a:off x="349431" y="2571750"/>
              <a:ext cx="838200" cy="838200"/>
            </a:xfrm>
            <a:prstGeom prst="rect">
              <a:avLst/>
            </a:prstGeom>
            <a:noFill/>
            <a:ln>
              <a:noFill/>
            </a:ln>
          </p:spPr>
        </p:pic>
        <p:sp>
          <p:nvSpPr>
            <p:cNvPr id="1014" name="Google Shape;1014;p120"/>
            <p:cNvSpPr/>
            <p:nvPr/>
          </p:nvSpPr>
          <p:spPr>
            <a:xfrm>
              <a:off x="488313" y="2919449"/>
              <a:ext cx="560400" cy="14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500">
                  <a:solidFill>
                    <a:schemeClr val="accent1"/>
                  </a:solidFill>
                  <a:latin typeface="Inter Light"/>
                  <a:ea typeface="Inter Light"/>
                  <a:cs typeface="Inter Light"/>
                  <a:sym typeface="Inter Light"/>
                </a:rPr>
                <a:t>100K+</a:t>
              </a:r>
              <a:endParaRPr sz="500">
                <a:solidFill>
                  <a:schemeClr val="accent1"/>
                </a:solidFill>
                <a:latin typeface="Inter Light"/>
                <a:ea typeface="Inter Light"/>
                <a:cs typeface="Inter Light"/>
                <a:sym typeface="Inter Light"/>
              </a:endParaRPr>
            </a:p>
          </p:txBody>
        </p:sp>
      </p:grpSp>
      <p:sp>
        <p:nvSpPr>
          <p:cNvPr id="1015" name="Google Shape;1015;p120"/>
          <p:cNvSpPr/>
          <p:nvPr/>
        </p:nvSpPr>
        <p:spPr>
          <a:xfrm>
            <a:off x="1410300" y="3752977"/>
            <a:ext cx="1436700" cy="91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rgbClr val="454444"/>
                </a:solidFill>
                <a:latin typeface="Inter Light"/>
                <a:ea typeface="Inter Light"/>
                <a:cs typeface="Inter Light"/>
                <a:sym typeface="Inter Light"/>
              </a:rPr>
              <a:t>End-user </a:t>
            </a:r>
            <a:r>
              <a:rPr lang="en" sz="1000">
                <a:solidFill>
                  <a:srgbClr val="454444"/>
                </a:solidFill>
                <a:latin typeface="Inter SemiBold"/>
                <a:ea typeface="Inter SemiBold"/>
                <a:cs typeface="Inter SemiBold"/>
                <a:sym typeface="Inter SemiBold"/>
              </a:rPr>
              <a:t>Help Desk </a:t>
            </a:r>
            <a:r>
              <a:rPr lang="en" sz="1000">
                <a:solidFill>
                  <a:srgbClr val="454444"/>
                </a:solidFill>
                <a:latin typeface="Inter Light"/>
                <a:ea typeface="Inter Light"/>
                <a:cs typeface="Inter Light"/>
                <a:sym typeface="Inter Light"/>
              </a:rPr>
              <a:t>services from troubleshooting, to installs, to </a:t>
            </a:r>
            <a:r>
              <a:rPr lang="en" sz="1000">
                <a:solidFill>
                  <a:srgbClr val="454444"/>
                </a:solidFill>
                <a:latin typeface="Inter Light"/>
                <a:ea typeface="Inter Light"/>
                <a:cs typeface="Inter Light"/>
                <a:sym typeface="Inter Light"/>
              </a:rPr>
              <a:t>malware</a:t>
            </a:r>
            <a:r>
              <a:rPr lang="en" sz="1000">
                <a:solidFill>
                  <a:srgbClr val="454444"/>
                </a:solidFill>
                <a:latin typeface="Inter Light"/>
                <a:ea typeface="Inter Light"/>
                <a:cs typeface="Inter Light"/>
                <a:sym typeface="Inter Light"/>
              </a:rPr>
              <a:t> removal</a:t>
            </a:r>
            <a:endParaRPr sz="500">
              <a:solidFill>
                <a:schemeClr val="dk1"/>
              </a:solidFill>
              <a:latin typeface="Inter Light"/>
              <a:ea typeface="Inter Light"/>
              <a:cs typeface="Inter Light"/>
              <a:sym typeface="Inter Light"/>
            </a:endParaRPr>
          </a:p>
        </p:txBody>
      </p:sp>
      <p:sp>
        <p:nvSpPr>
          <p:cNvPr id="1016" name="Google Shape;1016;p120"/>
          <p:cNvSpPr/>
          <p:nvPr/>
        </p:nvSpPr>
        <p:spPr>
          <a:xfrm>
            <a:off x="1410300" y="3393532"/>
            <a:ext cx="1436700" cy="9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rgbClr val="454444"/>
                </a:solidFill>
                <a:latin typeface="Inter SemiBold"/>
                <a:ea typeface="Inter SemiBold"/>
                <a:cs typeface="Inter SemiBold"/>
                <a:sym typeface="Inter SemiBold"/>
              </a:rPr>
              <a:t>Calls Annually</a:t>
            </a:r>
            <a:endParaRPr sz="600">
              <a:solidFill>
                <a:schemeClr val="dk1"/>
              </a:solidFill>
              <a:latin typeface="Inter SemiBold"/>
              <a:ea typeface="Inter SemiBold"/>
              <a:cs typeface="Inter SemiBold"/>
              <a:sym typeface="Inter SemiBold"/>
            </a:endParaRPr>
          </a:p>
        </p:txBody>
      </p:sp>
      <p:sp>
        <p:nvSpPr>
          <p:cNvPr id="1017" name="Google Shape;1017;p120"/>
          <p:cNvSpPr/>
          <p:nvPr/>
        </p:nvSpPr>
        <p:spPr>
          <a:xfrm>
            <a:off x="7318525" y="3752972"/>
            <a:ext cx="1468200" cy="622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rgbClr val="454444"/>
                </a:solidFill>
                <a:latin typeface="Inter Light"/>
                <a:ea typeface="Inter Light"/>
                <a:cs typeface="Inter Light"/>
                <a:sym typeface="Inter Light"/>
              </a:rPr>
              <a:t>Most end-customer issues are resolved on the first call.</a:t>
            </a:r>
            <a:endParaRPr sz="500">
              <a:solidFill>
                <a:schemeClr val="dk1"/>
              </a:solidFill>
              <a:latin typeface="Inter Light"/>
              <a:ea typeface="Inter Light"/>
              <a:cs typeface="Inter Light"/>
              <a:sym typeface="Inter Light"/>
            </a:endParaRPr>
          </a:p>
        </p:txBody>
      </p:sp>
      <p:sp>
        <p:nvSpPr>
          <p:cNvPr id="1018" name="Google Shape;1018;p120"/>
          <p:cNvSpPr/>
          <p:nvPr/>
        </p:nvSpPr>
        <p:spPr>
          <a:xfrm>
            <a:off x="7318525" y="3393525"/>
            <a:ext cx="1468200" cy="14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rgbClr val="454444"/>
                </a:solidFill>
                <a:latin typeface="Inter SemiBold"/>
                <a:ea typeface="Inter SemiBold"/>
                <a:cs typeface="Inter SemiBold"/>
                <a:sym typeface="Inter SemiBold"/>
              </a:rPr>
              <a:t>First Call Resolution</a:t>
            </a:r>
            <a:endParaRPr sz="600">
              <a:solidFill>
                <a:schemeClr val="dk1"/>
              </a:solidFill>
              <a:latin typeface="Inter SemiBold"/>
              <a:ea typeface="Inter SemiBold"/>
              <a:cs typeface="Inter SemiBold"/>
              <a:sym typeface="Inter SemiBold"/>
            </a:endParaRPr>
          </a:p>
        </p:txBody>
      </p:sp>
      <p:sp>
        <p:nvSpPr>
          <p:cNvPr id="1019" name="Google Shape;1019;p120"/>
          <p:cNvSpPr/>
          <p:nvPr/>
        </p:nvSpPr>
        <p:spPr>
          <a:xfrm>
            <a:off x="6407900" y="3757500"/>
            <a:ext cx="560400" cy="14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500">
                <a:solidFill>
                  <a:schemeClr val="accent1"/>
                </a:solidFill>
                <a:latin typeface="Inter Light"/>
                <a:ea typeface="Inter Light"/>
                <a:cs typeface="Inter Light"/>
                <a:sym typeface="Inter Light"/>
              </a:rPr>
              <a:t>96%</a:t>
            </a:r>
            <a:endParaRPr sz="500">
              <a:solidFill>
                <a:schemeClr val="accent1"/>
              </a:solidFill>
              <a:latin typeface="Inter Light"/>
              <a:ea typeface="Inter Light"/>
              <a:cs typeface="Inter Light"/>
              <a:sym typeface="Inter Light"/>
            </a:endParaRPr>
          </a:p>
        </p:txBody>
      </p:sp>
      <p:pic>
        <p:nvPicPr>
          <p:cNvPr descr="preencoded.png" id="1020" name="Google Shape;1020;p120"/>
          <p:cNvPicPr preferRelativeResize="0"/>
          <p:nvPr/>
        </p:nvPicPr>
        <p:blipFill rotWithShape="1">
          <a:blip r:embed="rId4">
            <a:alphaModFix/>
          </a:blip>
          <a:srcRect b="0" l="0" r="0" t="0"/>
          <a:stretch/>
        </p:blipFill>
        <p:spPr>
          <a:xfrm>
            <a:off x="3208050" y="3409800"/>
            <a:ext cx="838200" cy="838200"/>
          </a:xfrm>
          <a:prstGeom prst="rect">
            <a:avLst/>
          </a:prstGeom>
          <a:noFill/>
          <a:ln>
            <a:noFill/>
          </a:ln>
        </p:spPr>
      </p:pic>
      <p:sp>
        <p:nvSpPr>
          <p:cNvPr id="1021" name="Google Shape;1021;p120"/>
          <p:cNvSpPr/>
          <p:nvPr/>
        </p:nvSpPr>
        <p:spPr>
          <a:xfrm>
            <a:off x="4339568" y="3811338"/>
            <a:ext cx="1568400" cy="2952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t/>
            </a:r>
            <a:endParaRPr sz="500">
              <a:solidFill>
                <a:schemeClr val="dk1"/>
              </a:solidFill>
              <a:latin typeface="Inter Light"/>
              <a:ea typeface="Inter Light"/>
              <a:cs typeface="Inter Light"/>
              <a:sym typeface="Inter Light"/>
            </a:endParaRPr>
          </a:p>
        </p:txBody>
      </p:sp>
      <p:sp>
        <p:nvSpPr>
          <p:cNvPr id="1022" name="Google Shape;1022;p120"/>
          <p:cNvSpPr/>
          <p:nvPr/>
        </p:nvSpPr>
        <p:spPr>
          <a:xfrm>
            <a:off x="4339548" y="3393525"/>
            <a:ext cx="1756500" cy="9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rgbClr val="454444"/>
                </a:solidFill>
                <a:latin typeface="Inter SemiBold"/>
                <a:ea typeface="Inter SemiBold"/>
                <a:cs typeface="Inter SemiBold"/>
                <a:sym typeface="Inter SemiBold"/>
              </a:rPr>
              <a:t>Customer Satisfaction</a:t>
            </a:r>
            <a:endParaRPr sz="600">
              <a:solidFill>
                <a:schemeClr val="dk1"/>
              </a:solidFill>
              <a:latin typeface="Inter SemiBold"/>
              <a:ea typeface="Inter SemiBold"/>
              <a:cs typeface="Inter SemiBold"/>
              <a:sym typeface="Inter SemiBold"/>
            </a:endParaRPr>
          </a:p>
        </p:txBody>
      </p:sp>
      <p:sp>
        <p:nvSpPr>
          <p:cNvPr id="1023" name="Google Shape;1023;p120"/>
          <p:cNvSpPr/>
          <p:nvPr/>
        </p:nvSpPr>
        <p:spPr>
          <a:xfrm>
            <a:off x="3346938" y="3757500"/>
            <a:ext cx="560400" cy="14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500">
                <a:solidFill>
                  <a:schemeClr val="accent1"/>
                </a:solidFill>
                <a:latin typeface="Inter Light"/>
                <a:ea typeface="Inter Light"/>
                <a:cs typeface="Inter Light"/>
                <a:sym typeface="Inter Light"/>
              </a:rPr>
              <a:t>93%</a:t>
            </a:r>
            <a:endParaRPr sz="500">
              <a:solidFill>
                <a:schemeClr val="accent1"/>
              </a:solidFill>
              <a:latin typeface="Inter Light"/>
              <a:ea typeface="Inter Light"/>
              <a:cs typeface="Inter Light"/>
              <a:sym typeface="Inter Light"/>
            </a:endParaRPr>
          </a:p>
        </p:txBody>
      </p:sp>
      <p:sp>
        <p:nvSpPr>
          <p:cNvPr id="1024" name="Google Shape;1024;p120"/>
          <p:cNvSpPr/>
          <p:nvPr/>
        </p:nvSpPr>
        <p:spPr>
          <a:xfrm>
            <a:off x="4323813" y="3752972"/>
            <a:ext cx="1468200" cy="682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rgbClr val="454444"/>
                </a:solidFill>
                <a:latin typeface="Inter Light"/>
                <a:ea typeface="Inter Light"/>
                <a:cs typeface="Inter Light"/>
                <a:sym typeface="Inter Light"/>
              </a:rPr>
              <a:t>End-customers rate us highly for </a:t>
            </a:r>
            <a:r>
              <a:rPr lang="en" sz="1000">
                <a:solidFill>
                  <a:srgbClr val="454444"/>
                </a:solidFill>
                <a:latin typeface="Inter SemiBold"/>
                <a:ea typeface="Inter SemiBold"/>
                <a:cs typeface="Inter SemiBold"/>
                <a:sym typeface="Inter SemiBold"/>
              </a:rPr>
              <a:t>on-boarding</a:t>
            </a:r>
            <a:r>
              <a:rPr lang="en" sz="1000">
                <a:solidFill>
                  <a:srgbClr val="454444"/>
                </a:solidFill>
                <a:latin typeface="Inter Light"/>
                <a:ea typeface="Inter Light"/>
                <a:cs typeface="Inter Light"/>
                <a:sym typeface="Inter Light"/>
              </a:rPr>
              <a:t>, </a:t>
            </a:r>
            <a:r>
              <a:rPr lang="en" sz="1000">
                <a:solidFill>
                  <a:srgbClr val="454444"/>
                </a:solidFill>
                <a:latin typeface="Inter SemiBold"/>
                <a:ea typeface="Inter SemiBold"/>
                <a:cs typeface="Inter SemiBold"/>
                <a:sym typeface="Inter SemiBold"/>
              </a:rPr>
              <a:t>migration</a:t>
            </a:r>
            <a:r>
              <a:rPr lang="en" sz="1000">
                <a:solidFill>
                  <a:srgbClr val="454444"/>
                </a:solidFill>
                <a:latin typeface="Inter Light"/>
                <a:ea typeface="Inter Light"/>
                <a:cs typeface="Inter Light"/>
                <a:sym typeface="Inter Light"/>
              </a:rPr>
              <a:t>, and </a:t>
            </a:r>
            <a:r>
              <a:rPr lang="en" sz="1000">
                <a:solidFill>
                  <a:srgbClr val="454444"/>
                </a:solidFill>
                <a:latin typeface="Inter SemiBold"/>
                <a:ea typeface="Inter SemiBold"/>
                <a:cs typeface="Inter SemiBold"/>
                <a:sym typeface="Inter SemiBold"/>
              </a:rPr>
              <a:t>level 1 help desk support</a:t>
            </a:r>
            <a:r>
              <a:rPr lang="en" sz="1000">
                <a:solidFill>
                  <a:srgbClr val="454444"/>
                </a:solidFill>
                <a:latin typeface="Inter Light"/>
                <a:ea typeface="Inter Light"/>
                <a:cs typeface="Inter Light"/>
                <a:sym typeface="Inter Light"/>
              </a:rPr>
              <a:t> </a:t>
            </a:r>
            <a:endParaRPr sz="500">
              <a:solidFill>
                <a:schemeClr val="dk1"/>
              </a:solidFill>
              <a:latin typeface="Inter Light"/>
              <a:ea typeface="Inter Light"/>
              <a:cs typeface="Inter Light"/>
              <a:sym typeface="Inter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2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t>
            </a:r>
            <a:r>
              <a:rPr lang="en"/>
              <a:t>ase studies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Our solutions are</a:t>
            </a:r>
            <a:r>
              <a:rPr lang="en"/>
              <a:t> a good fit for:</a:t>
            </a:r>
            <a:endParaRPr/>
          </a:p>
        </p:txBody>
      </p:sp>
      <p:sp>
        <p:nvSpPr>
          <p:cNvPr id="1035" name="Google Shape;1035;p1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036" name="Google Shape;1036;p122"/>
          <p:cNvSpPr txBox="1"/>
          <p:nvPr>
            <p:ph idx="3" type="subTitle"/>
          </p:nvPr>
        </p:nvSpPr>
        <p:spPr>
          <a:xfrm>
            <a:off x="3280950" y="3335613"/>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IT teams lacking resources to procure a full communications tech stack and upgrade outdated voice systems</a:t>
            </a:r>
            <a:endParaRPr sz="1400"/>
          </a:p>
        </p:txBody>
      </p:sp>
      <p:sp>
        <p:nvSpPr>
          <p:cNvPr id="1037" name="Google Shape;1037;p122"/>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Ideal customers</a:t>
            </a:r>
            <a:endParaRPr/>
          </a:p>
        </p:txBody>
      </p:sp>
      <p:sp>
        <p:nvSpPr>
          <p:cNvPr id="1038" name="Google Shape;1038;p122"/>
          <p:cNvSpPr txBox="1"/>
          <p:nvPr>
            <p:ph idx="2" type="subTitle"/>
          </p:nvPr>
        </p:nvSpPr>
        <p:spPr>
          <a:xfrm>
            <a:off x="470775" y="3335613"/>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Companies with employees working remotely and/or are </a:t>
            </a:r>
            <a:r>
              <a:rPr lang="en" sz="1400"/>
              <a:t>widely distributed</a:t>
            </a:r>
            <a:endParaRPr sz="1400"/>
          </a:p>
        </p:txBody>
      </p:sp>
      <p:sp>
        <p:nvSpPr>
          <p:cNvPr id="1039" name="Google Shape;1039;p122"/>
          <p:cNvSpPr txBox="1"/>
          <p:nvPr>
            <p:ph idx="4" type="subTitle"/>
          </p:nvPr>
        </p:nvSpPr>
        <p:spPr>
          <a:xfrm>
            <a:off x="6091125" y="3335613"/>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Industries that serve many customers </a:t>
            </a:r>
            <a:r>
              <a:rPr lang="en" sz="1400"/>
              <a:t>like:</a:t>
            </a:r>
            <a:r>
              <a:rPr lang="en" sz="1400"/>
              <a:t> healthcare, </a:t>
            </a:r>
            <a:br>
              <a:rPr lang="en" sz="1400"/>
            </a:br>
            <a:r>
              <a:rPr lang="en" sz="1400"/>
              <a:t>finance, retail, </a:t>
            </a:r>
            <a:endParaRPr sz="1400"/>
          </a:p>
          <a:p>
            <a:pPr indent="0" lvl="0" marL="0" rtl="0" algn="ctr">
              <a:lnSpc>
                <a:spcPct val="115000"/>
              </a:lnSpc>
              <a:spcBef>
                <a:spcPts val="0"/>
              </a:spcBef>
              <a:spcAft>
                <a:spcPts val="0"/>
              </a:spcAft>
              <a:buNone/>
            </a:pPr>
            <a:r>
              <a:rPr lang="en" sz="1400"/>
              <a:t>manufacturing</a:t>
            </a:r>
            <a:endParaRPr sz="1400"/>
          </a:p>
          <a:p>
            <a:pPr indent="0" lvl="0" marL="0" rtl="0" algn="ctr">
              <a:spcBef>
                <a:spcPts val="0"/>
              </a:spcBef>
              <a:spcAft>
                <a:spcPts val="0"/>
              </a:spcAft>
              <a:buNone/>
            </a:pPr>
            <a:r>
              <a:t/>
            </a:r>
            <a:endParaRPr/>
          </a:p>
        </p:txBody>
      </p:sp>
      <p:pic>
        <p:nvPicPr>
          <p:cNvPr id="1040" name="Google Shape;1040;p122"/>
          <p:cNvPicPr preferRelativeResize="0"/>
          <p:nvPr/>
        </p:nvPicPr>
        <p:blipFill>
          <a:blip r:embed="rId3">
            <a:alphaModFix/>
          </a:blip>
          <a:stretch>
            <a:fillRect/>
          </a:stretch>
        </p:blipFill>
        <p:spPr>
          <a:xfrm>
            <a:off x="1453549" y="2290288"/>
            <a:ext cx="611750" cy="736975"/>
          </a:xfrm>
          <a:prstGeom prst="rect">
            <a:avLst/>
          </a:prstGeom>
          <a:noFill/>
          <a:ln>
            <a:noFill/>
          </a:ln>
        </p:spPr>
      </p:pic>
      <p:pic>
        <p:nvPicPr>
          <p:cNvPr id="1041" name="Google Shape;1041;p122"/>
          <p:cNvPicPr preferRelativeResize="0"/>
          <p:nvPr/>
        </p:nvPicPr>
        <p:blipFill>
          <a:blip r:embed="rId4">
            <a:alphaModFix/>
          </a:blip>
          <a:stretch>
            <a:fillRect/>
          </a:stretch>
        </p:blipFill>
        <p:spPr>
          <a:xfrm>
            <a:off x="6975113" y="2290287"/>
            <a:ext cx="809324" cy="803075"/>
          </a:xfrm>
          <a:prstGeom prst="rect">
            <a:avLst/>
          </a:prstGeom>
          <a:noFill/>
          <a:ln>
            <a:noFill/>
          </a:ln>
        </p:spPr>
      </p:pic>
      <p:pic>
        <p:nvPicPr>
          <p:cNvPr id="1042" name="Google Shape;1042;p122"/>
          <p:cNvPicPr preferRelativeResize="0"/>
          <p:nvPr/>
        </p:nvPicPr>
        <p:blipFill>
          <a:blip r:embed="rId5">
            <a:alphaModFix/>
          </a:blip>
          <a:stretch>
            <a:fillRect/>
          </a:stretch>
        </p:blipFill>
        <p:spPr>
          <a:xfrm>
            <a:off x="4167350" y="2405294"/>
            <a:ext cx="809300" cy="6880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23"/>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Key CX Win: UCaaS</a:t>
            </a:r>
            <a:endParaRPr/>
          </a:p>
        </p:txBody>
      </p:sp>
      <p:sp>
        <p:nvSpPr>
          <p:cNvPr id="1048" name="Google Shape;1048;p1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49" name="Google Shape;1049;p1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Voice solution for a manufacturer and distributor improved international </a:t>
            </a:r>
            <a:endParaRPr/>
          </a:p>
          <a:p>
            <a:pPr indent="0" lvl="0" marL="0" rtl="0" algn="ctr">
              <a:spcBef>
                <a:spcPts val="0"/>
              </a:spcBef>
              <a:spcAft>
                <a:spcPts val="0"/>
              </a:spcAft>
              <a:buNone/>
            </a:pPr>
            <a:r>
              <a:rPr lang="en"/>
              <a:t>communication for 50+ locations</a:t>
            </a:r>
            <a:endParaRPr/>
          </a:p>
        </p:txBody>
      </p:sp>
      <p:sp>
        <p:nvSpPr>
          <p:cNvPr id="1050" name="Google Shape;1050;p123"/>
          <p:cNvSpPr/>
          <p:nvPr/>
        </p:nvSpPr>
        <p:spPr>
          <a:xfrm>
            <a:off x="6104850" y="2632550"/>
            <a:ext cx="2691600" cy="8532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t/>
            </a:r>
            <a:endParaRPr sz="1300">
              <a:solidFill>
                <a:schemeClr val="dk1"/>
              </a:solidFill>
              <a:latin typeface="Inter ExtraLight"/>
              <a:ea typeface="Inter ExtraLight"/>
              <a:cs typeface="Inter ExtraLight"/>
              <a:sym typeface="Inter ExtraLight"/>
            </a:endParaRPr>
          </a:p>
        </p:txBody>
      </p:sp>
      <p:sp>
        <p:nvSpPr>
          <p:cNvPr id="1051" name="Google Shape;1051;p123"/>
          <p:cNvSpPr/>
          <p:nvPr/>
        </p:nvSpPr>
        <p:spPr>
          <a:xfrm>
            <a:off x="3279325" y="2554250"/>
            <a:ext cx="2585400" cy="2409000"/>
          </a:xfrm>
          <a:prstGeom prst="rect">
            <a:avLst/>
          </a:prstGeom>
          <a:noFill/>
          <a:ln>
            <a:noFill/>
          </a:ln>
        </p:spPr>
        <p:txBody>
          <a:bodyPr anchorCtr="0" anchor="t" bIns="0" lIns="0" spcFirstLastPara="1" rIns="0" wrap="square" tIns="0">
            <a:noAutofit/>
          </a:bodyPr>
          <a:lstStyle/>
          <a:p>
            <a:pPr indent="-311150" lvl="0" marL="457200" rtl="0" algn="l">
              <a:spcBef>
                <a:spcPts val="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Moved phone systems to the cloud</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Provided a centralized, user-friendly portal</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100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Implemented geo-routing algorithms for international communication</a:t>
            </a:r>
            <a:endParaRPr sz="1300">
              <a:solidFill>
                <a:schemeClr val="dk1"/>
              </a:solidFill>
              <a:latin typeface="Inter ExtraLight"/>
              <a:ea typeface="Inter ExtraLight"/>
              <a:cs typeface="Inter ExtraLight"/>
              <a:sym typeface="Inter ExtraLight"/>
            </a:endParaRPr>
          </a:p>
        </p:txBody>
      </p:sp>
      <p:sp>
        <p:nvSpPr>
          <p:cNvPr id="1052" name="Google Shape;1052;p123"/>
          <p:cNvSpPr/>
          <p:nvPr/>
        </p:nvSpPr>
        <p:spPr>
          <a:xfrm>
            <a:off x="680676" y="1937777"/>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Challenge</a:t>
            </a:r>
            <a:endParaRPr sz="1600">
              <a:solidFill>
                <a:schemeClr val="accent3"/>
              </a:solidFill>
              <a:latin typeface="Inter ExtraLight"/>
              <a:ea typeface="Inter ExtraLight"/>
              <a:cs typeface="Inter ExtraLight"/>
              <a:sym typeface="Inter ExtraLight"/>
            </a:endParaRPr>
          </a:p>
        </p:txBody>
      </p:sp>
      <p:sp>
        <p:nvSpPr>
          <p:cNvPr id="1053" name="Google Shape;1053;p123"/>
          <p:cNvSpPr/>
          <p:nvPr/>
        </p:nvSpPr>
        <p:spPr>
          <a:xfrm>
            <a:off x="375508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Solution</a:t>
            </a:r>
            <a:endParaRPr sz="1600">
              <a:solidFill>
                <a:schemeClr val="accent3"/>
              </a:solidFill>
              <a:latin typeface="Inter ExtraLight"/>
              <a:ea typeface="Inter ExtraLight"/>
              <a:cs typeface="Inter ExtraLight"/>
              <a:sym typeface="Inter ExtraLight"/>
            </a:endParaRPr>
          </a:p>
        </p:txBody>
      </p:sp>
      <p:sp>
        <p:nvSpPr>
          <p:cNvPr id="1054" name="Google Shape;1054;p123"/>
          <p:cNvSpPr/>
          <p:nvPr/>
        </p:nvSpPr>
        <p:spPr>
          <a:xfrm>
            <a:off x="663613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Results</a:t>
            </a:r>
            <a:endParaRPr sz="1600">
              <a:solidFill>
                <a:schemeClr val="accent3"/>
              </a:solidFill>
              <a:latin typeface="Inter ExtraLight"/>
              <a:ea typeface="Inter ExtraLight"/>
              <a:cs typeface="Inter ExtraLight"/>
              <a:sym typeface="Inter ExtraLight"/>
            </a:endParaRPr>
          </a:p>
        </p:txBody>
      </p:sp>
      <p:sp>
        <p:nvSpPr>
          <p:cNvPr id="1055" name="Google Shape;1055;p123"/>
          <p:cNvSpPr txBox="1"/>
          <p:nvPr/>
        </p:nvSpPr>
        <p:spPr>
          <a:xfrm>
            <a:off x="454800" y="2554250"/>
            <a:ext cx="2528100" cy="17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1000"/>
              </a:spcAft>
              <a:buNone/>
            </a:pPr>
            <a:r>
              <a:rPr lang="en" sz="1300">
                <a:solidFill>
                  <a:schemeClr val="dk1"/>
                </a:solidFill>
                <a:latin typeface="Inter ExtraLight"/>
                <a:ea typeface="Inter ExtraLight"/>
                <a:cs typeface="Inter ExtraLight"/>
                <a:sym typeface="Inter ExtraLight"/>
              </a:rPr>
              <a:t>An international manufacturer sought a cost-effective voice solution for 50+ locations, facing high operational costs, decreased productivity from legacy PBX systems, disjointed systems, and lack of centralized management.</a:t>
            </a:r>
            <a:endParaRPr sz="1300">
              <a:solidFill>
                <a:schemeClr val="dk1"/>
              </a:solidFill>
              <a:latin typeface="Inter ExtraLight"/>
              <a:ea typeface="Inter ExtraLight"/>
              <a:cs typeface="Inter ExtraLight"/>
              <a:sym typeface="Inter ExtraLight"/>
            </a:endParaRPr>
          </a:p>
        </p:txBody>
      </p:sp>
      <p:sp>
        <p:nvSpPr>
          <p:cNvPr id="1056" name="Google Shape;1056;p123"/>
          <p:cNvSpPr/>
          <p:nvPr/>
        </p:nvSpPr>
        <p:spPr>
          <a:xfrm>
            <a:off x="6096050" y="2554125"/>
            <a:ext cx="2691600" cy="2589300"/>
          </a:xfrm>
          <a:prstGeom prst="rect">
            <a:avLst/>
          </a:prstGeom>
          <a:noFill/>
          <a:ln>
            <a:noFill/>
          </a:ln>
        </p:spPr>
        <p:txBody>
          <a:bodyPr anchorCtr="0" anchor="t" bIns="0" lIns="0" spcFirstLastPara="1" rIns="0" wrap="square" tIns="0">
            <a:noAutofit/>
          </a:bodyPr>
          <a:lstStyle/>
          <a:p>
            <a:pPr indent="-311150" lvl="0" marL="457200" rtl="0" algn="l">
              <a:spcBef>
                <a:spcPts val="0"/>
              </a:spcBef>
              <a:spcAft>
                <a:spcPts val="0"/>
              </a:spcAft>
              <a:buClr>
                <a:schemeClr val="dk1"/>
              </a:buClr>
              <a:buSzPts val="1300"/>
              <a:buFont typeface="Inter ExtraLight"/>
              <a:buChar char="●"/>
            </a:pPr>
            <a:r>
              <a:rPr b="1" lang="en" sz="1300">
                <a:solidFill>
                  <a:schemeClr val="dk1"/>
                </a:solidFill>
                <a:latin typeface="Inter"/>
                <a:ea typeface="Inter"/>
                <a:cs typeface="Inter"/>
                <a:sym typeface="Inter"/>
              </a:rPr>
              <a:t>Reduced costs </a:t>
            </a:r>
            <a:r>
              <a:rPr lang="en" sz="1300">
                <a:solidFill>
                  <a:schemeClr val="dk1"/>
                </a:solidFill>
                <a:latin typeface="Inter ExtraLight"/>
                <a:ea typeface="Inter ExtraLight"/>
                <a:cs typeface="Inter ExtraLight"/>
                <a:sym typeface="Inter ExtraLight"/>
              </a:rPr>
              <a:t>and legacy maintenance</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a:buChar char="●"/>
            </a:pPr>
            <a:r>
              <a:rPr b="1" lang="en" sz="1300">
                <a:solidFill>
                  <a:schemeClr val="dk1"/>
                </a:solidFill>
                <a:latin typeface="Inter"/>
                <a:ea typeface="Inter"/>
                <a:cs typeface="Inter"/>
                <a:sym typeface="Inter"/>
              </a:rPr>
              <a:t>Increased scalability</a:t>
            </a:r>
            <a:endParaRPr b="1" sz="1300">
              <a:solidFill>
                <a:schemeClr val="dk1"/>
              </a:solidFill>
              <a:latin typeface="Inter"/>
              <a:ea typeface="Inter"/>
              <a:cs typeface="Inter"/>
              <a:sym typeface="Inter"/>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Optimized quality and </a:t>
            </a:r>
            <a:r>
              <a:rPr b="1" lang="en" sz="1300">
                <a:solidFill>
                  <a:schemeClr val="dk1"/>
                </a:solidFill>
                <a:latin typeface="Inter"/>
                <a:ea typeface="Inter"/>
                <a:cs typeface="Inter"/>
                <a:sym typeface="Inter"/>
              </a:rPr>
              <a:t>reduced latency</a:t>
            </a:r>
            <a:r>
              <a:rPr lang="en" sz="1300">
                <a:solidFill>
                  <a:schemeClr val="dk1"/>
                </a:solidFill>
                <a:latin typeface="Inter ExtraLight"/>
                <a:ea typeface="Inter ExtraLight"/>
                <a:cs typeface="Inter ExtraLight"/>
                <a:sym typeface="Inter ExtraLight"/>
              </a:rPr>
              <a:t>.</a:t>
            </a:r>
            <a:endParaRPr b="1" sz="1300">
              <a:solidFill>
                <a:schemeClr val="dk1"/>
              </a:solidFill>
              <a:latin typeface="Inter"/>
              <a:ea typeface="Inter"/>
              <a:cs typeface="Inter"/>
              <a:sym typeface="Inter"/>
            </a:endParaRPr>
          </a:p>
          <a:p>
            <a:pPr indent="0" lvl="0" marL="0" rtl="0" algn="l">
              <a:spcBef>
                <a:spcPts val="1000"/>
              </a:spcBef>
              <a:spcAft>
                <a:spcPts val="1000"/>
              </a:spcAft>
              <a:buNone/>
            </a:pPr>
            <a:r>
              <a:t/>
            </a:r>
            <a:endParaRPr sz="1200">
              <a:solidFill>
                <a:schemeClr val="dk1"/>
              </a:solidFill>
              <a:latin typeface="Inter ExtraLight"/>
              <a:ea typeface="Inter ExtraLight"/>
              <a:cs typeface="Inter ExtraLight"/>
              <a:sym typeface="Inter Extra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124"/>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Key CX Win: </a:t>
            </a:r>
            <a:r>
              <a:rPr lang="en"/>
              <a:t>Artificial Intelligence (AI)</a:t>
            </a:r>
            <a:endParaRPr/>
          </a:p>
        </p:txBody>
      </p:sp>
      <p:sp>
        <p:nvSpPr>
          <p:cNvPr id="1062" name="Google Shape;1062;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63" name="Google Shape;1063;p124"/>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AI solution for a contact center </a:t>
            </a:r>
            <a:r>
              <a:rPr lang="en"/>
              <a:t>increased</a:t>
            </a:r>
            <a:r>
              <a:rPr lang="en"/>
              <a:t> client and agent satisfaction</a:t>
            </a:r>
            <a:endParaRPr/>
          </a:p>
        </p:txBody>
      </p:sp>
      <p:sp>
        <p:nvSpPr>
          <p:cNvPr id="1064" name="Google Shape;1064;p124"/>
          <p:cNvSpPr/>
          <p:nvPr/>
        </p:nvSpPr>
        <p:spPr>
          <a:xfrm>
            <a:off x="6104850" y="2632550"/>
            <a:ext cx="2691600" cy="8532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t/>
            </a:r>
            <a:endParaRPr sz="1300">
              <a:solidFill>
                <a:schemeClr val="dk1"/>
              </a:solidFill>
              <a:latin typeface="Inter ExtraLight"/>
              <a:ea typeface="Inter ExtraLight"/>
              <a:cs typeface="Inter ExtraLight"/>
              <a:sym typeface="Inter ExtraLight"/>
            </a:endParaRPr>
          </a:p>
        </p:txBody>
      </p:sp>
      <p:sp>
        <p:nvSpPr>
          <p:cNvPr id="1065" name="Google Shape;1065;p124"/>
          <p:cNvSpPr/>
          <p:nvPr/>
        </p:nvSpPr>
        <p:spPr>
          <a:xfrm>
            <a:off x="3279325" y="2546150"/>
            <a:ext cx="2825400" cy="176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AI </a:t>
            </a:r>
            <a:r>
              <a:rPr lang="en" sz="1300">
                <a:solidFill>
                  <a:schemeClr val="dk1"/>
                </a:solidFill>
                <a:latin typeface="Inter ExtraLight"/>
                <a:ea typeface="Inter ExtraLight"/>
                <a:cs typeface="Inter ExtraLight"/>
                <a:sym typeface="Inter ExtraLight"/>
              </a:rPr>
              <a:t>solutions</a:t>
            </a:r>
            <a:r>
              <a:rPr lang="en" sz="1300">
                <a:solidFill>
                  <a:schemeClr val="dk1"/>
                </a:solidFill>
                <a:latin typeface="Inter ExtraLight"/>
                <a:ea typeface="Inter ExtraLight"/>
                <a:cs typeface="Inter ExtraLight"/>
                <a:sym typeface="Inter ExtraLight"/>
              </a:rPr>
              <a:t> that automate repetitive operations: </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Chatbot to handle routine inquiries with self-service options</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AI-powered routing system to connect clients to the right agent</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100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AI Analytics tools to analyze historical data and trends</a:t>
            </a:r>
            <a:endParaRPr sz="1300">
              <a:solidFill>
                <a:schemeClr val="dk1"/>
              </a:solidFill>
              <a:latin typeface="Inter ExtraLight"/>
              <a:ea typeface="Inter ExtraLight"/>
              <a:cs typeface="Inter ExtraLight"/>
              <a:sym typeface="Inter ExtraLight"/>
            </a:endParaRPr>
          </a:p>
        </p:txBody>
      </p:sp>
      <p:sp>
        <p:nvSpPr>
          <p:cNvPr id="1066" name="Google Shape;1066;p124"/>
          <p:cNvSpPr/>
          <p:nvPr/>
        </p:nvSpPr>
        <p:spPr>
          <a:xfrm>
            <a:off x="726501"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Challenge</a:t>
            </a:r>
            <a:endParaRPr sz="1600">
              <a:solidFill>
                <a:schemeClr val="accent3"/>
              </a:solidFill>
              <a:latin typeface="Inter ExtraLight"/>
              <a:ea typeface="Inter ExtraLight"/>
              <a:cs typeface="Inter ExtraLight"/>
              <a:sym typeface="Inter ExtraLight"/>
            </a:endParaRPr>
          </a:p>
        </p:txBody>
      </p:sp>
      <p:sp>
        <p:nvSpPr>
          <p:cNvPr id="1067" name="Google Shape;1067;p124"/>
          <p:cNvSpPr/>
          <p:nvPr/>
        </p:nvSpPr>
        <p:spPr>
          <a:xfrm>
            <a:off x="375508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Solution</a:t>
            </a:r>
            <a:endParaRPr sz="1600">
              <a:solidFill>
                <a:schemeClr val="accent3"/>
              </a:solidFill>
              <a:latin typeface="Inter ExtraLight"/>
              <a:ea typeface="Inter ExtraLight"/>
              <a:cs typeface="Inter ExtraLight"/>
              <a:sym typeface="Inter ExtraLight"/>
            </a:endParaRPr>
          </a:p>
        </p:txBody>
      </p:sp>
      <p:sp>
        <p:nvSpPr>
          <p:cNvPr id="1068" name="Google Shape;1068;p124"/>
          <p:cNvSpPr/>
          <p:nvPr/>
        </p:nvSpPr>
        <p:spPr>
          <a:xfrm>
            <a:off x="663613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Results</a:t>
            </a:r>
            <a:endParaRPr sz="1600">
              <a:solidFill>
                <a:schemeClr val="accent3"/>
              </a:solidFill>
              <a:latin typeface="Inter ExtraLight"/>
              <a:ea typeface="Inter ExtraLight"/>
              <a:cs typeface="Inter ExtraLight"/>
              <a:sym typeface="Inter ExtraLight"/>
            </a:endParaRPr>
          </a:p>
        </p:txBody>
      </p:sp>
      <p:sp>
        <p:nvSpPr>
          <p:cNvPr id="1069" name="Google Shape;1069;p124"/>
          <p:cNvSpPr txBox="1"/>
          <p:nvPr/>
        </p:nvSpPr>
        <p:spPr>
          <a:xfrm>
            <a:off x="454800" y="2554250"/>
            <a:ext cx="2384100" cy="2109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In this company scenario, 80% of agent-client interactions involve password resets, diverting attention from personalized, quality customer service for more challenging requests.</a:t>
            </a:r>
            <a:endParaRPr sz="1300">
              <a:solidFill>
                <a:schemeClr val="dk1"/>
              </a:solidFill>
              <a:latin typeface="Inter ExtraLight"/>
              <a:ea typeface="Inter ExtraLight"/>
              <a:cs typeface="Inter ExtraLight"/>
              <a:sym typeface="Inter ExtraLight"/>
            </a:endParaRPr>
          </a:p>
          <a:p>
            <a:pPr indent="0" lvl="0" marL="0" rtl="0" algn="l">
              <a:spcBef>
                <a:spcPts val="1000"/>
              </a:spcBef>
              <a:spcAft>
                <a:spcPts val="1000"/>
              </a:spcAft>
              <a:buNone/>
            </a:pPr>
            <a:r>
              <a:t/>
            </a:r>
            <a:endParaRPr sz="1300">
              <a:solidFill>
                <a:schemeClr val="dk1"/>
              </a:solidFill>
              <a:latin typeface="Inter ExtraLight"/>
              <a:ea typeface="Inter ExtraLight"/>
              <a:cs typeface="Inter ExtraLight"/>
              <a:sym typeface="Inter ExtraLight"/>
            </a:endParaRPr>
          </a:p>
        </p:txBody>
      </p:sp>
      <p:sp>
        <p:nvSpPr>
          <p:cNvPr id="1070" name="Google Shape;1070;p124"/>
          <p:cNvSpPr/>
          <p:nvPr/>
        </p:nvSpPr>
        <p:spPr>
          <a:xfrm>
            <a:off x="6300325" y="2554250"/>
            <a:ext cx="2593200" cy="1765800"/>
          </a:xfrm>
          <a:prstGeom prst="rect">
            <a:avLst/>
          </a:prstGeom>
          <a:noFill/>
          <a:ln>
            <a:noFill/>
          </a:ln>
        </p:spPr>
        <p:txBody>
          <a:bodyPr anchorCtr="0" anchor="t" bIns="0" lIns="0" spcFirstLastPara="1" rIns="0" wrap="square" tIns="0">
            <a:noAutofit/>
          </a:bodyPr>
          <a:lstStyle/>
          <a:p>
            <a:pPr indent="-311150" lvl="0" marL="457200" rtl="0" algn="l">
              <a:spcBef>
                <a:spcPts val="0"/>
              </a:spcBef>
              <a:spcAft>
                <a:spcPts val="0"/>
              </a:spcAft>
              <a:buClr>
                <a:schemeClr val="dk1"/>
              </a:buClr>
              <a:buSzPts val="1300"/>
              <a:buFont typeface="Inter ExtraLight"/>
              <a:buChar char="●"/>
            </a:pPr>
            <a:r>
              <a:rPr b="1" lang="en" sz="1300">
                <a:solidFill>
                  <a:schemeClr val="dk1"/>
                </a:solidFill>
                <a:latin typeface="Inter"/>
                <a:ea typeface="Inter"/>
                <a:cs typeface="Inter"/>
                <a:sym typeface="Inter"/>
              </a:rPr>
              <a:t>I</a:t>
            </a:r>
            <a:r>
              <a:rPr b="1" lang="en" sz="1300">
                <a:solidFill>
                  <a:schemeClr val="dk1"/>
                </a:solidFill>
                <a:latin typeface="Inter"/>
                <a:ea typeface="Inter"/>
                <a:cs typeface="Inter"/>
                <a:sym typeface="Inter"/>
              </a:rPr>
              <a:t>ncreased</a:t>
            </a:r>
            <a:r>
              <a:rPr lang="en" sz="1300">
                <a:solidFill>
                  <a:schemeClr val="dk1"/>
                </a:solidFill>
                <a:latin typeface="Inter ExtraLight"/>
                <a:ea typeface="Inter ExtraLight"/>
                <a:cs typeface="Inter ExtraLight"/>
                <a:sym typeface="Inter ExtraLight"/>
              </a:rPr>
              <a:t> customer satisfaction.</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b="1" lang="en" sz="1300">
                <a:solidFill>
                  <a:schemeClr val="dk1"/>
                </a:solidFill>
                <a:latin typeface="Inter"/>
                <a:ea typeface="Inter"/>
                <a:cs typeface="Inter"/>
                <a:sym typeface="Inter"/>
              </a:rPr>
              <a:t>Reduced</a:t>
            </a:r>
            <a:r>
              <a:rPr lang="en" sz="1300">
                <a:solidFill>
                  <a:schemeClr val="dk1"/>
                </a:solidFill>
                <a:latin typeface="Inter ExtraLight"/>
                <a:ea typeface="Inter ExtraLight"/>
                <a:cs typeface="Inter ExtraLight"/>
                <a:sym typeface="Inter ExtraLight"/>
              </a:rPr>
              <a:t> call transfer time</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b="1" lang="en" sz="1300">
                <a:solidFill>
                  <a:schemeClr val="dk1"/>
                </a:solidFill>
                <a:latin typeface="Inter"/>
                <a:ea typeface="Inter"/>
                <a:cs typeface="Inter"/>
                <a:sym typeface="Inter"/>
              </a:rPr>
              <a:t>Enhanced</a:t>
            </a:r>
            <a:r>
              <a:rPr lang="en" sz="1300">
                <a:solidFill>
                  <a:schemeClr val="dk1"/>
                </a:solidFill>
                <a:latin typeface="Inter ExtraLight"/>
                <a:ea typeface="Inter ExtraLight"/>
                <a:cs typeface="Inter ExtraLight"/>
                <a:sym typeface="Inter ExtraLight"/>
              </a:rPr>
              <a:t> future demand predictions</a:t>
            </a:r>
            <a:endParaRPr sz="1300">
              <a:solidFill>
                <a:schemeClr val="dk1"/>
              </a:solidFill>
              <a:latin typeface="Inter ExtraLight"/>
              <a:ea typeface="Inter ExtraLight"/>
              <a:cs typeface="Inter ExtraLight"/>
              <a:sym typeface="Inter ExtraLight"/>
            </a:endParaRPr>
          </a:p>
          <a:p>
            <a:pPr indent="0" lvl="0" marL="0" rtl="0" algn="l">
              <a:spcBef>
                <a:spcPts val="1000"/>
              </a:spcBef>
              <a:spcAft>
                <a:spcPts val="1000"/>
              </a:spcAft>
              <a:buNone/>
            </a:pPr>
            <a:r>
              <a:t/>
            </a:r>
            <a:endParaRPr sz="1200">
              <a:solidFill>
                <a:schemeClr val="dk1"/>
              </a:solidFill>
              <a:latin typeface="Inter ExtraLight"/>
              <a:ea typeface="Inter ExtraLight"/>
              <a:cs typeface="Inter ExtraLight"/>
              <a:sym typeface="Inter Extra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2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Key CX </a:t>
            </a:r>
            <a:r>
              <a:rPr lang="en"/>
              <a:t>win</a:t>
            </a:r>
            <a:r>
              <a:rPr lang="en"/>
              <a:t>: Business Process Outsourcing (BPO)</a:t>
            </a:r>
            <a:endParaRPr/>
          </a:p>
        </p:txBody>
      </p:sp>
      <p:sp>
        <p:nvSpPr>
          <p:cNvPr id="1076" name="Google Shape;1076;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77" name="Google Shape;1077;p125"/>
          <p:cNvSpPr/>
          <p:nvPr/>
        </p:nvSpPr>
        <p:spPr>
          <a:xfrm>
            <a:off x="6104850" y="2632550"/>
            <a:ext cx="2691600" cy="8532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t/>
            </a:r>
            <a:endParaRPr sz="1300">
              <a:solidFill>
                <a:schemeClr val="dk1"/>
              </a:solidFill>
              <a:latin typeface="Inter ExtraLight"/>
              <a:ea typeface="Inter ExtraLight"/>
              <a:cs typeface="Inter ExtraLight"/>
              <a:sym typeface="Inter ExtraLight"/>
            </a:endParaRPr>
          </a:p>
        </p:txBody>
      </p:sp>
      <p:sp>
        <p:nvSpPr>
          <p:cNvPr id="1078" name="Google Shape;1078;p125"/>
          <p:cNvSpPr txBox="1"/>
          <p:nvPr>
            <p:ph idx="1" type="subTitle"/>
          </p:nvPr>
        </p:nvSpPr>
        <p:spPr>
          <a:xfrm>
            <a:off x="454800" y="1097274"/>
            <a:ext cx="8229600" cy="6171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BPO solution for an entertainment </a:t>
            </a:r>
            <a:r>
              <a:rPr lang="en"/>
              <a:t>industry</a:t>
            </a:r>
            <a:r>
              <a:rPr lang="en"/>
              <a:t> customer reduced client churn and optimized customer </a:t>
            </a:r>
            <a:r>
              <a:rPr lang="en"/>
              <a:t>experience</a:t>
            </a:r>
            <a:endParaRPr/>
          </a:p>
        </p:txBody>
      </p:sp>
      <p:sp>
        <p:nvSpPr>
          <p:cNvPr id="1079" name="Google Shape;1079;p125"/>
          <p:cNvSpPr/>
          <p:nvPr/>
        </p:nvSpPr>
        <p:spPr>
          <a:xfrm>
            <a:off x="3279325" y="2554250"/>
            <a:ext cx="2585400" cy="2301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Off-site solution where a third-party BPO, or a </a:t>
            </a:r>
            <a:r>
              <a:rPr lang="en" sz="1300">
                <a:solidFill>
                  <a:schemeClr val="dk1"/>
                </a:solidFill>
                <a:latin typeface="Inter ExtraLight"/>
                <a:ea typeface="Inter ExtraLight"/>
                <a:cs typeface="Inter ExtraLight"/>
                <a:sym typeface="Inter ExtraLight"/>
              </a:rPr>
              <a:t>provider outsourced to answer client calls, </a:t>
            </a:r>
            <a:r>
              <a:rPr lang="en" sz="1300">
                <a:solidFill>
                  <a:schemeClr val="dk1"/>
                </a:solidFill>
                <a:latin typeface="Inter ExtraLight"/>
                <a:ea typeface="Inter ExtraLight"/>
                <a:cs typeface="Inter ExtraLight"/>
                <a:sym typeface="Inter ExtraLight"/>
              </a:rPr>
              <a:t>handles all call duties.</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Instead of capturing information, BPO would already have all the necessary client details and can focus more on customer experience.</a:t>
            </a:r>
            <a:endParaRPr sz="1300">
              <a:solidFill>
                <a:schemeClr val="dk1"/>
              </a:solidFill>
              <a:latin typeface="Inter ExtraLight"/>
              <a:ea typeface="Inter ExtraLight"/>
              <a:cs typeface="Inter ExtraLight"/>
              <a:sym typeface="Inter ExtraLight"/>
            </a:endParaRPr>
          </a:p>
        </p:txBody>
      </p:sp>
      <p:sp>
        <p:nvSpPr>
          <p:cNvPr id="1080" name="Google Shape;1080;p125"/>
          <p:cNvSpPr/>
          <p:nvPr/>
        </p:nvSpPr>
        <p:spPr>
          <a:xfrm>
            <a:off x="650301"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Challenge</a:t>
            </a:r>
            <a:endParaRPr sz="1600">
              <a:solidFill>
                <a:schemeClr val="accent3"/>
              </a:solidFill>
              <a:latin typeface="Inter ExtraLight"/>
              <a:ea typeface="Inter ExtraLight"/>
              <a:cs typeface="Inter ExtraLight"/>
              <a:sym typeface="Inter ExtraLight"/>
            </a:endParaRPr>
          </a:p>
        </p:txBody>
      </p:sp>
      <p:sp>
        <p:nvSpPr>
          <p:cNvPr id="1081" name="Google Shape;1081;p125"/>
          <p:cNvSpPr/>
          <p:nvPr/>
        </p:nvSpPr>
        <p:spPr>
          <a:xfrm>
            <a:off x="375508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Solution</a:t>
            </a:r>
            <a:endParaRPr sz="1600">
              <a:solidFill>
                <a:schemeClr val="accent3"/>
              </a:solidFill>
              <a:latin typeface="Inter ExtraLight"/>
              <a:ea typeface="Inter ExtraLight"/>
              <a:cs typeface="Inter ExtraLight"/>
              <a:sym typeface="Inter ExtraLight"/>
            </a:endParaRPr>
          </a:p>
        </p:txBody>
      </p:sp>
      <p:sp>
        <p:nvSpPr>
          <p:cNvPr id="1082" name="Google Shape;1082;p125"/>
          <p:cNvSpPr/>
          <p:nvPr/>
        </p:nvSpPr>
        <p:spPr>
          <a:xfrm>
            <a:off x="663613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Results</a:t>
            </a:r>
            <a:endParaRPr sz="1600">
              <a:solidFill>
                <a:schemeClr val="accent3"/>
              </a:solidFill>
              <a:latin typeface="Inter ExtraLight"/>
              <a:ea typeface="Inter ExtraLight"/>
              <a:cs typeface="Inter ExtraLight"/>
              <a:sym typeface="Inter ExtraLight"/>
            </a:endParaRPr>
          </a:p>
        </p:txBody>
      </p:sp>
      <p:sp>
        <p:nvSpPr>
          <p:cNvPr id="1083" name="Google Shape;1083;p125"/>
          <p:cNvSpPr txBox="1"/>
          <p:nvPr/>
        </p:nvSpPr>
        <p:spPr>
          <a:xfrm>
            <a:off x="454800" y="2554250"/>
            <a:ext cx="2369700" cy="1423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An entertainment industry customer frequently hosted events, making them often unavailable to readily access their phone or booking system, causing client calls to be dropped. </a:t>
            </a:r>
            <a:endParaRPr sz="1300">
              <a:solidFill>
                <a:schemeClr val="dk1"/>
              </a:solidFill>
              <a:latin typeface="Inter ExtraLight"/>
              <a:ea typeface="Inter ExtraLight"/>
              <a:cs typeface="Inter ExtraLight"/>
              <a:sym typeface="Inter ExtraLight"/>
            </a:endParaRPr>
          </a:p>
          <a:p>
            <a:pPr indent="0" lvl="0" marL="0" rtl="0" algn="l">
              <a:spcBef>
                <a:spcPts val="1000"/>
              </a:spcBef>
              <a:spcAft>
                <a:spcPts val="1000"/>
              </a:spcAft>
              <a:buNone/>
            </a:pPr>
            <a:r>
              <a:t/>
            </a:r>
            <a:endParaRPr sz="1200">
              <a:solidFill>
                <a:schemeClr val="dk1"/>
              </a:solidFill>
              <a:latin typeface="Inter ExtraLight"/>
              <a:ea typeface="Inter ExtraLight"/>
              <a:cs typeface="Inter ExtraLight"/>
              <a:sym typeface="Inter ExtraLight"/>
            </a:endParaRPr>
          </a:p>
        </p:txBody>
      </p:sp>
      <p:sp>
        <p:nvSpPr>
          <p:cNvPr id="1084" name="Google Shape;1084;p125"/>
          <p:cNvSpPr/>
          <p:nvPr/>
        </p:nvSpPr>
        <p:spPr>
          <a:xfrm>
            <a:off x="6096050" y="2554125"/>
            <a:ext cx="2691600" cy="2589300"/>
          </a:xfrm>
          <a:prstGeom prst="rect">
            <a:avLst/>
          </a:prstGeom>
          <a:noFill/>
          <a:ln>
            <a:noFill/>
          </a:ln>
        </p:spPr>
        <p:txBody>
          <a:bodyPr anchorCtr="0" anchor="t" bIns="0" lIns="0" spcFirstLastPara="1" rIns="0" wrap="square" tIns="0">
            <a:noAutofit/>
          </a:bodyPr>
          <a:lstStyle/>
          <a:p>
            <a:pPr indent="-311150" lvl="0" marL="457200" rtl="0" algn="l">
              <a:spcBef>
                <a:spcPts val="0"/>
              </a:spcBef>
              <a:spcAft>
                <a:spcPts val="0"/>
              </a:spcAft>
              <a:buClr>
                <a:schemeClr val="dk1"/>
              </a:buClr>
              <a:buSzPts val="1300"/>
              <a:buChar char="●"/>
            </a:pPr>
            <a:r>
              <a:rPr b="1" lang="en" sz="1300">
                <a:solidFill>
                  <a:schemeClr val="dk1"/>
                </a:solidFill>
                <a:latin typeface="Inter"/>
                <a:ea typeface="Inter"/>
                <a:cs typeface="Inter"/>
                <a:sym typeface="Inter"/>
              </a:rPr>
              <a:t>Increased</a:t>
            </a:r>
            <a:r>
              <a:rPr lang="en" sz="1300">
                <a:solidFill>
                  <a:schemeClr val="dk1"/>
                </a:solidFill>
                <a:latin typeface="Inter ExtraLight"/>
                <a:ea typeface="Inter ExtraLight"/>
                <a:cs typeface="Inter ExtraLight"/>
                <a:sym typeface="Inter ExtraLight"/>
              </a:rPr>
              <a:t> client interactions and </a:t>
            </a:r>
            <a:r>
              <a:rPr lang="en" sz="1300">
                <a:solidFill>
                  <a:schemeClr val="dk1"/>
                </a:solidFill>
                <a:latin typeface="Inter ExtraLight"/>
                <a:ea typeface="Inter ExtraLight"/>
                <a:cs typeface="Inter ExtraLight"/>
                <a:sym typeface="Inter ExtraLight"/>
              </a:rPr>
              <a:t>appointments</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Char char="●"/>
            </a:pPr>
            <a:r>
              <a:rPr b="1" lang="en" sz="1300">
                <a:solidFill>
                  <a:schemeClr val="dk1"/>
                </a:solidFill>
                <a:latin typeface="Inter"/>
                <a:ea typeface="Inter"/>
                <a:cs typeface="Inter"/>
                <a:sym typeface="Inter"/>
              </a:rPr>
              <a:t>Increased </a:t>
            </a:r>
            <a:r>
              <a:rPr lang="en" sz="1300">
                <a:solidFill>
                  <a:schemeClr val="dk1"/>
                </a:solidFill>
                <a:latin typeface="Inter ExtraLight"/>
                <a:ea typeface="Inter ExtraLight"/>
                <a:cs typeface="Inter ExtraLight"/>
                <a:sym typeface="Inter ExtraLight"/>
              </a:rPr>
              <a:t>client satisfaction</a:t>
            </a:r>
            <a:endParaRPr sz="1300">
              <a:solidFill>
                <a:schemeClr val="dk1"/>
              </a:solidFill>
              <a:latin typeface="Inter ExtraLight"/>
              <a:ea typeface="Inter ExtraLight"/>
              <a:cs typeface="Inter ExtraLight"/>
              <a:sym typeface="Inter ExtraLight"/>
            </a:endParaRPr>
          </a:p>
          <a:p>
            <a:pPr indent="0" lvl="0" marL="0" rtl="0" algn="l">
              <a:spcBef>
                <a:spcPts val="100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100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1000"/>
              </a:spcBef>
              <a:spcAft>
                <a:spcPts val="1000"/>
              </a:spcAft>
              <a:buNone/>
            </a:pPr>
            <a:r>
              <a:t/>
            </a:r>
            <a:endParaRPr sz="1200">
              <a:solidFill>
                <a:schemeClr val="dk1"/>
              </a:solidFill>
              <a:latin typeface="Inter ExtraLight"/>
              <a:ea typeface="Inter ExtraLight"/>
              <a:cs typeface="Inter ExtraLight"/>
              <a:sym typeface="Inter Extra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1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What’s happening in the market?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12"/>
          <p:cNvSpPr txBox="1"/>
          <p:nvPr>
            <p:ph type="title"/>
          </p:nvPr>
        </p:nvSpPr>
        <p:spPr>
          <a:xfrm>
            <a:off x="457200" y="480275"/>
            <a:ext cx="8229600" cy="864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800"/>
              <a:t>Why CX matters</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en" sz="2300"/>
              <a:t>Customer</a:t>
            </a:r>
            <a:r>
              <a:rPr lang="en" sz="2300"/>
              <a:t> Experience expectations are at an all-time high</a:t>
            </a:r>
            <a:endParaRPr sz="2300"/>
          </a:p>
          <a:p>
            <a:pPr indent="0" lvl="0" marL="0" rtl="0" algn="l">
              <a:spcBef>
                <a:spcPts val="0"/>
              </a:spcBef>
              <a:spcAft>
                <a:spcPts val="0"/>
              </a:spcAft>
              <a:buNone/>
            </a:pPr>
            <a:r>
              <a:t/>
            </a:r>
            <a:endParaRPr/>
          </a:p>
        </p:txBody>
      </p:sp>
      <p:sp>
        <p:nvSpPr>
          <p:cNvPr id="820" name="Google Shape;820;p1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821" name="Google Shape;821;p112"/>
          <p:cNvSpPr/>
          <p:nvPr/>
        </p:nvSpPr>
        <p:spPr>
          <a:xfrm>
            <a:off x="2695367" y="1627338"/>
            <a:ext cx="1793400" cy="2891400"/>
          </a:xfrm>
          <a:prstGeom prst="roundRect">
            <a:avLst>
              <a:gd fmla="val 2427"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22" name="Google Shape;822;p112"/>
          <p:cNvSpPr txBox="1"/>
          <p:nvPr/>
        </p:nvSpPr>
        <p:spPr>
          <a:xfrm>
            <a:off x="2695367" y="1680613"/>
            <a:ext cx="1793700" cy="681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500" u="none" cap="none" strike="noStrike">
                <a:solidFill>
                  <a:schemeClr val="dk1"/>
                </a:solidFill>
                <a:latin typeface="Inter"/>
                <a:ea typeface="Inter"/>
                <a:cs typeface="Inter"/>
                <a:sym typeface="Inter"/>
              </a:rPr>
              <a:t>Employee </a:t>
            </a:r>
            <a:r>
              <a:rPr lang="en" sz="1500">
                <a:solidFill>
                  <a:schemeClr val="dk1"/>
                </a:solidFill>
                <a:latin typeface="Inter"/>
                <a:ea typeface="Inter"/>
                <a:cs typeface="Inter"/>
                <a:sym typeface="Inter"/>
              </a:rPr>
              <a:t>e</a:t>
            </a:r>
            <a:r>
              <a:rPr i="0" lang="en" sz="1500" u="none" cap="none" strike="noStrike">
                <a:solidFill>
                  <a:schemeClr val="dk1"/>
                </a:solidFill>
                <a:latin typeface="Inter"/>
                <a:ea typeface="Inter"/>
                <a:cs typeface="Inter"/>
                <a:sym typeface="Inter"/>
              </a:rPr>
              <a:t>xpectations</a:t>
            </a:r>
            <a:r>
              <a:rPr i="0" lang="en" sz="1500" u="none" cap="none" strike="noStrike">
                <a:solidFill>
                  <a:schemeClr val="dk1"/>
                </a:solidFill>
                <a:latin typeface="Inter Medium"/>
                <a:ea typeface="Inter Medium"/>
                <a:cs typeface="Inter Medium"/>
                <a:sym typeface="Inter Medium"/>
              </a:rPr>
              <a:t> </a:t>
            </a:r>
            <a:endParaRPr i="0" sz="1500" u="none" cap="none" strike="noStrike">
              <a:solidFill>
                <a:schemeClr val="dk1"/>
              </a:solidFill>
              <a:latin typeface="Inter Medium"/>
              <a:ea typeface="Inter Medium"/>
              <a:cs typeface="Inter Medium"/>
              <a:sym typeface="Inter Medium"/>
            </a:endParaRPr>
          </a:p>
        </p:txBody>
      </p:sp>
      <p:cxnSp>
        <p:nvCxnSpPr>
          <p:cNvPr id="823" name="Google Shape;823;p112"/>
          <p:cNvCxnSpPr/>
          <p:nvPr/>
        </p:nvCxnSpPr>
        <p:spPr>
          <a:xfrm>
            <a:off x="2877116" y="2503029"/>
            <a:ext cx="1364700" cy="0"/>
          </a:xfrm>
          <a:prstGeom prst="straightConnector1">
            <a:avLst/>
          </a:prstGeom>
          <a:noFill/>
          <a:ln cap="flat" cmpd="sng" w="9525">
            <a:solidFill>
              <a:schemeClr val="accent1"/>
            </a:solidFill>
            <a:prstDash val="solid"/>
            <a:round/>
            <a:headEnd len="sm" w="sm" type="none"/>
            <a:tailEnd len="sm" w="sm" type="none"/>
          </a:ln>
        </p:spPr>
      </p:cxnSp>
      <p:sp>
        <p:nvSpPr>
          <p:cNvPr id="824" name="Google Shape;824;p112"/>
          <p:cNvSpPr txBox="1"/>
          <p:nvPr/>
        </p:nvSpPr>
        <p:spPr>
          <a:xfrm>
            <a:off x="2780038" y="3282499"/>
            <a:ext cx="1632000" cy="938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100" u="none" cap="none" strike="noStrike">
                <a:solidFill>
                  <a:schemeClr val="dk1"/>
                </a:solidFill>
                <a:latin typeface="Inter Light"/>
                <a:ea typeface="Inter Light"/>
                <a:cs typeface="Inter Light"/>
                <a:sym typeface="Inter Light"/>
              </a:rPr>
              <a:t>of employees </a:t>
            </a:r>
            <a:r>
              <a:rPr lang="en" sz="1100">
                <a:solidFill>
                  <a:schemeClr val="dk1"/>
                </a:solidFill>
                <a:latin typeface="Inter Light"/>
                <a:ea typeface="Inter Light"/>
                <a:cs typeface="Inter Light"/>
                <a:sym typeface="Inter Light"/>
              </a:rPr>
              <a:t>will</a:t>
            </a:r>
            <a:r>
              <a:rPr i="0" lang="en" sz="1100" u="none" cap="none" strike="noStrike">
                <a:solidFill>
                  <a:schemeClr val="dk1"/>
                </a:solidFill>
                <a:latin typeface="Inter Light"/>
                <a:ea typeface="Inter Light"/>
                <a:cs typeface="Inter Light"/>
                <a:sym typeface="Inter Light"/>
              </a:rPr>
              <a:t> leave a </a:t>
            </a:r>
            <a:r>
              <a:rPr i="0" lang="en" sz="1100" u="none" cap="none" strike="noStrike">
                <a:solidFill>
                  <a:schemeClr val="dk1"/>
                </a:solidFill>
                <a:latin typeface="Inter Light"/>
                <a:ea typeface="Inter Light"/>
                <a:cs typeface="Inter Light"/>
                <a:sym typeface="Inter Light"/>
              </a:rPr>
              <a:t>company for a competitor with better CX technology</a:t>
            </a:r>
            <a:endParaRPr i="0" sz="1100" u="none" cap="none" strike="noStrike">
              <a:solidFill>
                <a:schemeClr val="dk1"/>
              </a:solidFill>
              <a:latin typeface="Inter Light"/>
              <a:ea typeface="Inter Light"/>
              <a:cs typeface="Inter Light"/>
              <a:sym typeface="Inter Light"/>
            </a:endParaRPr>
          </a:p>
        </p:txBody>
      </p:sp>
      <p:sp>
        <p:nvSpPr>
          <p:cNvPr id="825" name="Google Shape;825;p112"/>
          <p:cNvSpPr txBox="1"/>
          <p:nvPr/>
        </p:nvSpPr>
        <p:spPr>
          <a:xfrm>
            <a:off x="2695504" y="2582241"/>
            <a:ext cx="17934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b="1" i="0" lang="en" sz="3800" u="none" cap="none" strike="noStrike">
                <a:solidFill>
                  <a:srgbClr val="0629D3"/>
                </a:solidFill>
                <a:latin typeface="Inter"/>
                <a:ea typeface="Inter"/>
                <a:cs typeface="Inter"/>
                <a:sym typeface="Inter"/>
              </a:rPr>
              <a:t>80%</a:t>
            </a:r>
            <a:endParaRPr b="1" i="0" sz="3800" u="none" cap="none" strike="noStrike">
              <a:solidFill>
                <a:srgbClr val="0629D3"/>
              </a:solidFill>
              <a:latin typeface="Inter"/>
              <a:ea typeface="Inter"/>
              <a:cs typeface="Inter"/>
              <a:sym typeface="Inter"/>
            </a:endParaRPr>
          </a:p>
        </p:txBody>
      </p:sp>
      <p:sp>
        <p:nvSpPr>
          <p:cNvPr id="826" name="Google Shape;826;p112"/>
          <p:cNvSpPr/>
          <p:nvPr/>
        </p:nvSpPr>
        <p:spPr>
          <a:xfrm>
            <a:off x="6599125" y="1627338"/>
            <a:ext cx="1793400" cy="2891400"/>
          </a:xfrm>
          <a:prstGeom prst="roundRect">
            <a:avLst>
              <a:gd fmla="val 2427"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27" name="Google Shape;827;p112"/>
          <p:cNvSpPr txBox="1"/>
          <p:nvPr/>
        </p:nvSpPr>
        <p:spPr>
          <a:xfrm>
            <a:off x="6599125" y="1845488"/>
            <a:ext cx="17937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500" u="none" cap="none" strike="noStrike">
                <a:solidFill>
                  <a:schemeClr val="dk1"/>
                </a:solidFill>
                <a:latin typeface="Inter"/>
                <a:ea typeface="Inter"/>
                <a:cs typeface="Inter"/>
                <a:sym typeface="Inter"/>
              </a:rPr>
              <a:t>Why </a:t>
            </a:r>
            <a:r>
              <a:rPr lang="en" sz="1500">
                <a:solidFill>
                  <a:schemeClr val="dk1"/>
                </a:solidFill>
                <a:latin typeface="Inter"/>
                <a:ea typeface="Inter"/>
                <a:cs typeface="Inter"/>
                <a:sym typeface="Inter"/>
              </a:rPr>
              <a:t>w</a:t>
            </a:r>
            <a:r>
              <a:rPr i="0" lang="en" sz="1500" u="none" cap="none" strike="noStrike">
                <a:solidFill>
                  <a:schemeClr val="dk1"/>
                </a:solidFill>
                <a:latin typeface="Inter"/>
                <a:ea typeface="Inter"/>
                <a:cs typeface="Inter"/>
                <a:sym typeface="Inter"/>
              </a:rPr>
              <a:t>e </a:t>
            </a:r>
            <a:r>
              <a:rPr lang="en" sz="1500">
                <a:solidFill>
                  <a:schemeClr val="dk1"/>
                </a:solidFill>
                <a:latin typeface="Inter"/>
                <a:ea typeface="Inter"/>
                <a:cs typeface="Inter"/>
                <a:sym typeface="Inter"/>
              </a:rPr>
              <a:t>c</a:t>
            </a:r>
            <a:r>
              <a:rPr i="0" lang="en" sz="1500" u="none" cap="none" strike="noStrike">
                <a:solidFill>
                  <a:schemeClr val="dk1"/>
                </a:solidFill>
                <a:latin typeface="Inter"/>
                <a:ea typeface="Inter"/>
                <a:cs typeface="Inter"/>
                <a:sym typeface="Inter"/>
              </a:rPr>
              <a:t>are</a:t>
            </a:r>
            <a:endParaRPr i="0" sz="1500" u="none" cap="none" strike="noStrike">
              <a:solidFill>
                <a:schemeClr val="dk1"/>
              </a:solidFill>
              <a:latin typeface="Inter"/>
              <a:ea typeface="Inter"/>
              <a:cs typeface="Inter"/>
              <a:sym typeface="Inter"/>
            </a:endParaRPr>
          </a:p>
        </p:txBody>
      </p:sp>
      <p:cxnSp>
        <p:nvCxnSpPr>
          <p:cNvPr id="828" name="Google Shape;828;p112"/>
          <p:cNvCxnSpPr/>
          <p:nvPr/>
        </p:nvCxnSpPr>
        <p:spPr>
          <a:xfrm>
            <a:off x="6861402" y="2526304"/>
            <a:ext cx="1364700" cy="0"/>
          </a:xfrm>
          <a:prstGeom prst="straightConnector1">
            <a:avLst/>
          </a:prstGeom>
          <a:noFill/>
          <a:ln cap="flat" cmpd="sng" w="9525">
            <a:solidFill>
              <a:schemeClr val="accent1"/>
            </a:solidFill>
            <a:prstDash val="solid"/>
            <a:round/>
            <a:headEnd len="sm" w="sm" type="none"/>
            <a:tailEnd len="sm" w="sm" type="none"/>
          </a:ln>
        </p:spPr>
      </p:cxnSp>
      <p:sp>
        <p:nvSpPr>
          <p:cNvPr id="829" name="Google Shape;829;p112"/>
          <p:cNvSpPr txBox="1"/>
          <p:nvPr/>
        </p:nvSpPr>
        <p:spPr>
          <a:xfrm>
            <a:off x="6599501" y="3282499"/>
            <a:ext cx="1772400" cy="743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lang="en" sz="1100">
                <a:solidFill>
                  <a:schemeClr val="dk1"/>
                </a:solidFill>
                <a:latin typeface="Inter Light"/>
                <a:ea typeface="Inter Light"/>
                <a:cs typeface="Inter Light"/>
                <a:sym typeface="Inter Light"/>
              </a:rPr>
              <a:t>increase in buyer spending f</a:t>
            </a:r>
            <a:r>
              <a:rPr i="0" lang="en" sz="1100" u="none" cap="none" strike="noStrike">
                <a:solidFill>
                  <a:schemeClr val="dk1"/>
                </a:solidFill>
                <a:latin typeface="Inter Light"/>
                <a:ea typeface="Inter Light"/>
                <a:cs typeface="Inter Light"/>
                <a:sym typeface="Inter Light"/>
              </a:rPr>
              <a:t>ollowing a positive experience </a:t>
            </a:r>
            <a:endParaRPr baseline="30000" i="0" sz="1100" u="none" cap="none" strike="noStrike">
              <a:solidFill>
                <a:schemeClr val="dk1"/>
              </a:solidFill>
              <a:latin typeface="Inter Light"/>
              <a:ea typeface="Inter Light"/>
              <a:cs typeface="Inter Light"/>
              <a:sym typeface="Inter Light"/>
            </a:endParaRPr>
          </a:p>
        </p:txBody>
      </p:sp>
      <p:sp>
        <p:nvSpPr>
          <p:cNvPr id="830" name="Google Shape;830;p112"/>
          <p:cNvSpPr txBox="1"/>
          <p:nvPr/>
        </p:nvSpPr>
        <p:spPr>
          <a:xfrm>
            <a:off x="6648113" y="2582241"/>
            <a:ext cx="17724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b="1" i="0" lang="en" sz="3800" u="none" cap="none" strike="noStrike">
                <a:solidFill>
                  <a:srgbClr val="0629D3"/>
                </a:solidFill>
                <a:latin typeface="Inter"/>
                <a:ea typeface="Inter"/>
                <a:cs typeface="Inter"/>
                <a:sym typeface="Inter"/>
              </a:rPr>
              <a:t>140%</a:t>
            </a:r>
            <a:endParaRPr b="1" i="0" sz="3800" u="none" cap="none" strike="noStrike">
              <a:solidFill>
                <a:srgbClr val="0629D3"/>
              </a:solidFill>
              <a:latin typeface="Inter"/>
              <a:ea typeface="Inter"/>
              <a:cs typeface="Inter"/>
              <a:sym typeface="Inter"/>
            </a:endParaRPr>
          </a:p>
        </p:txBody>
      </p:sp>
      <p:sp>
        <p:nvSpPr>
          <p:cNvPr id="831" name="Google Shape;831;p112"/>
          <p:cNvSpPr/>
          <p:nvPr/>
        </p:nvSpPr>
        <p:spPr>
          <a:xfrm>
            <a:off x="4647496" y="1627338"/>
            <a:ext cx="1793400" cy="2891400"/>
          </a:xfrm>
          <a:prstGeom prst="roundRect">
            <a:avLst>
              <a:gd fmla="val 2427"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2" name="Google Shape;832;p112"/>
          <p:cNvSpPr txBox="1"/>
          <p:nvPr/>
        </p:nvSpPr>
        <p:spPr>
          <a:xfrm>
            <a:off x="4639633" y="1822213"/>
            <a:ext cx="18012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500" u="none" cap="none" strike="noStrike">
                <a:solidFill>
                  <a:schemeClr val="dk1"/>
                </a:solidFill>
                <a:latin typeface="Inter"/>
                <a:ea typeface="Inter"/>
                <a:cs typeface="Inter"/>
                <a:sym typeface="Inter"/>
              </a:rPr>
              <a:t>Impact</a:t>
            </a:r>
            <a:endParaRPr i="0" sz="1500" u="none" cap="none" strike="noStrike">
              <a:solidFill>
                <a:schemeClr val="dk1"/>
              </a:solidFill>
              <a:latin typeface="Inter"/>
              <a:ea typeface="Inter"/>
              <a:cs typeface="Inter"/>
              <a:sym typeface="Inter"/>
            </a:endParaRPr>
          </a:p>
        </p:txBody>
      </p:sp>
      <p:cxnSp>
        <p:nvCxnSpPr>
          <p:cNvPr id="833" name="Google Shape;833;p112"/>
          <p:cNvCxnSpPr/>
          <p:nvPr/>
        </p:nvCxnSpPr>
        <p:spPr>
          <a:xfrm>
            <a:off x="4873347" y="2503029"/>
            <a:ext cx="1364700" cy="0"/>
          </a:xfrm>
          <a:prstGeom prst="straightConnector1">
            <a:avLst/>
          </a:prstGeom>
          <a:noFill/>
          <a:ln cap="flat" cmpd="sng" w="9525">
            <a:solidFill>
              <a:schemeClr val="accent1"/>
            </a:solidFill>
            <a:prstDash val="solid"/>
            <a:round/>
            <a:headEnd len="sm" w="sm" type="none"/>
            <a:tailEnd len="sm" w="sm" type="none"/>
          </a:ln>
        </p:spPr>
      </p:cxnSp>
      <p:sp>
        <p:nvSpPr>
          <p:cNvPr id="834" name="Google Shape;834;p112"/>
          <p:cNvSpPr/>
          <p:nvPr/>
        </p:nvSpPr>
        <p:spPr>
          <a:xfrm>
            <a:off x="751175" y="1627338"/>
            <a:ext cx="1793400" cy="2891400"/>
          </a:xfrm>
          <a:prstGeom prst="roundRect">
            <a:avLst>
              <a:gd fmla="val 2427"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5" name="Google Shape;835;p112"/>
          <p:cNvSpPr txBox="1"/>
          <p:nvPr/>
        </p:nvSpPr>
        <p:spPr>
          <a:xfrm>
            <a:off x="751400" y="1690150"/>
            <a:ext cx="1793400" cy="681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500" u="none" cap="none" strike="noStrike">
                <a:solidFill>
                  <a:schemeClr val="dk1"/>
                </a:solidFill>
                <a:latin typeface="Inter"/>
                <a:ea typeface="Inter"/>
                <a:cs typeface="Inter"/>
                <a:sym typeface="Inter"/>
              </a:rPr>
              <a:t>Customer </a:t>
            </a:r>
            <a:r>
              <a:rPr lang="en" sz="1500">
                <a:solidFill>
                  <a:schemeClr val="dk1"/>
                </a:solidFill>
                <a:latin typeface="Inter"/>
                <a:ea typeface="Inter"/>
                <a:cs typeface="Inter"/>
                <a:sym typeface="Inter"/>
              </a:rPr>
              <a:t>e</a:t>
            </a:r>
            <a:r>
              <a:rPr i="0" lang="en" sz="1500" u="none" cap="none" strike="noStrike">
                <a:solidFill>
                  <a:schemeClr val="dk1"/>
                </a:solidFill>
                <a:latin typeface="Inter"/>
                <a:ea typeface="Inter"/>
                <a:cs typeface="Inter"/>
                <a:sym typeface="Inter"/>
              </a:rPr>
              <a:t>xpectations</a:t>
            </a:r>
            <a:endParaRPr i="0" sz="1500" u="none" cap="none" strike="noStrike">
              <a:solidFill>
                <a:schemeClr val="dk1"/>
              </a:solidFill>
              <a:latin typeface="Inter"/>
              <a:ea typeface="Inter"/>
              <a:cs typeface="Inter"/>
              <a:sym typeface="Inter"/>
            </a:endParaRPr>
          </a:p>
        </p:txBody>
      </p:sp>
      <p:cxnSp>
        <p:nvCxnSpPr>
          <p:cNvPr id="836" name="Google Shape;836;p112"/>
          <p:cNvCxnSpPr/>
          <p:nvPr/>
        </p:nvCxnSpPr>
        <p:spPr>
          <a:xfrm>
            <a:off x="940325" y="2512566"/>
            <a:ext cx="1364700" cy="0"/>
          </a:xfrm>
          <a:prstGeom prst="straightConnector1">
            <a:avLst/>
          </a:prstGeom>
          <a:noFill/>
          <a:ln cap="flat" cmpd="sng" w="9525">
            <a:solidFill>
              <a:schemeClr val="accent1"/>
            </a:solidFill>
            <a:prstDash val="solid"/>
            <a:round/>
            <a:headEnd len="sm" w="sm" type="none"/>
            <a:tailEnd len="sm" w="sm" type="none"/>
          </a:ln>
        </p:spPr>
      </p:cxnSp>
      <p:sp>
        <p:nvSpPr>
          <p:cNvPr id="837" name="Google Shape;837;p112"/>
          <p:cNvSpPr txBox="1"/>
          <p:nvPr/>
        </p:nvSpPr>
        <p:spPr>
          <a:xfrm>
            <a:off x="772400" y="3282499"/>
            <a:ext cx="1772400" cy="1102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lang="en" sz="1100">
                <a:solidFill>
                  <a:schemeClr val="dk1"/>
                </a:solidFill>
                <a:latin typeface="Inter Light"/>
                <a:ea typeface="Inter Light"/>
                <a:cs typeface="Inter Light"/>
                <a:sym typeface="Inter Light"/>
              </a:rPr>
              <a:t>of consumers who will switch vendors after just one or two bad experiences</a:t>
            </a:r>
            <a:endParaRPr baseline="30000" i="0" sz="1100" u="none" cap="none" strike="noStrike">
              <a:solidFill>
                <a:schemeClr val="dk1"/>
              </a:solidFill>
              <a:latin typeface="Inter Light"/>
              <a:ea typeface="Inter Light"/>
              <a:cs typeface="Inter Light"/>
              <a:sym typeface="Inter Light"/>
            </a:endParaRPr>
          </a:p>
          <a:p>
            <a:pPr indent="0" lvl="0" marL="0" marR="0" rtl="0" algn="l">
              <a:lnSpc>
                <a:spcPct val="130000"/>
              </a:lnSpc>
              <a:spcBef>
                <a:spcPts val="0"/>
              </a:spcBef>
              <a:spcAft>
                <a:spcPts val="1000"/>
              </a:spcAft>
              <a:buNone/>
            </a:pPr>
            <a:r>
              <a:t/>
            </a:r>
            <a:endParaRPr b="0" i="0" sz="900" u="none" cap="none" strike="noStrike">
              <a:solidFill>
                <a:srgbClr val="CDFDDA"/>
              </a:solidFill>
              <a:latin typeface="Inter"/>
              <a:ea typeface="Inter"/>
              <a:cs typeface="Inter"/>
              <a:sym typeface="Inter"/>
            </a:endParaRPr>
          </a:p>
        </p:txBody>
      </p:sp>
      <p:sp>
        <p:nvSpPr>
          <p:cNvPr id="838" name="Google Shape;838;p112"/>
          <p:cNvSpPr txBox="1"/>
          <p:nvPr/>
        </p:nvSpPr>
        <p:spPr>
          <a:xfrm>
            <a:off x="772300" y="2582241"/>
            <a:ext cx="17724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b="1" lang="en" sz="3800">
                <a:solidFill>
                  <a:srgbClr val="0629D3"/>
                </a:solidFill>
                <a:latin typeface="Inter"/>
                <a:ea typeface="Inter"/>
                <a:cs typeface="Inter"/>
                <a:sym typeface="Inter"/>
              </a:rPr>
              <a:t>60</a:t>
            </a:r>
            <a:r>
              <a:rPr b="1" i="0" lang="en" sz="3800" u="none" cap="none" strike="noStrike">
                <a:solidFill>
                  <a:srgbClr val="0629D3"/>
                </a:solidFill>
                <a:latin typeface="Inter"/>
                <a:ea typeface="Inter"/>
                <a:cs typeface="Inter"/>
                <a:sym typeface="Inter"/>
              </a:rPr>
              <a:t>%</a:t>
            </a:r>
            <a:endParaRPr b="1" i="0" sz="3800" u="none" cap="none" strike="noStrike">
              <a:solidFill>
                <a:srgbClr val="0629D3"/>
              </a:solidFill>
              <a:latin typeface="Inter"/>
              <a:ea typeface="Inter"/>
              <a:cs typeface="Inter"/>
              <a:sym typeface="Inter"/>
            </a:endParaRPr>
          </a:p>
        </p:txBody>
      </p:sp>
      <p:sp>
        <p:nvSpPr>
          <p:cNvPr id="839" name="Google Shape;839;p112"/>
          <p:cNvSpPr txBox="1"/>
          <p:nvPr/>
        </p:nvSpPr>
        <p:spPr>
          <a:xfrm>
            <a:off x="4672363" y="3282499"/>
            <a:ext cx="1743300" cy="938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lang="en" sz="1100">
                <a:solidFill>
                  <a:schemeClr val="dk1"/>
                </a:solidFill>
                <a:latin typeface="Inter Light"/>
                <a:ea typeface="Inter Light"/>
                <a:cs typeface="Inter Light"/>
                <a:sym typeface="Inter Light"/>
              </a:rPr>
              <a:t>out-</a:t>
            </a:r>
            <a:r>
              <a:rPr lang="en" sz="1100">
                <a:solidFill>
                  <a:schemeClr val="dk1"/>
                </a:solidFill>
                <a:latin typeface="Inter Light"/>
                <a:ea typeface="Inter Light"/>
                <a:cs typeface="Inter Light"/>
                <a:sym typeface="Inter Light"/>
              </a:rPr>
              <a:t>p</a:t>
            </a:r>
            <a:r>
              <a:rPr lang="en" sz="1100">
                <a:solidFill>
                  <a:schemeClr val="dk1"/>
                </a:solidFill>
                <a:latin typeface="Inter Light"/>
                <a:ea typeface="Inter Light"/>
                <a:cs typeface="Inter Light"/>
                <a:sym typeface="Inter Light"/>
              </a:rPr>
              <a:t>erformance on revenue of companies excelling in CX compared to peers</a:t>
            </a:r>
            <a:endParaRPr baseline="30000" i="0" sz="1100" u="none" cap="none" strike="noStrike">
              <a:solidFill>
                <a:schemeClr val="dk1"/>
              </a:solidFill>
              <a:latin typeface="Inter Light"/>
              <a:ea typeface="Inter Light"/>
              <a:cs typeface="Inter Light"/>
              <a:sym typeface="Inter Light"/>
            </a:endParaRPr>
          </a:p>
        </p:txBody>
      </p:sp>
      <p:sp>
        <p:nvSpPr>
          <p:cNvPr id="840" name="Google Shape;840;p112"/>
          <p:cNvSpPr txBox="1"/>
          <p:nvPr/>
        </p:nvSpPr>
        <p:spPr>
          <a:xfrm>
            <a:off x="4702183" y="2582241"/>
            <a:ext cx="17934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b="1" lang="en" sz="3800">
                <a:solidFill>
                  <a:srgbClr val="0629D3"/>
                </a:solidFill>
                <a:latin typeface="Inter"/>
                <a:ea typeface="Inter"/>
                <a:cs typeface="Inter"/>
                <a:sym typeface="Inter"/>
              </a:rPr>
              <a:t>1</a:t>
            </a:r>
            <a:r>
              <a:rPr b="1" i="0" lang="en" sz="3800" u="none" cap="none" strike="noStrike">
                <a:solidFill>
                  <a:srgbClr val="0629D3"/>
                </a:solidFill>
                <a:latin typeface="Inter"/>
                <a:ea typeface="Inter"/>
                <a:cs typeface="Inter"/>
                <a:sym typeface="Inter"/>
              </a:rPr>
              <a:t>80%</a:t>
            </a:r>
            <a:endParaRPr b="1" i="0" sz="3800" u="none" cap="none" strike="noStrike">
              <a:solidFill>
                <a:srgbClr val="0629D3"/>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13"/>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AppDirect can help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51" name="Google Shape;851;p114"/>
          <p:cNvSpPr/>
          <p:nvPr/>
        </p:nvSpPr>
        <p:spPr>
          <a:xfrm>
            <a:off x="3759538" y="2819793"/>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14"/>
          <p:cNvSpPr/>
          <p:nvPr/>
        </p:nvSpPr>
        <p:spPr>
          <a:xfrm>
            <a:off x="2061963" y="3058771"/>
            <a:ext cx="15657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MULTIPLE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LOCATIONS</a:t>
            </a:r>
            <a:endParaRPr b="1" sz="1200">
              <a:solidFill>
                <a:schemeClr val="dk2"/>
              </a:solidFill>
              <a:latin typeface="Inter"/>
              <a:ea typeface="Inter"/>
              <a:cs typeface="Inter"/>
              <a:sym typeface="Inter"/>
            </a:endParaRPr>
          </a:p>
        </p:txBody>
      </p:sp>
      <p:cxnSp>
        <p:nvCxnSpPr>
          <p:cNvPr id="853" name="Google Shape;853;p114"/>
          <p:cNvCxnSpPr/>
          <p:nvPr/>
        </p:nvCxnSpPr>
        <p:spPr>
          <a:xfrm flipH="1">
            <a:off x="3660693" y="2813249"/>
            <a:ext cx="2400" cy="887400"/>
          </a:xfrm>
          <a:prstGeom prst="straightConnector1">
            <a:avLst/>
          </a:prstGeom>
          <a:noFill/>
          <a:ln cap="flat" cmpd="sng" w="19050">
            <a:solidFill>
              <a:schemeClr val="dk2"/>
            </a:solidFill>
            <a:prstDash val="solid"/>
            <a:round/>
            <a:headEnd len="med" w="med" type="none"/>
            <a:tailEnd len="med" w="med" type="none"/>
          </a:ln>
        </p:spPr>
      </p:cxnSp>
      <p:sp>
        <p:nvSpPr>
          <p:cNvPr id="854" name="Google Shape;854;p114"/>
          <p:cNvSpPr/>
          <p:nvPr/>
        </p:nvSpPr>
        <p:spPr>
          <a:xfrm>
            <a:off x="1458725" y="294408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55" name="Google Shape;855;p114"/>
          <p:cNvSpPr/>
          <p:nvPr/>
        </p:nvSpPr>
        <p:spPr>
          <a:xfrm>
            <a:off x="3940638" y="2944076"/>
            <a:ext cx="3471900" cy="664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100">
                <a:solidFill>
                  <a:schemeClr val="lt1"/>
                </a:solidFill>
                <a:latin typeface="Inter Light"/>
                <a:ea typeface="Inter Light"/>
                <a:cs typeface="Inter Light"/>
                <a:sym typeface="Inter Light"/>
              </a:rPr>
              <a:t>Distributed employees</a:t>
            </a:r>
            <a:r>
              <a:rPr lang="en" sz="1100">
                <a:solidFill>
                  <a:schemeClr val="lt1"/>
                </a:solidFill>
                <a:latin typeface="Inter Light"/>
                <a:ea typeface="Inter Light"/>
                <a:cs typeface="Inter Light"/>
                <a:sym typeface="Inter Light"/>
              </a:rPr>
              <a:t> need a common communication experience, ensuring seamless connectivity regardless of user location.</a:t>
            </a:r>
            <a:endParaRPr sz="1100">
              <a:solidFill>
                <a:schemeClr val="lt1"/>
              </a:solidFill>
              <a:latin typeface="Inter Light"/>
              <a:ea typeface="Inter Light"/>
              <a:cs typeface="Inter Light"/>
              <a:sym typeface="Inter Light"/>
            </a:endParaRPr>
          </a:p>
        </p:txBody>
      </p:sp>
      <p:sp>
        <p:nvSpPr>
          <p:cNvPr id="856" name="Google Shape;856;p114"/>
          <p:cNvSpPr/>
          <p:nvPr/>
        </p:nvSpPr>
        <p:spPr>
          <a:xfrm>
            <a:off x="3759538" y="790459"/>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14"/>
          <p:cNvSpPr/>
          <p:nvPr/>
        </p:nvSpPr>
        <p:spPr>
          <a:xfrm>
            <a:off x="1458736" y="903818"/>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58" name="Google Shape;858;p114"/>
          <p:cNvSpPr/>
          <p:nvPr/>
        </p:nvSpPr>
        <p:spPr>
          <a:xfrm>
            <a:off x="3844030" y="767091"/>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859" name="Google Shape;859;p114"/>
          <p:cNvSpPr/>
          <p:nvPr/>
        </p:nvSpPr>
        <p:spPr>
          <a:xfrm>
            <a:off x="3818866" y="790459"/>
            <a:ext cx="37380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860" name="Google Shape;860;p114"/>
          <p:cNvSpPr/>
          <p:nvPr/>
        </p:nvSpPr>
        <p:spPr>
          <a:xfrm>
            <a:off x="3940638" y="790454"/>
            <a:ext cx="34905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100">
                <a:solidFill>
                  <a:schemeClr val="lt1"/>
                </a:solidFill>
                <a:latin typeface="Inter Light"/>
                <a:ea typeface="Inter Light"/>
                <a:cs typeface="Inter Light"/>
                <a:sym typeface="Inter Light"/>
              </a:rPr>
              <a:t>Companies need to automate and upgrade existing infrastructure and/or migrate workloads to the cloud to increase customer satisfaction and employee productivity.</a:t>
            </a:r>
            <a:endParaRPr sz="1100">
              <a:solidFill>
                <a:schemeClr val="lt1"/>
              </a:solidFill>
              <a:latin typeface="Inter Light"/>
              <a:ea typeface="Inter Light"/>
              <a:cs typeface="Inter Light"/>
              <a:sym typeface="Inter Light"/>
            </a:endParaRPr>
          </a:p>
        </p:txBody>
      </p:sp>
      <p:sp>
        <p:nvSpPr>
          <p:cNvPr id="861" name="Google Shape;861;p114"/>
          <p:cNvSpPr/>
          <p:nvPr/>
        </p:nvSpPr>
        <p:spPr>
          <a:xfrm>
            <a:off x="2114086" y="1034851"/>
            <a:ext cx="15657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OUTDATED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EQUIPMENT</a:t>
            </a:r>
            <a:endParaRPr b="1" sz="1200">
              <a:solidFill>
                <a:schemeClr val="dk2"/>
              </a:solidFill>
              <a:latin typeface="Inter"/>
              <a:ea typeface="Inter"/>
              <a:cs typeface="Inter"/>
              <a:sym typeface="Inter"/>
            </a:endParaRPr>
          </a:p>
        </p:txBody>
      </p:sp>
      <p:sp>
        <p:nvSpPr>
          <p:cNvPr id="862" name="Google Shape;862;p114"/>
          <p:cNvSpPr/>
          <p:nvPr/>
        </p:nvSpPr>
        <p:spPr>
          <a:xfrm>
            <a:off x="3759538" y="1793451"/>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14"/>
          <p:cNvSpPr/>
          <p:nvPr/>
        </p:nvSpPr>
        <p:spPr>
          <a:xfrm>
            <a:off x="1458736" y="19301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64" name="Google Shape;864;p114"/>
          <p:cNvSpPr/>
          <p:nvPr/>
        </p:nvSpPr>
        <p:spPr>
          <a:xfrm>
            <a:off x="3844030" y="1793472"/>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865" name="Google Shape;865;p114"/>
          <p:cNvSpPr/>
          <p:nvPr/>
        </p:nvSpPr>
        <p:spPr>
          <a:xfrm>
            <a:off x="3818866" y="1816818"/>
            <a:ext cx="3866400" cy="824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866" name="Google Shape;866;p114"/>
          <p:cNvSpPr/>
          <p:nvPr/>
        </p:nvSpPr>
        <p:spPr>
          <a:xfrm>
            <a:off x="3933887" y="1879890"/>
            <a:ext cx="3471900" cy="701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100">
                <a:solidFill>
                  <a:schemeClr val="lt1"/>
                </a:solidFill>
                <a:latin typeface="Inter Light"/>
                <a:ea typeface="Inter Light"/>
                <a:cs typeface="Inter Light"/>
                <a:sym typeface="Inter Light"/>
              </a:rPr>
              <a:t>Companies need to unify their multi-cloud environments and BYOD culture by integrating cloud communication &amp; collaboration platforms.</a:t>
            </a:r>
            <a:endParaRPr sz="1100">
              <a:solidFill>
                <a:schemeClr val="lt1"/>
              </a:solidFill>
              <a:latin typeface="Inter Light"/>
              <a:ea typeface="Inter Light"/>
              <a:cs typeface="Inter Light"/>
              <a:sym typeface="Inter Light"/>
            </a:endParaRPr>
          </a:p>
        </p:txBody>
      </p:sp>
      <p:sp>
        <p:nvSpPr>
          <p:cNvPr id="867" name="Google Shape;867;p114"/>
          <p:cNvSpPr/>
          <p:nvPr/>
        </p:nvSpPr>
        <p:spPr>
          <a:xfrm>
            <a:off x="2114086" y="2061227"/>
            <a:ext cx="15657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DISJOINTED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SYSTEMS</a:t>
            </a:r>
            <a:endParaRPr b="1" sz="1200">
              <a:solidFill>
                <a:schemeClr val="dk2"/>
              </a:solidFill>
              <a:latin typeface="Inter"/>
              <a:ea typeface="Inter"/>
              <a:cs typeface="Inter"/>
              <a:sym typeface="Inter"/>
            </a:endParaRPr>
          </a:p>
        </p:txBody>
      </p:sp>
      <p:sp>
        <p:nvSpPr>
          <p:cNvPr id="868" name="Google Shape;868;p114"/>
          <p:cNvSpPr/>
          <p:nvPr/>
        </p:nvSpPr>
        <p:spPr>
          <a:xfrm>
            <a:off x="3759538" y="3833435"/>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14"/>
          <p:cNvSpPr/>
          <p:nvPr/>
        </p:nvSpPr>
        <p:spPr>
          <a:xfrm>
            <a:off x="2061963" y="4091627"/>
            <a:ext cx="15657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LACK OF SKILLS</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&amp; RESOURCES</a:t>
            </a:r>
            <a:endParaRPr b="1" sz="1200">
              <a:solidFill>
                <a:schemeClr val="dk2"/>
              </a:solidFill>
              <a:latin typeface="Inter"/>
              <a:ea typeface="Inter"/>
              <a:cs typeface="Inter"/>
              <a:sym typeface="Inter"/>
            </a:endParaRPr>
          </a:p>
        </p:txBody>
      </p:sp>
      <p:cxnSp>
        <p:nvCxnSpPr>
          <p:cNvPr id="870" name="Google Shape;870;p114"/>
          <p:cNvCxnSpPr/>
          <p:nvPr/>
        </p:nvCxnSpPr>
        <p:spPr>
          <a:xfrm flipH="1">
            <a:off x="3660693" y="3846104"/>
            <a:ext cx="2400" cy="887400"/>
          </a:xfrm>
          <a:prstGeom prst="straightConnector1">
            <a:avLst/>
          </a:prstGeom>
          <a:noFill/>
          <a:ln cap="flat" cmpd="sng" w="19050">
            <a:solidFill>
              <a:schemeClr val="dk2"/>
            </a:solidFill>
            <a:prstDash val="solid"/>
            <a:round/>
            <a:headEnd len="med" w="med" type="none"/>
            <a:tailEnd len="med" w="med" type="none"/>
          </a:ln>
        </p:spPr>
      </p:cxnSp>
      <p:sp>
        <p:nvSpPr>
          <p:cNvPr id="871" name="Google Shape;871;p114"/>
          <p:cNvSpPr/>
          <p:nvPr/>
        </p:nvSpPr>
        <p:spPr>
          <a:xfrm>
            <a:off x="1458725" y="3976939"/>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72" name="Google Shape;872;p114"/>
          <p:cNvSpPr/>
          <p:nvPr/>
        </p:nvSpPr>
        <p:spPr>
          <a:xfrm>
            <a:off x="3940508" y="3924008"/>
            <a:ext cx="3471900" cy="711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100">
                <a:solidFill>
                  <a:schemeClr val="lt1"/>
                </a:solidFill>
                <a:latin typeface="Inter Light"/>
                <a:ea typeface="Inter Light"/>
                <a:cs typeface="Inter Light"/>
                <a:sym typeface="Inter Light"/>
              </a:rPr>
              <a:t>I</a:t>
            </a:r>
            <a:r>
              <a:rPr lang="en" sz="1100">
                <a:solidFill>
                  <a:schemeClr val="lt1"/>
                </a:solidFill>
                <a:latin typeface="Inter Light"/>
                <a:ea typeface="Inter Light"/>
                <a:cs typeface="Inter Light"/>
                <a:sym typeface="Inter Light"/>
              </a:rPr>
              <a:t>n an effort to reduce OPEX, c</a:t>
            </a:r>
            <a:r>
              <a:rPr lang="en" sz="1100">
                <a:solidFill>
                  <a:schemeClr val="lt1"/>
                </a:solidFill>
                <a:latin typeface="Inter Light"/>
                <a:ea typeface="Inter Light"/>
                <a:cs typeface="Inter Light"/>
                <a:sym typeface="Inter Light"/>
              </a:rPr>
              <a:t>ompanies can outsource expertise to make CX purchasing decisions and maintain their infrastructure.</a:t>
            </a:r>
            <a:endParaRPr sz="1100">
              <a:solidFill>
                <a:schemeClr val="lt1"/>
              </a:solidFill>
              <a:latin typeface="Inter Light"/>
              <a:ea typeface="Inter Light"/>
              <a:cs typeface="Inter Light"/>
              <a:sym typeface="Inter Light"/>
            </a:endParaRPr>
          </a:p>
        </p:txBody>
      </p:sp>
      <p:cxnSp>
        <p:nvCxnSpPr>
          <p:cNvPr id="873" name="Google Shape;873;p114"/>
          <p:cNvCxnSpPr/>
          <p:nvPr/>
        </p:nvCxnSpPr>
        <p:spPr>
          <a:xfrm flipH="1">
            <a:off x="3660693" y="1816829"/>
            <a:ext cx="2400" cy="887400"/>
          </a:xfrm>
          <a:prstGeom prst="straightConnector1">
            <a:avLst/>
          </a:prstGeom>
          <a:noFill/>
          <a:ln cap="flat" cmpd="sng" w="19050">
            <a:solidFill>
              <a:schemeClr val="dk2"/>
            </a:solidFill>
            <a:prstDash val="solid"/>
            <a:round/>
            <a:headEnd len="med" w="med" type="none"/>
            <a:tailEnd len="med" w="med" type="none"/>
          </a:ln>
        </p:spPr>
      </p:cxnSp>
      <p:cxnSp>
        <p:nvCxnSpPr>
          <p:cNvPr id="874" name="Google Shape;874;p114"/>
          <p:cNvCxnSpPr/>
          <p:nvPr/>
        </p:nvCxnSpPr>
        <p:spPr>
          <a:xfrm flipH="1">
            <a:off x="3660693" y="767075"/>
            <a:ext cx="2400" cy="887400"/>
          </a:xfrm>
          <a:prstGeom prst="straightConnector1">
            <a:avLst/>
          </a:prstGeom>
          <a:noFill/>
          <a:ln cap="flat" cmpd="sng" w="19050">
            <a:solidFill>
              <a:schemeClr val="dk2"/>
            </a:solidFill>
            <a:prstDash val="solid"/>
            <a:round/>
            <a:headEnd len="med" w="med" type="none"/>
            <a:tailEnd len="med" w="med" type="none"/>
          </a:ln>
        </p:spPr>
      </p:cxnSp>
      <p:pic>
        <p:nvPicPr>
          <p:cNvPr id="875" name="Google Shape;875;p114"/>
          <p:cNvPicPr preferRelativeResize="0"/>
          <p:nvPr/>
        </p:nvPicPr>
        <p:blipFill>
          <a:blip r:embed="rId3">
            <a:alphaModFix/>
          </a:blip>
          <a:stretch>
            <a:fillRect/>
          </a:stretch>
        </p:blipFill>
        <p:spPr>
          <a:xfrm>
            <a:off x="1533377" y="4060803"/>
            <a:ext cx="543688" cy="543690"/>
          </a:xfrm>
          <a:prstGeom prst="rect">
            <a:avLst/>
          </a:prstGeom>
          <a:noFill/>
          <a:ln>
            <a:noFill/>
          </a:ln>
        </p:spPr>
      </p:pic>
      <p:pic>
        <p:nvPicPr>
          <p:cNvPr id="876" name="Google Shape;876;p114"/>
          <p:cNvPicPr preferRelativeResize="0"/>
          <p:nvPr/>
        </p:nvPicPr>
        <p:blipFill>
          <a:blip r:embed="rId4">
            <a:alphaModFix/>
          </a:blip>
          <a:stretch>
            <a:fillRect/>
          </a:stretch>
        </p:blipFill>
        <p:spPr>
          <a:xfrm>
            <a:off x="1608954" y="3090002"/>
            <a:ext cx="419580" cy="419581"/>
          </a:xfrm>
          <a:prstGeom prst="rect">
            <a:avLst/>
          </a:prstGeom>
          <a:noFill/>
          <a:ln>
            <a:noFill/>
          </a:ln>
        </p:spPr>
      </p:pic>
      <p:pic>
        <p:nvPicPr>
          <p:cNvPr id="877" name="Google Shape;877;p114"/>
          <p:cNvPicPr preferRelativeResize="0"/>
          <p:nvPr/>
        </p:nvPicPr>
        <p:blipFill>
          <a:blip r:embed="rId5">
            <a:alphaModFix/>
          </a:blip>
          <a:stretch>
            <a:fillRect/>
          </a:stretch>
        </p:blipFill>
        <p:spPr>
          <a:xfrm>
            <a:off x="1614688" y="2076114"/>
            <a:ext cx="419580" cy="419581"/>
          </a:xfrm>
          <a:prstGeom prst="rect">
            <a:avLst/>
          </a:prstGeom>
          <a:noFill/>
          <a:ln>
            <a:noFill/>
          </a:ln>
        </p:spPr>
      </p:pic>
      <p:pic>
        <p:nvPicPr>
          <p:cNvPr id="878" name="Google Shape;878;p114"/>
          <p:cNvPicPr preferRelativeResize="0"/>
          <p:nvPr/>
        </p:nvPicPr>
        <p:blipFill>
          <a:blip r:embed="rId6">
            <a:alphaModFix/>
          </a:blip>
          <a:stretch>
            <a:fillRect/>
          </a:stretch>
        </p:blipFill>
        <p:spPr>
          <a:xfrm>
            <a:off x="1614688" y="1049737"/>
            <a:ext cx="419580" cy="419581"/>
          </a:xfrm>
          <a:prstGeom prst="rect">
            <a:avLst/>
          </a:prstGeom>
          <a:noFill/>
          <a:ln>
            <a:noFill/>
          </a:ln>
        </p:spPr>
      </p:pic>
      <p:sp>
        <p:nvSpPr>
          <p:cNvPr id="879" name="Google Shape;879;p114"/>
          <p:cNvSpPr txBox="1"/>
          <p:nvPr>
            <p:ph idx="4294967295" type="title"/>
          </p:nvPr>
        </p:nvSpPr>
        <p:spPr>
          <a:xfrm>
            <a:off x="304800" y="327875"/>
            <a:ext cx="5953200" cy="43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000">
                <a:solidFill>
                  <a:schemeClr val="dk2"/>
                </a:solidFill>
              </a:rPr>
              <a:t>Challenges companies like yours face</a:t>
            </a:r>
            <a:endParaRPr sz="20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15"/>
          <p:cNvSpPr/>
          <p:nvPr/>
        </p:nvSpPr>
        <p:spPr>
          <a:xfrm>
            <a:off x="5002575" y="526850"/>
            <a:ext cx="3334800" cy="906900"/>
          </a:xfrm>
          <a:prstGeom prst="rect">
            <a:avLst/>
          </a:prstGeom>
          <a:solidFill>
            <a:srgbClr val="CDFDDA">
              <a:alpha val="33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85" name="Google Shape;885;p115"/>
          <p:cNvSpPr txBox="1"/>
          <p:nvPr/>
        </p:nvSpPr>
        <p:spPr>
          <a:xfrm>
            <a:off x="5154175" y="553150"/>
            <a:ext cx="3000000" cy="62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COMMUNICATIONS SOLUTIONS</a:t>
            </a:r>
            <a:endParaRPr sz="1300">
              <a:solidFill>
                <a:srgbClr val="ABE6FF"/>
              </a:solidFill>
              <a:latin typeface="Inter SemiBold"/>
              <a:ea typeface="Inter SemiBold"/>
              <a:cs typeface="Inter SemiBold"/>
              <a:sym typeface="Inter SemiBold"/>
            </a:endParaRPr>
          </a:p>
          <a:p>
            <a:pPr indent="0" lvl="0" marL="0" rtl="0" algn="l">
              <a:lnSpc>
                <a:spcPct val="120000"/>
              </a:lnSpc>
              <a:spcBef>
                <a:spcPts val="0"/>
              </a:spcBef>
              <a:spcAft>
                <a:spcPts val="0"/>
              </a:spcAft>
              <a:buNone/>
            </a:pPr>
            <a:r>
              <a:t/>
            </a:r>
            <a:endParaRPr sz="1300">
              <a:solidFill>
                <a:srgbClr val="ABE6FF"/>
              </a:solidFill>
              <a:latin typeface="Inter SemiBold"/>
              <a:ea typeface="Inter SemiBold"/>
              <a:cs typeface="Inter SemiBold"/>
              <a:sym typeface="Inter SemiBold"/>
            </a:endParaRPr>
          </a:p>
        </p:txBody>
      </p:sp>
      <p:sp>
        <p:nvSpPr>
          <p:cNvPr id="886" name="Google Shape;886;p1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87" name="Google Shape;887;p115"/>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88" name="Google Shape;888;p115"/>
          <p:cNvSpPr/>
          <p:nvPr/>
        </p:nvSpPr>
        <p:spPr>
          <a:xfrm>
            <a:off x="807900" y="9600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89" name="Google Shape;889;p115"/>
          <p:cNvSpPr/>
          <p:nvPr/>
        </p:nvSpPr>
        <p:spPr>
          <a:xfrm>
            <a:off x="230925" y="3033672"/>
            <a:ext cx="3000000" cy="391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PCs | Laptops | Phones | Monitors | Digital Displays</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Hardware Services &amp; Logistics </a:t>
            </a:r>
            <a:endParaRPr sz="850">
              <a:solidFill>
                <a:schemeClr val="accent5"/>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90" name="Google Shape;890;p115"/>
          <p:cNvSpPr/>
          <p:nvPr/>
        </p:nvSpPr>
        <p:spPr>
          <a:xfrm>
            <a:off x="5154175" y="4048712"/>
            <a:ext cx="3276600" cy="384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Public, Private, &amp; Hybrid Cloud  </a:t>
            </a:r>
            <a:br>
              <a:rPr lang="en" sz="850">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Data Center &amp; Colocation</a:t>
            </a:r>
            <a:r>
              <a:rPr lang="en" sz="850">
                <a:solidFill>
                  <a:schemeClr val="lt2"/>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Disaster Recovery</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91" name="Google Shape;891;p115"/>
          <p:cNvSpPr/>
          <p:nvPr/>
        </p:nvSpPr>
        <p:spPr>
          <a:xfrm>
            <a:off x="1187700" y="4045262"/>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Physical Security  |  Network Security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Endpoint Security  |  Cloud Security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92" name="Google Shape;892;p115"/>
          <p:cNvSpPr/>
          <p:nvPr/>
        </p:nvSpPr>
        <p:spPr>
          <a:xfrm>
            <a:off x="5154175" y="960051"/>
            <a:ext cx="3599400" cy="25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Data</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Network | Mobility</a:t>
            </a:r>
            <a:r>
              <a:rPr i="0" lang="en" sz="850" u="none" cap="none" strike="noStrike">
                <a:solidFill>
                  <a:srgbClr val="F0F0F0"/>
                </a:solidFill>
                <a:latin typeface="Inter Light"/>
                <a:ea typeface="Inter Light"/>
                <a:cs typeface="Inter Light"/>
                <a:sym typeface="Inter Light"/>
              </a:rPr>
              <a:t> &amp; IoT  |   Satellite </a:t>
            </a:r>
            <a:br>
              <a:rPr i="0" lang="en" sz="850" u="none" cap="none" strike="noStrike">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SD-WAN</a:t>
            </a:r>
            <a:r>
              <a:rPr lang="en" sz="850">
                <a:solidFill>
                  <a:srgbClr val="F0F0F0"/>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S</a:t>
            </a:r>
            <a:r>
              <a:rPr lang="en" sz="850">
                <a:solidFill>
                  <a:srgbClr val="F0F0F0"/>
                </a:solidFill>
                <a:latin typeface="Inter Light"/>
                <a:ea typeface="Inter Light"/>
                <a:cs typeface="Inter Light"/>
                <a:sym typeface="Inter Light"/>
              </a:rPr>
              <a:t>ASE | </a:t>
            </a:r>
            <a:r>
              <a:rPr i="0" lang="en" sz="850" u="none" cap="none" strike="noStrike">
                <a:solidFill>
                  <a:srgbClr val="F0F0F0"/>
                </a:solidFill>
                <a:latin typeface="Inter Light"/>
                <a:ea typeface="Inter Light"/>
                <a:cs typeface="Inter Light"/>
                <a:sym typeface="Inter Light"/>
              </a:rPr>
              <a:t>TEM  | </a:t>
            </a:r>
            <a:r>
              <a:rPr lang="en" sz="850">
                <a:solidFill>
                  <a:srgbClr val="F0F0F0"/>
                </a:solidFill>
                <a:latin typeface="Inter Light"/>
                <a:ea typeface="Inter Light"/>
                <a:cs typeface="Inter Light"/>
                <a:sym typeface="Inter Light"/>
              </a:rPr>
              <a:t>UCaaS | CCaaS </a:t>
            </a:r>
            <a:endParaRPr sz="850">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93" name="Google Shape;893;p115"/>
          <p:cNvSpPr/>
          <p:nvPr/>
        </p:nvSpPr>
        <p:spPr>
          <a:xfrm>
            <a:off x="415125" y="2001570"/>
            <a:ext cx="2815800" cy="514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Network (NOC) &amp; Cloud Monitoring |  SOC</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 Technical Support</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a:t>
            </a:r>
            <a:r>
              <a:rPr lang="en" sz="850">
                <a:solidFill>
                  <a:schemeClr val="lt2"/>
                </a:solidFill>
                <a:latin typeface="Inter Light"/>
                <a:ea typeface="Inter Light"/>
                <a:cs typeface="Inter Light"/>
                <a:sym typeface="Inter Light"/>
              </a:rPr>
              <a:t>Professional Services </a:t>
            </a:r>
            <a:br>
              <a:rPr lang="en" sz="850">
                <a:solidFill>
                  <a:schemeClr val="lt2"/>
                </a:solidFill>
                <a:latin typeface="Inter Light"/>
                <a:ea typeface="Inter Light"/>
                <a:cs typeface="Inter Light"/>
                <a:sym typeface="Inter Light"/>
              </a:rPr>
            </a:br>
            <a:endParaRPr b="0" i="0" sz="1000" u="none" cap="none" strike="noStrike">
              <a:solidFill>
                <a:srgbClr val="F0F0F0"/>
              </a:solidFill>
              <a:latin typeface="Open Sans Light"/>
              <a:ea typeface="Open Sans Light"/>
              <a:cs typeface="Open Sans Light"/>
              <a:sym typeface="Open Sans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94" name="Google Shape;894;p115"/>
          <p:cNvSpPr/>
          <p:nvPr/>
        </p:nvSpPr>
        <p:spPr>
          <a:xfrm>
            <a:off x="5852350" y="3064272"/>
            <a:ext cx="2685900" cy="330600"/>
          </a:xfrm>
          <a:prstGeom prst="rect">
            <a:avLst/>
          </a:prstGeom>
          <a:noFill/>
          <a:ln>
            <a:noFill/>
          </a:ln>
        </p:spPr>
        <p:txBody>
          <a:bodyPr anchorCtr="0" anchor="t" bIns="45700" lIns="91425" spcFirstLastPara="1" rIns="91425" wrap="square" tIns="45700">
            <a:noAutofit/>
          </a:bodyPr>
          <a:lstStyle/>
          <a:p>
            <a:pPr indent="0" lvl="0" marL="0" rtl="0" algn="l">
              <a:spcBef>
                <a:spcPts val="300"/>
              </a:spcBef>
              <a:spcAft>
                <a:spcPts val="0"/>
              </a:spcAft>
              <a:buClr>
                <a:srgbClr val="000000"/>
              </a:buClr>
              <a:buSzPts val="850"/>
              <a:buFont typeface="Arial"/>
              <a:buNone/>
            </a:pPr>
            <a:r>
              <a:rPr lang="en" sz="850">
                <a:solidFill>
                  <a:schemeClr val="lt2"/>
                </a:solidFill>
                <a:latin typeface="Inter Light"/>
                <a:ea typeface="Inter Light"/>
                <a:cs typeface="Inter Light"/>
                <a:sym typeface="Inter Light"/>
              </a:rPr>
              <a:t>Large-Language Models | Agentic AI | Copilot | Gemini | Chat Bots | Customer Experience</a:t>
            </a:r>
            <a:endParaRPr sz="850">
              <a:solidFill>
                <a:schemeClr val="lt2"/>
              </a:solidFill>
              <a:latin typeface="Inter Light"/>
              <a:ea typeface="Inter Light"/>
              <a:cs typeface="Inter Light"/>
              <a:sym typeface="Inter Light"/>
            </a:endParaRPr>
          </a:p>
          <a:p>
            <a:pPr indent="0" lvl="0" marL="0" rtl="0" algn="r">
              <a:spcBef>
                <a:spcPts val="300"/>
              </a:spcBef>
              <a:spcAft>
                <a:spcPts val="0"/>
              </a:spcAft>
              <a:buClr>
                <a:srgbClr val="000000"/>
              </a:buClr>
              <a:buSzPts val="1000"/>
              <a:buFont typeface="Arial"/>
              <a:buNone/>
            </a:pPr>
            <a:r>
              <a:rPr lang="en" sz="1000">
                <a:solidFill>
                  <a:schemeClr val="lt1"/>
                </a:solidFill>
                <a:latin typeface="Open Sans Light"/>
                <a:ea typeface="Open Sans Light"/>
                <a:cs typeface="Open Sans Light"/>
                <a:sym typeface="Open Sans Light"/>
              </a:rPr>
              <a:t> </a:t>
            </a:r>
            <a:endParaRPr sz="1000">
              <a:solidFill>
                <a:schemeClr val="lt1"/>
              </a:solidFill>
              <a:latin typeface="Open Sans Light"/>
              <a:ea typeface="Open Sans Light"/>
              <a:cs typeface="Open Sans Light"/>
              <a:sym typeface="Open Sans Light"/>
            </a:endParaRPr>
          </a:p>
          <a:p>
            <a:pPr indent="0" lvl="0" marL="0" marR="0" rtl="0" algn="r">
              <a:lnSpc>
                <a:spcPct val="100000"/>
              </a:lnSpc>
              <a:spcBef>
                <a:spcPts val="300"/>
              </a:spcBef>
              <a:spcAft>
                <a:spcPts val="0"/>
              </a:spcAft>
              <a:buClr>
                <a:srgbClr val="000000"/>
              </a:buClr>
              <a:buSzPts val="1000"/>
              <a:buFont typeface="Arial"/>
              <a:buNone/>
            </a:pPr>
            <a:r>
              <a:t/>
            </a:r>
            <a:endParaRPr sz="850">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95" name="Google Shape;895;p115"/>
          <p:cNvSpPr/>
          <p:nvPr/>
        </p:nvSpPr>
        <p:spPr>
          <a:xfrm>
            <a:off x="5852350" y="2001575"/>
            <a:ext cx="32766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896" name="Google Shape;896;p115"/>
          <p:cNvSpPr txBox="1"/>
          <p:nvPr/>
        </p:nvSpPr>
        <p:spPr>
          <a:xfrm>
            <a:off x="963600" y="5531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897" name="Google Shape;897;p115"/>
          <p:cNvSpPr txBox="1"/>
          <p:nvPr/>
        </p:nvSpPr>
        <p:spPr>
          <a:xfrm>
            <a:off x="230925" y="15998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 MANAGED &amp; PRO SERVICES</a:t>
            </a:r>
            <a:endParaRPr/>
          </a:p>
        </p:txBody>
      </p:sp>
      <p:sp>
        <p:nvSpPr>
          <p:cNvPr id="898" name="Google Shape;898;p115"/>
          <p:cNvSpPr txBox="1"/>
          <p:nvPr/>
        </p:nvSpPr>
        <p:spPr>
          <a:xfrm>
            <a:off x="230925" y="267101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HARDWARE &amp; LOGISTICS</a:t>
            </a:r>
            <a:endParaRPr sz="1300">
              <a:solidFill>
                <a:srgbClr val="ABE6FF"/>
              </a:solidFill>
              <a:latin typeface="Inter SemiBold"/>
              <a:ea typeface="Inter SemiBold"/>
              <a:cs typeface="Inter SemiBold"/>
              <a:sym typeface="Inter SemiBold"/>
            </a:endParaRPr>
          </a:p>
        </p:txBody>
      </p:sp>
      <p:sp>
        <p:nvSpPr>
          <p:cNvPr id="899" name="Google Shape;899;p115"/>
          <p:cNvSpPr txBox="1"/>
          <p:nvPr/>
        </p:nvSpPr>
        <p:spPr>
          <a:xfrm>
            <a:off x="5852350" y="267101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ARTIFICIAL INTELLIGENCE</a:t>
            </a:r>
            <a:endParaRPr/>
          </a:p>
        </p:txBody>
      </p:sp>
      <p:sp>
        <p:nvSpPr>
          <p:cNvPr id="900" name="Google Shape;900;p115"/>
          <p:cNvSpPr txBox="1"/>
          <p:nvPr/>
        </p:nvSpPr>
        <p:spPr>
          <a:xfrm>
            <a:off x="963600" y="365608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SECURITY</a:t>
            </a:r>
            <a:endParaRPr/>
          </a:p>
        </p:txBody>
      </p:sp>
      <p:sp>
        <p:nvSpPr>
          <p:cNvPr id="901" name="Google Shape;901;p115"/>
          <p:cNvSpPr txBox="1"/>
          <p:nvPr/>
        </p:nvSpPr>
        <p:spPr>
          <a:xfrm>
            <a:off x="5852350" y="15998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SOFTWARE AS A SERVICE</a:t>
            </a:r>
            <a:endParaRPr/>
          </a:p>
        </p:txBody>
      </p:sp>
      <p:sp>
        <p:nvSpPr>
          <p:cNvPr id="902" name="Google Shape;902;p115"/>
          <p:cNvSpPr txBox="1"/>
          <p:nvPr/>
        </p:nvSpPr>
        <p:spPr>
          <a:xfrm>
            <a:off x="5154175" y="365608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INFRASTRUCTURE</a:t>
            </a:r>
            <a:endParaRPr sz="1300">
              <a:solidFill>
                <a:schemeClr val="dk2"/>
              </a:solidFill>
              <a:latin typeface="Inter SemiBold"/>
              <a:ea typeface="Inter SemiBold"/>
              <a:cs typeface="Inter SemiBold"/>
              <a:sym typeface="Inter SemiBold"/>
            </a:endParaRPr>
          </a:p>
        </p:txBody>
      </p:sp>
      <p:pic>
        <p:nvPicPr>
          <p:cNvPr id="903" name="Google Shape;903;p115"/>
          <p:cNvPicPr preferRelativeResize="0"/>
          <p:nvPr/>
        </p:nvPicPr>
        <p:blipFill rotWithShape="1">
          <a:blip r:embed="rId3">
            <a:alphaModFix/>
          </a:blip>
          <a:srcRect b="0" l="0" r="0" t="0"/>
          <a:stretch/>
        </p:blipFill>
        <p:spPr>
          <a:xfrm>
            <a:off x="3242350" y="1171226"/>
            <a:ext cx="2506476" cy="2506476"/>
          </a:xfrm>
          <a:prstGeom prst="rect">
            <a:avLst/>
          </a:prstGeom>
          <a:noFill/>
          <a:ln>
            <a:noFill/>
          </a:ln>
        </p:spPr>
      </p:pic>
      <p:sp>
        <p:nvSpPr>
          <p:cNvPr id="904" name="Google Shape;904;p115"/>
          <p:cNvSpPr txBox="1"/>
          <p:nvPr/>
        </p:nvSpPr>
        <p:spPr>
          <a:xfrm>
            <a:off x="-3103000" y="2815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TRANSITION</a:t>
            </a:r>
            <a:endParaRPr sz="1300" u="sng">
              <a:solidFill>
                <a:schemeClr val="dk2"/>
              </a:solidFill>
              <a:latin typeface="Inter SemiBold"/>
              <a:ea typeface="Inter SemiBold"/>
              <a:cs typeface="Inter SemiBold"/>
              <a:sym typeface="Inter SemiBold"/>
            </a:endParaRPr>
          </a:p>
        </p:txBody>
      </p:sp>
      <p:sp>
        <p:nvSpPr>
          <p:cNvPr id="905" name="Google Shape;905;p115"/>
          <p:cNvSpPr/>
          <p:nvPr/>
        </p:nvSpPr>
        <p:spPr>
          <a:xfrm>
            <a:off x="463207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906" name="Google Shape;906;p115"/>
          <p:cNvSpPr/>
          <p:nvPr/>
        </p:nvSpPr>
        <p:spPr>
          <a:xfrm>
            <a:off x="5185550" y="186982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907" name="Google Shape;907;p115"/>
          <p:cNvSpPr/>
          <p:nvPr/>
        </p:nvSpPr>
        <p:spPr>
          <a:xfrm>
            <a:off x="5185550"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908" name="Google Shape;908;p115"/>
          <p:cNvSpPr/>
          <p:nvPr/>
        </p:nvSpPr>
        <p:spPr>
          <a:xfrm>
            <a:off x="463207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909" name="Google Shape;909;p115"/>
          <p:cNvSpPr/>
          <p:nvPr/>
        </p:nvSpPr>
        <p:spPr>
          <a:xfrm>
            <a:off x="389072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910" name="Google Shape;910;p115"/>
          <p:cNvSpPr/>
          <p:nvPr/>
        </p:nvSpPr>
        <p:spPr>
          <a:xfrm>
            <a:off x="3452075"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911" name="Google Shape;911;p115"/>
          <p:cNvSpPr/>
          <p:nvPr/>
        </p:nvSpPr>
        <p:spPr>
          <a:xfrm>
            <a:off x="3389825" y="1869825"/>
            <a:ext cx="4542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912" name="Google Shape;912;p115"/>
          <p:cNvSpPr/>
          <p:nvPr/>
        </p:nvSpPr>
        <p:spPr>
          <a:xfrm>
            <a:off x="389072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pic>
        <p:nvPicPr>
          <p:cNvPr id="913" name="Google Shape;913;p115" title="ai-sparkle 1.png"/>
          <p:cNvPicPr preferRelativeResize="0"/>
          <p:nvPr/>
        </p:nvPicPr>
        <p:blipFill>
          <a:blip r:embed="rId4">
            <a:alphaModFix/>
          </a:blip>
          <a:stretch>
            <a:fillRect/>
          </a:stretch>
        </p:blipFill>
        <p:spPr>
          <a:xfrm>
            <a:off x="5213511" y="2679032"/>
            <a:ext cx="335883" cy="311134"/>
          </a:xfrm>
          <a:prstGeom prst="rect">
            <a:avLst/>
          </a:prstGeom>
          <a:noFill/>
          <a:ln>
            <a:noFill/>
          </a:ln>
        </p:spPr>
      </p:pic>
      <p:pic>
        <p:nvPicPr>
          <p:cNvPr id="914" name="Google Shape;914;p115" title="cloud-devices 1.png"/>
          <p:cNvPicPr preferRelativeResize="0"/>
          <p:nvPr/>
        </p:nvPicPr>
        <p:blipFill>
          <a:blip r:embed="rId5">
            <a:alphaModFix/>
          </a:blip>
          <a:stretch>
            <a:fillRect/>
          </a:stretch>
        </p:blipFill>
        <p:spPr>
          <a:xfrm>
            <a:off x="4782294" y="1376064"/>
            <a:ext cx="296991" cy="335883"/>
          </a:xfrm>
          <a:prstGeom prst="rect">
            <a:avLst/>
          </a:prstGeom>
          <a:noFill/>
          <a:ln>
            <a:noFill/>
          </a:ln>
        </p:spPr>
      </p:pic>
      <p:pic>
        <p:nvPicPr>
          <p:cNvPr id="915" name="Google Shape;915;p115" title="Cloud-Gear.png"/>
          <p:cNvPicPr preferRelativeResize="0"/>
          <p:nvPr/>
        </p:nvPicPr>
        <p:blipFill>
          <a:blip r:embed="rId6">
            <a:alphaModFix/>
          </a:blip>
          <a:stretch>
            <a:fillRect/>
          </a:stretch>
        </p:blipFill>
        <p:spPr>
          <a:xfrm>
            <a:off x="5176387" y="1855446"/>
            <a:ext cx="410131" cy="413666"/>
          </a:xfrm>
          <a:prstGeom prst="rect">
            <a:avLst/>
          </a:prstGeom>
          <a:noFill/>
          <a:ln>
            <a:noFill/>
          </a:ln>
        </p:spPr>
      </p:pic>
      <p:pic>
        <p:nvPicPr>
          <p:cNvPr id="916" name="Google Shape;916;p115" title="Energy.png"/>
          <p:cNvPicPr preferRelativeResize="0"/>
          <p:nvPr/>
        </p:nvPicPr>
        <p:blipFill>
          <a:blip r:embed="rId7">
            <a:alphaModFix/>
          </a:blip>
          <a:stretch>
            <a:fillRect/>
          </a:stretch>
        </p:blipFill>
        <p:spPr>
          <a:xfrm>
            <a:off x="3925475" y="1342463"/>
            <a:ext cx="403060" cy="403060"/>
          </a:xfrm>
          <a:prstGeom prst="rect">
            <a:avLst/>
          </a:prstGeom>
          <a:noFill/>
          <a:ln>
            <a:noFill/>
          </a:ln>
        </p:spPr>
      </p:pic>
      <p:pic>
        <p:nvPicPr>
          <p:cNvPr id="917" name="Google Shape;917;p115" title="Laptop.png"/>
          <p:cNvPicPr preferRelativeResize="0"/>
          <p:nvPr/>
        </p:nvPicPr>
        <p:blipFill>
          <a:blip r:embed="rId8">
            <a:alphaModFix/>
          </a:blip>
          <a:stretch>
            <a:fillRect/>
          </a:stretch>
        </p:blipFill>
        <p:spPr>
          <a:xfrm>
            <a:off x="3421025" y="2598350"/>
            <a:ext cx="391800" cy="391824"/>
          </a:xfrm>
          <a:prstGeom prst="rect">
            <a:avLst/>
          </a:prstGeom>
          <a:noFill/>
          <a:ln>
            <a:noFill/>
          </a:ln>
        </p:spPr>
      </p:pic>
      <p:pic>
        <p:nvPicPr>
          <p:cNvPr id="918" name="Google Shape;918;p115" title="Managed-Services.png"/>
          <p:cNvPicPr preferRelativeResize="0"/>
          <p:nvPr/>
        </p:nvPicPr>
        <p:blipFill>
          <a:blip r:embed="rId9">
            <a:alphaModFix/>
          </a:blip>
          <a:stretch>
            <a:fillRect/>
          </a:stretch>
        </p:blipFill>
        <p:spPr>
          <a:xfrm>
            <a:off x="3411857" y="1855461"/>
            <a:ext cx="410131" cy="413666"/>
          </a:xfrm>
          <a:prstGeom prst="rect">
            <a:avLst/>
          </a:prstGeom>
          <a:noFill/>
          <a:ln>
            <a:noFill/>
          </a:ln>
        </p:spPr>
      </p:pic>
      <p:pic>
        <p:nvPicPr>
          <p:cNvPr id="919" name="Google Shape;919;p115" title="Security.png"/>
          <p:cNvPicPr preferRelativeResize="0"/>
          <p:nvPr/>
        </p:nvPicPr>
        <p:blipFill>
          <a:blip r:embed="rId10">
            <a:alphaModFix/>
          </a:blip>
          <a:stretch>
            <a:fillRect/>
          </a:stretch>
        </p:blipFill>
        <p:spPr>
          <a:xfrm>
            <a:off x="3885095" y="3101391"/>
            <a:ext cx="403060" cy="403060"/>
          </a:xfrm>
          <a:prstGeom prst="rect">
            <a:avLst/>
          </a:prstGeom>
          <a:noFill/>
          <a:ln>
            <a:noFill/>
          </a:ln>
        </p:spPr>
      </p:pic>
      <p:pic>
        <p:nvPicPr>
          <p:cNvPr id="920" name="Google Shape;920;p115" title="Server.png"/>
          <p:cNvPicPr preferRelativeResize="0"/>
          <p:nvPr/>
        </p:nvPicPr>
        <p:blipFill>
          <a:blip r:embed="rId11">
            <a:alphaModFix/>
          </a:blip>
          <a:stretch>
            <a:fillRect/>
          </a:stretch>
        </p:blipFill>
        <p:spPr>
          <a:xfrm>
            <a:off x="4672677" y="3101391"/>
            <a:ext cx="406595" cy="4030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116"/>
          <p:cNvPicPr preferRelativeResize="0"/>
          <p:nvPr/>
        </p:nvPicPr>
        <p:blipFill rotWithShape="1">
          <a:blip r:embed="rId3">
            <a:alphaModFix/>
          </a:blip>
          <a:srcRect b="20225" l="0" r="0" t="47887"/>
          <a:stretch/>
        </p:blipFill>
        <p:spPr>
          <a:xfrm>
            <a:off x="0" y="3429000"/>
            <a:ext cx="9144000" cy="1714500"/>
          </a:xfrm>
          <a:prstGeom prst="rect">
            <a:avLst/>
          </a:prstGeom>
          <a:noFill/>
          <a:ln>
            <a:noFill/>
          </a:ln>
        </p:spPr>
      </p:pic>
      <p:sp>
        <p:nvSpPr>
          <p:cNvPr id="926" name="Google Shape;926;p116"/>
          <p:cNvSpPr txBox="1"/>
          <p:nvPr>
            <p:ph type="title"/>
          </p:nvPr>
        </p:nvSpPr>
        <p:spPr>
          <a:xfrm>
            <a:off x="457200" y="1334575"/>
            <a:ext cx="3885600" cy="1517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Simplify the experience of finding &amp; buying CX solutions</a:t>
            </a:r>
            <a:endParaRPr sz="2700"/>
          </a:p>
        </p:txBody>
      </p:sp>
      <p:sp>
        <p:nvSpPr>
          <p:cNvPr id="927" name="Google Shape;927;p116"/>
          <p:cNvSpPr/>
          <p:nvPr/>
        </p:nvSpPr>
        <p:spPr>
          <a:xfrm>
            <a:off x="5462938" y="4085838"/>
            <a:ext cx="2443800" cy="8268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Leverage our product experts and trainings to </a:t>
            </a:r>
            <a:r>
              <a:rPr lang="en" sz="1200">
                <a:solidFill>
                  <a:schemeClr val="lt1"/>
                </a:solidFill>
                <a:latin typeface="Inter ExtraLight"/>
                <a:ea typeface="Inter ExtraLight"/>
                <a:cs typeface="Inter ExtraLight"/>
                <a:sym typeface="Inter ExtraLight"/>
              </a:rPr>
              <a:t>increase your CX competency</a:t>
            </a:r>
            <a:endParaRPr sz="1200">
              <a:solidFill>
                <a:schemeClr val="lt1"/>
              </a:solidFill>
              <a:latin typeface="Inter ExtraLight"/>
              <a:ea typeface="Inter ExtraLight"/>
              <a:cs typeface="Inter ExtraLight"/>
              <a:sym typeface="Inter ExtraLight"/>
            </a:endParaRPr>
          </a:p>
        </p:txBody>
      </p:sp>
      <p:sp>
        <p:nvSpPr>
          <p:cNvPr id="928" name="Google Shape;928;p116"/>
          <p:cNvSpPr/>
          <p:nvPr/>
        </p:nvSpPr>
        <p:spPr>
          <a:xfrm>
            <a:off x="5478375" y="3776950"/>
            <a:ext cx="12921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Expertise</a:t>
            </a:r>
            <a:endParaRPr sz="1200">
              <a:solidFill>
                <a:schemeClr val="lt1"/>
              </a:solidFill>
              <a:latin typeface="Inter SemiBold"/>
              <a:ea typeface="Inter SemiBold"/>
              <a:cs typeface="Inter SemiBold"/>
              <a:sym typeface="Inter SemiBold"/>
            </a:endParaRPr>
          </a:p>
        </p:txBody>
      </p:sp>
      <p:pic>
        <p:nvPicPr>
          <p:cNvPr descr="preencoded.png" id="929" name="Google Shape;929;p116"/>
          <p:cNvPicPr preferRelativeResize="0"/>
          <p:nvPr/>
        </p:nvPicPr>
        <p:blipFill rotWithShape="1">
          <a:blip r:embed="rId4">
            <a:alphaModFix/>
          </a:blip>
          <a:srcRect b="0" l="0" r="0" t="0"/>
          <a:stretch/>
        </p:blipFill>
        <p:spPr>
          <a:xfrm>
            <a:off x="4969203" y="3694133"/>
            <a:ext cx="341326" cy="384025"/>
          </a:xfrm>
          <a:prstGeom prst="rect">
            <a:avLst/>
          </a:prstGeom>
          <a:noFill/>
          <a:ln>
            <a:noFill/>
          </a:ln>
        </p:spPr>
      </p:pic>
      <p:pic>
        <p:nvPicPr>
          <p:cNvPr id="930" name="Google Shape;930;p116"/>
          <p:cNvPicPr preferRelativeResize="0"/>
          <p:nvPr/>
        </p:nvPicPr>
        <p:blipFill>
          <a:blip r:embed="rId5">
            <a:alphaModFix/>
          </a:blip>
          <a:stretch>
            <a:fillRect/>
          </a:stretch>
        </p:blipFill>
        <p:spPr>
          <a:xfrm>
            <a:off x="460700" y="467912"/>
            <a:ext cx="1610227" cy="393330"/>
          </a:xfrm>
          <a:prstGeom prst="rect">
            <a:avLst/>
          </a:prstGeom>
          <a:noFill/>
          <a:ln>
            <a:noFill/>
          </a:ln>
        </p:spPr>
      </p:pic>
      <p:pic>
        <p:nvPicPr>
          <p:cNvPr descr="preencoded.png" id="931" name="Google Shape;931;p116"/>
          <p:cNvPicPr preferRelativeResize="0"/>
          <p:nvPr/>
        </p:nvPicPr>
        <p:blipFill rotWithShape="1">
          <a:blip r:embed="rId6">
            <a:alphaModFix/>
          </a:blip>
          <a:srcRect b="0" l="0" r="0" t="0"/>
          <a:stretch/>
        </p:blipFill>
        <p:spPr>
          <a:xfrm>
            <a:off x="4997775" y="466725"/>
            <a:ext cx="3689025" cy="2733675"/>
          </a:xfrm>
          <a:prstGeom prst="rect">
            <a:avLst/>
          </a:prstGeom>
          <a:noFill/>
          <a:ln>
            <a:noFill/>
          </a:ln>
        </p:spPr>
      </p:pic>
      <p:pic>
        <p:nvPicPr>
          <p:cNvPr id="932" name="Google Shape;932;p116"/>
          <p:cNvPicPr preferRelativeResize="0"/>
          <p:nvPr/>
        </p:nvPicPr>
        <p:blipFill rotWithShape="1">
          <a:blip r:embed="rId7">
            <a:alphaModFix/>
          </a:blip>
          <a:srcRect b="0" l="9678" r="10135" t="0"/>
          <a:stretch/>
        </p:blipFill>
        <p:spPr>
          <a:xfrm>
            <a:off x="5239285" y="551028"/>
            <a:ext cx="3230564" cy="2404413"/>
          </a:xfrm>
          <a:prstGeom prst="rect">
            <a:avLst/>
          </a:prstGeom>
          <a:noFill/>
          <a:ln>
            <a:noFill/>
          </a:ln>
        </p:spPr>
      </p:pic>
      <p:sp>
        <p:nvSpPr>
          <p:cNvPr id="933" name="Google Shape;933;p116"/>
          <p:cNvSpPr/>
          <p:nvPr/>
        </p:nvSpPr>
        <p:spPr>
          <a:xfrm>
            <a:off x="1852850" y="4085838"/>
            <a:ext cx="2049300" cy="8268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All the CX solutions needed to </a:t>
            </a:r>
            <a:r>
              <a:rPr lang="en" sz="1200">
                <a:solidFill>
                  <a:schemeClr val="lt1"/>
                </a:solidFill>
                <a:latin typeface="Inter ExtraLight"/>
                <a:ea typeface="Inter ExtraLight"/>
                <a:cs typeface="Inter ExtraLight"/>
                <a:sym typeface="Inter ExtraLight"/>
              </a:rPr>
              <a:t>enhance</a:t>
            </a:r>
            <a:r>
              <a:rPr lang="en" sz="1200">
                <a:solidFill>
                  <a:schemeClr val="lt1"/>
                </a:solidFill>
                <a:latin typeface="Inter ExtraLight"/>
                <a:ea typeface="Inter ExtraLight"/>
                <a:cs typeface="Inter ExtraLight"/>
                <a:sym typeface="Inter ExtraLight"/>
              </a:rPr>
              <a:t> business communications, from one place</a:t>
            </a:r>
            <a:endParaRPr sz="1200">
              <a:solidFill>
                <a:schemeClr val="lt1"/>
              </a:solidFill>
              <a:latin typeface="Inter ExtraLight"/>
              <a:ea typeface="Inter ExtraLight"/>
              <a:cs typeface="Inter ExtraLight"/>
              <a:sym typeface="Inter ExtraLight"/>
            </a:endParaRPr>
          </a:p>
        </p:txBody>
      </p:sp>
      <p:sp>
        <p:nvSpPr>
          <p:cNvPr id="934" name="Google Shape;934;p116"/>
          <p:cNvSpPr/>
          <p:nvPr/>
        </p:nvSpPr>
        <p:spPr>
          <a:xfrm>
            <a:off x="1859850" y="3776963"/>
            <a:ext cx="17556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CX Catalog</a:t>
            </a:r>
            <a:endParaRPr sz="1200">
              <a:solidFill>
                <a:schemeClr val="lt1"/>
              </a:solidFill>
              <a:latin typeface="Inter SemiBold"/>
              <a:ea typeface="Inter SemiBold"/>
              <a:cs typeface="Inter SemiBold"/>
              <a:sym typeface="Inter SemiBold"/>
            </a:endParaRPr>
          </a:p>
          <a:p>
            <a:pPr indent="0" lvl="0" marL="0" marR="0" rtl="0" algn="l">
              <a:lnSpc>
                <a:spcPct val="100000"/>
              </a:lnSpc>
              <a:spcBef>
                <a:spcPts val="0"/>
              </a:spcBef>
              <a:spcAft>
                <a:spcPts val="0"/>
              </a:spcAft>
              <a:buNone/>
            </a:pPr>
            <a:r>
              <a:t/>
            </a:r>
            <a:endParaRPr b="1" sz="1200">
              <a:solidFill>
                <a:schemeClr val="lt1"/>
              </a:solidFill>
              <a:latin typeface="Open Sans"/>
              <a:ea typeface="Open Sans"/>
              <a:cs typeface="Open Sans"/>
              <a:sym typeface="Open Sans"/>
            </a:endParaRPr>
          </a:p>
        </p:txBody>
      </p:sp>
      <p:pic>
        <p:nvPicPr>
          <p:cNvPr descr="preencoded.png" id="935" name="Google Shape;935;p116"/>
          <p:cNvPicPr preferRelativeResize="0"/>
          <p:nvPr/>
        </p:nvPicPr>
        <p:blipFill rotWithShape="1">
          <a:blip r:embed="rId8">
            <a:alphaModFix/>
          </a:blip>
          <a:srcRect b="0" l="0" r="0" t="0"/>
          <a:stretch/>
        </p:blipFill>
        <p:spPr>
          <a:xfrm>
            <a:off x="1237261" y="3659851"/>
            <a:ext cx="438900" cy="4526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41" name="Google Shape;941;p117"/>
          <p:cNvSpPr txBox="1"/>
          <p:nvPr>
            <p:ph type="title"/>
          </p:nvPr>
        </p:nvSpPr>
        <p:spPr>
          <a:xfrm>
            <a:off x="457200" y="480275"/>
            <a:ext cx="25908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All the leading CX </a:t>
            </a:r>
            <a:r>
              <a:rPr lang="en"/>
              <a:t>providers</a:t>
            </a:r>
            <a:endParaRPr/>
          </a:p>
        </p:txBody>
      </p:sp>
      <p:sp>
        <p:nvSpPr>
          <p:cNvPr id="942" name="Google Shape;942;p11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Position CX solutions that are </a:t>
            </a:r>
            <a:r>
              <a:rPr lang="en">
                <a:solidFill>
                  <a:schemeClr val="accent2"/>
                </a:solidFill>
                <a:latin typeface="Inter"/>
                <a:ea typeface="Inter"/>
                <a:cs typeface="Inter"/>
                <a:sym typeface="Inter"/>
              </a:rPr>
              <a:t>vendor-agnostic </a:t>
            </a:r>
            <a:r>
              <a:rPr lang="en"/>
              <a:t>with </a:t>
            </a:r>
            <a:r>
              <a:rPr lang="en">
                <a:solidFill>
                  <a:schemeClr val="accent2"/>
                </a:solidFill>
                <a:latin typeface="Inter"/>
                <a:ea typeface="Inter"/>
                <a:cs typeface="Inter"/>
                <a:sym typeface="Inter"/>
              </a:rPr>
              <a:t>CX</a:t>
            </a:r>
            <a:r>
              <a:rPr lang="en">
                <a:solidFill>
                  <a:schemeClr val="accent2"/>
                </a:solidFill>
                <a:latin typeface="Inter"/>
                <a:ea typeface="Inter"/>
                <a:cs typeface="Inter"/>
                <a:sym typeface="Inter"/>
              </a:rPr>
              <a:t> experts</a:t>
            </a:r>
            <a:r>
              <a:rPr lang="en"/>
              <a:t> to guide you.</a:t>
            </a:r>
            <a:r>
              <a:rPr lang="en"/>
              <a:t> </a:t>
            </a:r>
            <a:endParaRPr/>
          </a:p>
        </p:txBody>
      </p:sp>
      <p:sp>
        <p:nvSpPr>
          <p:cNvPr id="943" name="Google Shape;943;p117"/>
          <p:cNvSpPr txBox="1"/>
          <p:nvPr/>
        </p:nvSpPr>
        <p:spPr>
          <a:xfrm>
            <a:off x="6954625" y="4294050"/>
            <a:ext cx="18444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latin typeface="Inter ExtraLight"/>
                <a:ea typeface="Inter ExtraLight"/>
                <a:cs typeface="Inter ExtraLight"/>
                <a:sym typeface="Inter ExtraLight"/>
              </a:rPr>
              <a:t>…and many more</a:t>
            </a:r>
            <a:endParaRPr i="1" sz="1600">
              <a:latin typeface="Inter ExtraLight"/>
              <a:ea typeface="Inter ExtraLight"/>
              <a:cs typeface="Inter ExtraLight"/>
              <a:sym typeface="Inter ExtraLight"/>
            </a:endParaRPr>
          </a:p>
        </p:txBody>
      </p:sp>
      <p:pic>
        <p:nvPicPr>
          <p:cNvPr id="944" name="Google Shape;944;p117"/>
          <p:cNvPicPr preferRelativeResize="0"/>
          <p:nvPr/>
        </p:nvPicPr>
        <p:blipFill>
          <a:blip r:embed="rId3">
            <a:alphaModFix/>
          </a:blip>
          <a:stretch>
            <a:fillRect/>
          </a:stretch>
        </p:blipFill>
        <p:spPr>
          <a:xfrm>
            <a:off x="7651251" y="1770910"/>
            <a:ext cx="541320" cy="541350"/>
          </a:xfrm>
          <a:prstGeom prst="rect">
            <a:avLst/>
          </a:prstGeom>
          <a:noFill/>
          <a:ln>
            <a:noFill/>
          </a:ln>
        </p:spPr>
      </p:pic>
      <p:pic>
        <p:nvPicPr>
          <p:cNvPr id="945" name="Google Shape;945;p117"/>
          <p:cNvPicPr preferRelativeResize="0"/>
          <p:nvPr/>
        </p:nvPicPr>
        <p:blipFill>
          <a:blip r:embed="rId4">
            <a:alphaModFix/>
          </a:blip>
          <a:stretch>
            <a:fillRect/>
          </a:stretch>
        </p:blipFill>
        <p:spPr>
          <a:xfrm>
            <a:off x="7183024" y="1253620"/>
            <a:ext cx="1390300" cy="295819"/>
          </a:xfrm>
          <a:prstGeom prst="rect">
            <a:avLst/>
          </a:prstGeom>
          <a:noFill/>
          <a:ln>
            <a:noFill/>
          </a:ln>
        </p:spPr>
      </p:pic>
      <p:pic>
        <p:nvPicPr>
          <p:cNvPr id="946" name="Google Shape;946;p117"/>
          <p:cNvPicPr preferRelativeResize="0"/>
          <p:nvPr/>
        </p:nvPicPr>
        <p:blipFill>
          <a:blip r:embed="rId5">
            <a:alphaModFix/>
          </a:blip>
          <a:stretch>
            <a:fillRect/>
          </a:stretch>
        </p:blipFill>
        <p:spPr>
          <a:xfrm>
            <a:off x="5556265" y="1037734"/>
            <a:ext cx="1299284" cy="727590"/>
          </a:xfrm>
          <a:prstGeom prst="rect">
            <a:avLst/>
          </a:prstGeom>
          <a:noFill/>
          <a:ln>
            <a:noFill/>
          </a:ln>
        </p:spPr>
      </p:pic>
      <p:pic>
        <p:nvPicPr>
          <p:cNvPr id="947" name="Google Shape;947;p117"/>
          <p:cNvPicPr preferRelativeResize="0"/>
          <p:nvPr/>
        </p:nvPicPr>
        <p:blipFill>
          <a:blip r:embed="rId6">
            <a:alphaModFix/>
          </a:blip>
          <a:stretch>
            <a:fillRect/>
          </a:stretch>
        </p:blipFill>
        <p:spPr>
          <a:xfrm>
            <a:off x="3925982" y="1130849"/>
            <a:ext cx="1130191" cy="541361"/>
          </a:xfrm>
          <a:prstGeom prst="rect">
            <a:avLst/>
          </a:prstGeom>
          <a:noFill/>
          <a:ln>
            <a:noFill/>
          </a:ln>
        </p:spPr>
      </p:pic>
      <p:pic>
        <p:nvPicPr>
          <p:cNvPr id="948" name="Google Shape;948;p117"/>
          <p:cNvPicPr preferRelativeResize="0"/>
          <p:nvPr/>
        </p:nvPicPr>
        <p:blipFill>
          <a:blip r:embed="rId7">
            <a:alphaModFix/>
          </a:blip>
          <a:stretch>
            <a:fillRect/>
          </a:stretch>
        </p:blipFill>
        <p:spPr>
          <a:xfrm>
            <a:off x="7558074" y="2302136"/>
            <a:ext cx="727624" cy="727624"/>
          </a:xfrm>
          <a:prstGeom prst="rect">
            <a:avLst/>
          </a:prstGeom>
          <a:noFill/>
          <a:ln>
            <a:noFill/>
          </a:ln>
        </p:spPr>
      </p:pic>
      <p:pic>
        <p:nvPicPr>
          <p:cNvPr id="949" name="Google Shape;949;p117"/>
          <p:cNvPicPr preferRelativeResize="0"/>
          <p:nvPr/>
        </p:nvPicPr>
        <p:blipFill>
          <a:blip r:embed="rId8">
            <a:alphaModFix/>
          </a:blip>
          <a:stretch>
            <a:fillRect/>
          </a:stretch>
        </p:blipFill>
        <p:spPr>
          <a:xfrm>
            <a:off x="5765495" y="2410983"/>
            <a:ext cx="968250" cy="509930"/>
          </a:xfrm>
          <a:prstGeom prst="rect">
            <a:avLst/>
          </a:prstGeom>
          <a:noFill/>
          <a:ln>
            <a:noFill/>
          </a:ln>
        </p:spPr>
      </p:pic>
      <p:pic>
        <p:nvPicPr>
          <p:cNvPr id="950" name="Google Shape;950;p117"/>
          <p:cNvPicPr preferRelativeResize="0"/>
          <p:nvPr/>
        </p:nvPicPr>
        <p:blipFill>
          <a:blip r:embed="rId9">
            <a:alphaModFix/>
          </a:blip>
          <a:stretch>
            <a:fillRect/>
          </a:stretch>
        </p:blipFill>
        <p:spPr>
          <a:xfrm>
            <a:off x="5684545" y="1852266"/>
            <a:ext cx="1130200" cy="378639"/>
          </a:xfrm>
          <a:prstGeom prst="rect">
            <a:avLst/>
          </a:prstGeom>
          <a:noFill/>
          <a:ln>
            <a:noFill/>
          </a:ln>
        </p:spPr>
      </p:pic>
      <p:pic>
        <p:nvPicPr>
          <p:cNvPr id="951" name="Google Shape;951;p117"/>
          <p:cNvPicPr preferRelativeResize="0"/>
          <p:nvPr/>
        </p:nvPicPr>
        <p:blipFill>
          <a:blip r:embed="rId10">
            <a:alphaModFix/>
          </a:blip>
          <a:stretch>
            <a:fillRect/>
          </a:stretch>
        </p:blipFill>
        <p:spPr>
          <a:xfrm>
            <a:off x="5765521" y="3167844"/>
            <a:ext cx="968248" cy="494060"/>
          </a:xfrm>
          <a:prstGeom prst="rect">
            <a:avLst/>
          </a:prstGeom>
          <a:noFill/>
          <a:ln>
            <a:noFill/>
          </a:ln>
        </p:spPr>
      </p:pic>
      <p:pic>
        <p:nvPicPr>
          <p:cNvPr id="952" name="Google Shape;952;p117"/>
          <p:cNvPicPr preferRelativeResize="0"/>
          <p:nvPr/>
        </p:nvPicPr>
        <p:blipFill>
          <a:blip r:embed="rId11">
            <a:alphaModFix/>
          </a:blip>
          <a:stretch>
            <a:fillRect/>
          </a:stretch>
        </p:blipFill>
        <p:spPr>
          <a:xfrm>
            <a:off x="5843984" y="3799997"/>
            <a:ext cx="811321" cy="494058"/>
          </a:xfrm>
          <a:prstGeom prst="rect">
            <a:avLst/>
          </a:prstGeom>
          <a:noFill/>
          <a:ln>
            <a:noFill/>
          </a:ln>
        </p:spPr>
      </p:pic>
      <p:pic>
        <p:nvPicPr>
          <p:cNvPr id="953" name="Google Shape;953;p117"/>
          <p:cNvPicPr preferRelativeResize="0"/>
          <p:nvPr/>
        </p:nvPicPr>
        <p:blipFill rotWithShape="1">
          <a:blip r:embed="rId12">
            <a:alphaModFix/>
          </a:blip>
          <a:srcRect b="35599" l="12532" r="11790" t="34945"/>
          <a:stretch/>
        </p:blipFill>
        <p:spPr>
          <a:xfrm>
            <a:off x="7087439" y="3877322"/>
            <a:ext cx="1668944" cy="339409"/>
          </a:xfrm>
          <a:prstGeom prst="rect">
            <a:avLst/>
          </a:prstGeom>
          <a:noFill/>
          <a:ln>
            <a:noFill/>
          </a:ln>
        </p:spPr>
      </p:pic>
      <p:pic>
        <p:nvPicPr>
          <p:cNvPr id="954" name="Google Shape;954;p117"/>
          <p:cNvPicPr preferRelativeResize="0"/>
          <p:nvPr/>
        </p:nvPicPr>
        <p:blipFill rotWithShape="1">
          <a:blip r:embed="rId13">
            <a:alphaModFix/>
          </a:blip>
          <a:srcRect b="35106" l="8775" r="11153" t="35117"/>
          <a:stretch/>
        </p:blipFill>
        <p:spPr>
          <a:xfrm>
            <a:off x="3700339" y="3840190"/>
            <a:ext cx="1668951" cy="413673"/>
          </a:xfrm>
          <a:prstGeom prst="rect">
            <a:avLst/>
          </a:prstGeom>
          <a:noFill/>
          <a:ln>
            <a:noFill/>
          </a:ln>
        </p:spPr>
      </p:pic>
      <p:pic>
        <p:nvPicPr>
          <p:cNvPr id="955" name="Google Shape;955;p117"/>
          <p:cNvPicPr preferRelativeResize="0"/>
          <p:nvPr/>
        </p:nvPicPr>
        <p:blipFill>
          <a:blip r:embed="rId14">
            <a:alphaModFix/>
          </a:blip>
          <a:stretch>
            <a:fillRect/>
          </a:stretch>
        </p:blipFill>
        <p:spPr>
          <a:xfrm>
            <a:off x="5554501" y="392105"/>
            <a:ext cx="1390289" cy="541350"/>
          </a:xfrm>
          <a:prstGeom prst="rect">
            <a:avLst/>
          </a:prstGeom>
          <a:noFill/>
          <a:ln>
            <a:noFill/>
          </a:ln>
        </p:spPr>
      </p:pic>
      <p:pic>
        <p:nvPicPr>
          <p:cNvPr id="956" name="Google Shape;956;p117"/>
          <p:cNvPicPr preferRelativeResize="0"/>
          <p:nvPr/>
        </p:nvPicPr>
        <p:blipFill>
          <a:blip r:embed="rId15">
            <a:alphaModFix/>
          </a:blip>
          <a:stretch>
            <a:fillRect/>
          </a:stretch>
        </p:blipFill>
        <p:spPr>
          <a:xfrm>
            <a:off x="7516256" y="257125"/>
            <a:ext cx="811310" cy="811310"/>
          </a:xfrm>
          <a:prstGeom prst="rect">
            <a:avLst/>
          </a:prstGeom>
          <a:noFill/>
          <a:ln>
            <a:noFill/>
          </a:ln>
        </p:spPr>
      </p:pic>
      <p:pic>
        <p:nvPicPr>
          <p:cNvPr id="957" name="Google Shape;957;p117"/>
          <p:cNvPicPr preferRelativeResize="0"/>
          <p:nvPr/>
        </p:nvPicPr>
        <p:blipFill rotWithShape="1">
          <a:blip r:embed="rId16">
            <a:alphaModFix/>
          </a:blip>
          <a:srcRect b="31333" l="0" r="1438" t="36987"/>
          <a:stretch/>
        </p:blipFill>
        <p:spPr>
          <a:xfrm>
            <a:off x="3700339" y="3264009"/>
            <a:ext cx="1668950" cy="301730"/>
          </a:xfrm>
          <a:prstGeom prst="rect">
            <a:avLst/>
          </a:prstGeom>
          <a:noFill/>
          <a:ln>
            <a:noFill/>
          </a:ln>
        </p:spPr>
      </p:pic>
      <p:pic>
        <p:nvPicPr>
          <p:cNvPr id="958" name="Google Shape;958;p117"/>
          <p:cNvPicPr preferRelativeResize="0"/>
          <p:nvPr/>
        </p:nvPicPr>
        <p:blipFill>
          <a:blip r:embed="rId17">
            <a:alphaModFix/>
          </a:blip>
          <a:stretch>
            <a:fillRect/>
          </a:stretch>
        </p:blipFill>
        <p:spPr>
          <a:xfrm>
            <a:off x="4139952" y="338131"/>
            <a:ext cx="789726" cy="649298"/>
          </a:xfrm>
          <a:prstGeom prst="rect">
            <a:avLst/>
          </a:prstGeom>
          <a:noFill/>
          <a:ln>
            <a:noFill/>
          </a:ln>
        </p:spPr>
      </p:pic>
      <p:pic>
        <p:nvPicPr>
          <p:cNvPr id="959" name="Google Shape;959;p117"/>
          <p:cNvPicPr preferRelativeResize="0"/>
          <p:nvPr/>
        </p:nvPicPr>
        <p:blipFill>
          <a:blip r:embed="rId18">
            <a:alphaModFix/>
          </a:blip>
          <a:stretch>
            <a:fillRect/>
          </a:stretch>
        </p:blipFill>
        <p:spPr>
          <a:xfrm>
            <a:off x="3778255" y="1875335"/>
            <a:ext cx="1513119" cy="332501"/>
          </a:xfrm>
          <a:prstGeom prst="rect">
            <a:avLst/>
          </a:prstGeom>
          <a:noFill/>
          <a:ln>
            <a:noFill/>
          </a:ln>
        </p:spPr>
      </p:pic>
      <p:pic>
        <p:nvPicPr>
          <p:cNvPr id="960" name="Google Shape;960;p117"/>
          <p:cNvPicPr preferRelativeResize="0"/>
          <p:nvPr/>
        </p:nvPicPr>
        <p:blipFill>
          <a:blip r:embed="rId19">
            <a:alphaModFix/>
          </a:blip>
          <a:stretch>
            <a:fillRect/>
          </a:stretch>
        </p:blipFill>
        <p:spPr>
          <a:xfrm>
            <a:off x="3778240" y="2465631"/>
            <a:ext cx="1513100" cy="400633"/>
          </a:xfrm>
          <a:prstGeom prst="rect">
            <a:avLst/>
          </a:prstGeom>
          <a:noFill/>
          <a:ln>
            <a:noFill/>
          </a:ln>
        </p:spPr>
      </p:pic>
      <p:pic>
        <p:nvPicPr>
          <p:cNvPr id="961" name="Google Shape;961;p117"/>
          <p:cNvPicPr preferRelativeResize="0"/>
          <p:nvPr/>
        </p:nvPicPr>
        <p:blipFill rotWithShape="1">
          <a:blip r:embed="rId20">
            <a:alphaModFix/>
          </a:blip>
          <a:srcRect b="0" l="11095" r="0" t="0"/>
          <a:stretch/>
        </p:blipFill>
        <p:spPr>
          <a:xfrm>
            <a:off x="7240887" y="3101087"/>
            <a:ext cx="1362048" cy="627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18"/>
          <p:cNvSpPr txBox="1"/>
          <p:nvPr>
            <p:ph idx="12" type="sldNum"/>
          </p:nvPr>
        </p:nvSpPr>
        <p:spPr>
          <a:xfrm>
            <a:off x="457200" y="441521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67" name="Google Shape;967;p118"/>
          <p:cNvSpPr txBox="1"/>
          <p:nvPr>
            <p:ph type="title"/>
          </p:nvPr>
        </p:nvSpPr>
        <p:spPr>
          <a:xfrm>
            <a:off x="457200" y="480275"/>
            <a:ext cx="25908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100"/>
              <a:t>All the CX solutions you need to manage your business communications</a:t>
            </a:r>
            <a:endParaRPr sz="2100"/>
          </a:p>
          <a:p>
            <a:pPr indent="0" lvl="0" marL="0" rtl="0" algn="l">
              <a:spcBef>
                <a:spcPts val="0"/>
              </a:spcBef>
              <a:spcAft>
                <a:spcPts val="0"/>
              </a:spcAft>
              <a:buNone/>
            </a:pPr>
            <a:r>
              <a:t/>
            </a:r>
            <a:endParaRPr sz="2200"/>
          </a:p>
        </p:txBody>
      </p:sp>
      <p:sp>
        <p:nvSpPr>
          <p:cNvPr id="968" name="Google Shape;968;p11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grpSp>
        <p:nvGrpSpPr>
          <p:cNvPr id="969" name="Google Shape;969;p118"/>
          <p:cNvGrpSpPr/>
          <p:nvPr/>
        </p:nvGrpSpPr>
        <p:grpSpPr>
          <a:xfrm>
            <a:off x="151689" y="2507562"/>
            <a:ext cx="1329227" cy="1122368"/>
            <a:chOff x="1978637" y="1202068"/>
            <a:chExt cx="2407147" cy="2190413"/>
          </a:xfrm>
        </p:grpSpPr>
        <p:sp>
          <p:nvSpPr>
            <p:cNvPr id="970" name="Google Shape;970;p118"/>
            <p:cNvSpPr/>
            <p:nvPr/>
          </p:nvSpPr>
          <p:spPr>
            <a:xfrm rot="-2081187">
              <a:off x="2278971" y="1519484"/>
              <a:ext cx="1601327" cy="1555582"/>
            </a:xfrm>
            <a:custGeom>
              <a:rect b="b" l="l" r="r" t="t"/>
              <a:pathLst>
                <a:path extrusionOk="0" h="240" w="246">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chemeClr val="accent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71" name="Google Shape;971;p118"/>
            <p:cNvSpPr/>
            <p:nvPr/>
          </p:nvSpPr>
          <p:spPr>
            <a:xfrm rot="-2081188">
              <a:off x="2605674" y="1601249"/>
              <a:ext cx="1541190" cy="1320966"/>
            </a:xfrm>
            <a:custGeom>
              <a:rect b="b" l="l" r="r" t="t"/>
              <a:pathLst>
                <a:path extrusionOk="0" h="213" w="248">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chemeClr val="accent3"/>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72" name="Google Shape;972;p118"/>
            <p:cNvSpPr txBox="1"/>
            <p:nvPr/>
          </p:nvSpPr>
          <p:spPr>
            <a:xfrm rot="-4432199">
              <a:off x="2798390" y="1964894"/>
              <a:ext cx="1304451" cy="56253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a:ea typeface="Inter"/>
                  <a:cs typeface="Inter"/>
                  <a:sym typeface="Inter"/>
                </a:rPr>
                <a:t>SMS</a:t>
              </a:r>
              <a:endParaRPr sz="1000">
                <a:solidFill>
                  <a:srgbClr val="FFFFFF"/>
                </a:solidFill>
                <a:latin typeface="Inter"/>
                <a:ea typeface="Inter"/>
                <a:cs typeface="Inter"/>
                <a:sym typeface="Inter"/>
              </a:endParaRPr>
            </a:p>
          </p:txBody>
        </p:sp>
      </p:grpSp>
      <p:grpSp>
        <p:nvGrpSpPr>
          <p:cNvPr id="973" name="Google Shape;973;p118"/>
          <p:cNvGrpSpPr/>
          <p:nvPr/>
        </p:nvGrpSpPr>
        <p:grpSpPr>
          <a:xfrm>
            <a:off x="642305" y="3223825"/>
            <a:ext cx="1164041" cy="1248803"/>
            <a:chOff x="2867112" y="2599927"/>
            <a:chExt cx="2108006" cy="2437164"/>
          </a:xfrm>
        </p:grpSpPr>
        <p:sp>
          <p:nvSpPr>
            <p:cNvPr id="974" name="Google Shape;974;p118"/>
            <p:cNvSpPr/>
            <p:nvPr/>
          </p:nvSpPr>
          <p:spPr>
            <a:xfrm rot="-2081188">
              <a:off x="3325156" y="2966530"/>
              <a:ext cx="1061085" cy="1941128"/>
            </a:xfrm>
            <a:custGeom>
              <a:rect b="b" l="l" r="r" t="t"/>
              <a:pathLst>
                <a:path extrusionOk="0" h="300" w="163">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chemeClr val="accent2"/>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75" name="Google Shape;975;p118"/>
            <p:cNvSpPr/>
            <p:nvPr/>
          </p:nvSpPr>
          <p:spPr>
            <a:xfrm rot="-2081187">
              <a:off x="3456358" y="2773799"/>
              <a:ext cx="1138968" cy="1690435"/>
            </a:xfrm>
            <a:custGeom>
              <a:rect b="b" l="l" r="r" t="t"/>
              <a:pathLst>
                <a:path extrusionOk="0" h="273" w="18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chemeClr val="accent2"/>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76" name="Google Shape;976;p118"/>
            <p:cNvSpPr txBox="1"/>
            <p:nvPr/>
          </p:nvSpPr>
          <p:spPr>
            <a:xfrm rot="2156102">
              <a:off x="3127668" y="3288193"/>
              <a:ext cx="1669542" cy="562882"/>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dk1"/>
                  </a:solidFill>
                  <a:latin typeface="Inter"/>
                  <a:ea typeface="Inter"/>
                  <a:cs typeface="Inter"/>
                  <a:sym typeface="Inter"/>
                </a:rPr>
                <a:t>AUTOMATION</a:t>
              </a:r>
              <a:endParaRPr sz="800">
                <a:solidFill>
                  <a:schemeClr val="dk1"/>
                </a:solidFill>
                <a:latin typeface="Inter"/>
                <a:ea typeface="Inter"/>
                <a:cs typeface="Inter"/>
                <a:sym typeface="Inter"/>
              </a:endParaRPr>
            </a:p>
          </p:txBody>
        </p:sp>
      </p:grpSp>
      <p:grpSp>
        <p:nvGrpSpPr>
          <p:cNvPr id="977" name="Google Shape;977;p118"/>
          <p:cNvGrpSpPr/>
          <p:nvPr/>
        </p:nvGrpSpPr>
        <p:grpSpPr>
          <a:xfrm>
            <a:off x="1454262" y="3154388"/>
            <a:ext cx="1338812" cy="1074781"/>
            <a:chOff x="4337515" y="2464414"/>
            <a:chExt cx="2424506" cy="2097542"/>
          </a:xfrm>
        </p:grpSpPr>
        <p:sp>
          <p:nvSpPr>
            <p:cNvPr id="978" name="Google Shape;978;p118"/>
            <p:cNvSpPr/>
            <p:nvPr/>
          </p:nvSpPr>
          <p:spPr>
            <a:xfrm rot="-2081187">
              <a:off x="4648818" y="3375680"/>
              <a:ext cx="2119401" cy="640096"/>
            </a:xfrm>
            <a:custGeom>
              <a:rect b="b" l="l" r="r" t="t"/>
              <a:pathLst>
                <a:path extrusionOk="0" h="99" w="326">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chemeClr val="accent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79" name="Google Shape;979;p118"/>
            <p:cNvSpPr/>
            <p:nvPr/>
          </p:nvSpPr>
          <p:spPr>
            <a:xfrm rot="-2081187">
              <a:off x="4457034" y="2893418"/>
              <a:ext cx="1815979" cy="987157"/>
            </a:xfrm>
            <a:custGeom>
              <a:rect b="b" l="l" r="r" t="t"/>
              <a:pathLst>
                <a:path extrusionOk="0" h="159" w="292">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chemeClr val="accent1"/>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80" name="Google Shape;980;p118"/>
            <p:cNvSpPr txBox="1"/>
            <p:nvPr/>
          </p:nvSpPr>
          <p:spPr>
            <a:xfrm rot="-2245873">
              <a:off x="4639442" y="3207930"/>
              <a:ext cx="1304523" cy="56306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a:ea typeface="Inter"/>
                  <a:cs typeface="Inter"/>
                  <a:sym typeface="Inter"/>
                </a:rPr>
                <a:t>APIs</a:t>
              </a:r>
              <a:endParaRPr sz="1000">
                <a:solidFill>
                  <a:srgbClr val="FFFFFF"/>
                </a:solidFill>
                <a:latin typeface="Inter"/>
                <a:ea typeface="Inter"/>
                <a:cs typeface="Inter"/>
                <a:sym typeface="Inter"/>
              </a:endParaRPr>
            </a:p>
          </p:txBody>
        </p:sp>
      </p:grpSp>
      <p:grpSp>
        <p:nvGrpSpPr>
          <p:cNvPr id="981" name="Google Shape;981;p118"/>
          <p:cNvGrpSpPr/>
          <p:nvPr/>
        </p:nvGrpSpPr>
        <p:grpSpPr>
          <a:xfrm>
            <a:off x="1595510" y="2303784"/>
            <a:ext cx="1252799" cy="1252305"/>
            <a:chOff x="4593307" y="804376"/>
            <a:chExt cx="2268741" cy="2444000"/>
          </a:xfrm>
        </p:grpSpPr>
        <p:sp>
          <p:nvSpPr>
            <p:cNvPr id="982" name="Google Shape;982;p118"/>
            <p:cNvSpPr/>
            <p:nvPr/>
          </p:nvSpPr>
          <p:spPr>
            <a:xfrm rot="-2081188">
              <a:off x="5623193" y="814800"/>
              <a:ext cx="698156" cy="2118270"/>
            </a:xfrm>
            <a:custGeom>
              <a:rect b="b" l="l" r="r" t="t"/>
              <a:pathLst>
                <a:path extrusionOk="0" h="328" w="107">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chemeClr val="dk2"/>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83" name="Google Shape;983;p118"/>
            <p:cNvSpPr/>
            <p:nvPr/>
          </p:nvSpPr>
          <p:spPr>
            <a:xfrm rot="-2081187">
              <a:off x="5001092" y="1289142"/>
              <a:ext cx="1148261" cy="1791718"/>
            </a:xfrm>
            <a:custGeom>
              <a:rect b="b" l="l" r="r" t="t"/>
              <a:pathLst>
                <a:path extrusionOk="0" h="289" w="184">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chemeClr val="dk2"/>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84" name="Google Shape;984;p118"/>
            <p:cNvSpPr txBox="1"/>
            <p:nvPr/>
          </p:nvSpPr>
          <p:spPr>
            <a:xfrm rot="3944364">
              <a:off x="4761713" y="1901706"/>
              <a:ext cx="1931915" cy="5666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50">
                  <a:solidFill>
                    <a:schemeClr val="dk1"/>
                  </a:solidFill>
                  <a:latin typeface="Inter"/>
                  <a:ea typeface="Inter"/>
                  <a:cs typeface="Inter"/>
                  <a:sym typeface="Inter"/>
                </a:rPr>
                <a:t>ARTIFICIAL INTELLIGENCE</a:t>
              </a:r>
              <a:endParaRPr sz="750">
                <a:solidFill>
                  <a:schemeClr val="dk1"/>
                </a:solidFill>
                <a:latin typeface="Inter"/>
                <a:ea typeface="Inter"/>
                <a:cs typeface="Inter"/>
                <a:sym typeface="Inter"/>
              </a:endParaRPr>
            </a:p>
          </p:txBody>
        </p:sp>
      </p:grpSp>
      <p:grpSp>
        <p:nvGrpSpPr>
          <p:cNvPr id="985" name="Google Shape;985;p118"/>
          <p:cNvGrpSpPr/>
          <p:nvPr/>
        </p:nvGrpSpPr>
        <p:grpSpPr>
          <a:xfrm>
            <a:off x="860968" y="1928173"/>
            <a:ext cx="1294414" cy="1214731"/>
            <a:chOff x="3263096" y="71333"/>
            <a:chExt cx="2344104" cy="2370669"/>
          </a:xfrm>
        </p:grpSpPr>
        <p:sp>
          <p:nvSpPr>
            <p:cNvPr id="986" name="Google Shape;986;p118"/>
            <p:cNvSpPr/>
            <p:nvPr/>
          </p:nvSpPr>
          <p:spPr>
            <a:xfrm rot="-2081187">
              <a:off x="3407226" y="525393"/>
              <a:ext cx="1943480" cy="1113468"/>
            </a:xfrm>
            <a:custGeom>
              <a:rect b="b" l="l" r="r" t="t"/>
              <a:pathLst>
                <a:path extrusionOk="0" h="172" w="299">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chemeClr val="dk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87" name="Google Shape;987;p118"/>
            <p:cNvSpPr/>
            <p:nvPr/>
          </p:nvSpPr>
          <p:spPr>
            <a:xfrm rot="-2081187">
              <a:off x="3761328" y="760580"/>
              <a:ext cx="1606237" cy="1343790"/>
            </a:xfrm>
            <a:custGeom>
              <a:rect b="b" l="l" r="r" t="t"/>
              <a:pathLst>
                <a:path extrusionOk="0" h="217" w="258">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chemeClr val="dk1"/>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988" name="Google Shape;988;p118"/>
            <p:cNvSpPr txBox="1"/>
            <p:nvPr/>
          </p:nvSpPr>
          <p:spPr>
            <a:xfrm>
              <a:off x="3845913" y="1123201"/>
              <a:ext cx="13782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Inter"/>
                  <a:ea typeface="Inter"/>
                  <a:cs typeface="Inter"/>
                  <a:sym typeface="Inter"/>
                </a:rPr>
                <a:t>ANALYTICS</a:t>
              </a:r>
              <a:endParaRPr sz="800">
                <a:solidFill>
                  <a:srgbClr val="FFFFFF"/>
                </a:solidFill>
                <a:latin typeface="Inter"/>
                <a:ea typeface="Inter"/>
                <a:cs typeface="Inter"/>
                <a:sym typeface="Inter"/>
              </a:endParaRPr>
            </a:p>
          </p:txBody>
        </p:sp>
      </p:grpSp>
      <p:graphicFrame>
        <p:nvGraphicFramePr>
          <p:cNvPr id="989" name="Google Shape;989;p118"/>
          <p:cNvGraphicFramePr/>
          <p:nvPr/>
        </p:nvGraphicFramePr>
        <p:xfrm>
          <a:off x="3395800" y="323988"/>
          <a:ext cx="3000000" cy="3000000"/>
        </p:xfrm>
        <a:graphic>
          <a:graphicData uri="http://schemas.openxmlformats.org/drawingml/2006/table">
            <a:tbl>
              <a:tblPr>
                <a:noFill/>
                <a:tableStyleId>{FF30DEB1-A7A7-41D2-BA16-38E5F2431D81}</a:tableStyleId>
              </a:tblPr>
              <a:tblGrid>
                <a:gridCol w="1881525"/>
                <a:gridCol w="1881525"/>
                <a:gridCol w="1881525"/>
              </a:tblGrid>
              <a:tr h="321750">
                <a:tc gridSpan="3">
                  <a:txBody>
                    <a:bodyPr/>
                    <a:lstStyle/>
                    <a:p>
                      <a:pPr indent="0" lvl="0" marL="0" rtl="0" algn="ctr">
                        <a:spcBef>
                          <a:spcPts val="0"/>
                        </a:spcBef>
                        <a:spcAft>
                          <a:spcPts val="0"/>
                        </a:spcAft>
                        <a:buNone/>
                      </a:pPr>
                      <a:r>
                        <a:rPr b="1" lang="en" sz="1200">
                          <a:solidFill>
                            <a:schemeClr val="dk1"/>
                          </a:solidFill>
                          <a:latin typeface="Inter"/>
                          <a:ea typeface="Inter"/>
                          <a:cs typeface="Inter"/>
                          <a:sym typeface="Inter"/>
                        </a:rPr>
                        <a:t>CX </a:t>
                      </a:r>
                      <a:r>
                        <a:rPr b="1" lang="en" sz="1200">
                          <a:solidFill>
                            <a:schemeClr val="dk1"/>
                          </a:solidFill>
                          <a:latin typeface="Inter"/>
                          <a:ea typeface="Inter"/>
                          <a:cs typeface="Inter"/>
                          <a:sym typeface="Inter"/>
                        </a:rPr>
                        <a:t>Sub-Categories</a:t>
                      </a:r>
                      <a:endParaRPr b="1" sz="1200">
                        <a:solidFill>
                          <a:schemeClr val="dk1"/>
                        </a:solidFill>
                        <a:latin typeface="Inter"/>
                        <a:ea typeface="Inter"/>
                        <a:cs typeface="Inter"/>
                        <a:sym typeface="Inter"/>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hMerge="1"/>
                <a:tc hMerge="1"/>
              </a:tr>
              <a:tr h="321750">
                <a:tc>
                  <a:txBody>
                    <a:bodyPr/>
                    <a:lstStyle/>
                    <a:p>
                      <a:pPr indent="0" lvl="0" marL="0" rtl="0" algn="ctr">
                        <a:spcBef>
                          <a:spcPts val="0"/>
                        </a:spcBef>
                        <a:spcAft>
                          <a:spcPts val="0"/>
                        </a:spcAft>
                        <a:buNone/>
                      </a:pPr>
                      <a:r>
                        <a:rPr b="1" lang="en" sz="1200">
                          <a:solidFill>
                            <a:schemeClr val="dk2"/>
                          </a:solidFill>
                          <a:latin typeface="Inter"/>
                          <a:ea typeface="Inter"/>
                          <a:cs typeface="Inter"/>
                          <a:sym typeface="Inter"/>
                        </a:rPr>
                        <a:t>UCaaS</a:t>
                      </a:r>
                      <a:endParaRPr b="1" sz="1200">
                        <a:solidFill>
                          <a:schemeClr val="dk2"/>
                        </a:solidFill>
                        <a:latin typeface="Inter"/>
                        <a:ea typeface="Inter"/>
                        <a:cs typeface="Inter"/>
                        <a:sym typeface="Inter"/>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00">
                          <a:solidFill>
                            <a:schemeClr val="dk2"/>
                          </a:solidFill>
                          <a:latin typeface="Inter"/>
                          <a:ea typeface="Inter"/>
                          <a:cs typeface="Inter"/>
                          <a:sym typeface="Inter"/>
                        </a:rPr>
                        <a:t>CCaaS</a:t>
                      </a:r>
                      <a:endParaRPr b="1" sz="1200">
                        <a:solidFill>
                          <a:schemeClr val="dk2"/>
                        </a:solidFill>
                        <a:latin typeface="Inter"/>
                        <a:ea typeface="Inter"/>
                        <a:cs typeface="Inter"/>
                        <a:sym typeface="Inter"/>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00">
                          <a:solidFill>
                            <a:schemeClr val="dk2"/>
                          </a:solidFill>
                          <a:latin typeface="Inter"/>
                          <a:ea typeface="Inter"/>
                          <a:cs typeface="Inter"/>
                          <a:sym typeface="Inter"/>
                        </a:rPr>
                        <a:t>CPaaS</a:t>
                      </a:r>
                      <a:endParaRPr b="1" sz="1200">
                        <a:solidFill>
                          <a:schemeClr val="dk2"/>
                        </a:solidFill>
                        <a:latin typeface="Inter"/>
                        <a:ea typeface="Inter"/>
                        <a:cs typeface="Inter"/>
                        <a:sym typeface="Inter"/>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lang="en" sz="900">
                          <a:latin typeface="Inter Light"/>
                          <a:ea typeface="Inter Light"/>
                          <a:cs typeface="Inter Light"/>
                          <a:sym typeface="Inter Light"/>
                        </a:rPr>
                        <a:t>Voice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Telephony</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Video &amp; Audio conferencing</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Messaging</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Mobility</a:t>
                      </a:r>
                      <a:endParaRPr sz="900">
                        <a:latin typeface="Inter Light"/>
                        <a:ea typeface="Inter Light"/>
                        <a:cs typeface="Inter Light"/>
                        <a:sym typeface="Inter Light"/>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Customer contact solutions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Employee experience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Omnichannel comms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Quality management</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Performance management</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Workforce engagement Outbound interaction</a:t>
                      </a:r>
                      <a:endParaRPr sz="900">
                        <a:latin typeface="Inter Light"/>
                        <a:ea typeface="Inter Light"/>
                        <a:cs typeface="Inter Light"/>
                        <a:sym typeface="Inter Light"/>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Customization capabilities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Rich Communication Services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Multimedia</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Communication APIs</a:t>
                      </a:r>
                      <a:endParaRPr sz="900">
                        <a:latin typeface="Inter Light"/>
                        <a:ea typeface="Inter Light"/>
                        <a:cs typeface="Inter Light"/>
                        <a:sym typeface="Inter Light"/>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bl>
          </a:graphicData>
        </a:graphic>
      </p:graphicFrame>
      <p:graphicFrame>
        <p:nvGraphicFramePr>
          <p:cNvPr id="990" name="Google Shape;990;p118"/>
          <p:cNvGraphicFramePr/>
          <p:nvPr/>
        </p:nvGraphicFramePr>
        <p:xfrm>
          <a:off x="3420488" y="2381175"/>
          <a:ext cx="3000000" cy="3000000"/>
        </p:xfrm>
        <a:graphic>
          <a:graphicData uri="http://schemas.openxmlformats.org/drawingml/2006/table">
            <a:tbl>
              <a:tblPr>
                <a:noFill/>
                <a:tableStyleId>{FF30DEB1-A7A7-41D2-BA16-38E5F2431D81}</a:tableStyleId>
              </a:tblPr>
              <a:tblGrid>
                <a:gridCol w="1668775"/>
                <a:gridCol w="1299300"/>
                <a:gridCol w="1313550"/>
                <a:gridCol w="1313575"/>
              </a:tblGrid>
              <a:tr h="381000">
                <a:tc gridSpan="4">
                  <a:txBody>
                    <a:bodyPr/>
                    <a:lstStyle/>
                    <a:p>
                      <a:pPr indent="0" lvl="0" marL="0" rtl="0" algn="ctr">
                        <a:spcBef>
                          <a:spcPts val="0"/>
                        </a:spcBef>
                        <a:spcAft>
                          <a:spcPts val="0"/>
                        </a:spcAft>
                        <a:buNone/>
                      </a:pPr>
                      <a:r>
                        <a:rPr b="1" lang="en" sz="1200">
                          <a:solidFill>
                            <a:schemeClr val="accent3"/>
                          </a:solidFill>
                          <a:latin typeface="Inter"/>
                          <a:ea typeface="Inter"/>
                          <a:cs typeface="Inter"/>
                          <a:sym typeface="Inter"/>
                        </a:rPr>
                        <a:t>Additional CX Capabilities</a:t>
                      </a:r>
                      <a:endParaRPr b="1" sz="1200">
                        <a:solidFill>
                          <a:schemeClr val="accent3"/>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c hMerge="1"/>
                <a:tc hMerge="1"/>
                <a:tc hMerge="1"/>
              </a:tr>
              <a:tr h="381000">
                <a:tc>
                  <a:txBody>
                    <a:bodyPr/>
                    <a:lstStyle/>
                    <a:p>
                      <a:pPr indent="0" lvl="0" marL="0" rtl="0" algn="ctr">
                        <a:spcBef>
                          <a:spcPts val="0"/>
                        </a:spcBef>
                        <a:spcAft>
                          <a:spcPts val="0"/>
                        </a:spcAft>
                        <a:buNone/>
                      </a:pPr>
                      <a:r>
                        <a:rPr b="1" lang="en" sz="1200">
                          <a:solidFill>
                            <a:schemeClr val="accent2"/>
                          </a:solidFill>
                          <a:latin typeface="Inter"/>
                          <a:ea typeface="Inter"/>
                          <a:cs typeface="Inter"/>
                          <a:sym typeface="Inter"/>
                        </a:rPr>
                        <a:t>Automation</a:t>
                      </a:r>
                      <a:endParaRPr b="1" sz="1200">
                        <a:solidFill>
                          <a:schemeClr val="accent2"/>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200">
                          <a:solidFill>
                            <a:schemeClr val="accent2"/>
                          </a:solidFill>
                          <a:latin typeface="Inter"/>
                          <a:ea typeface="Inter"/>
                          <a:cs typeface="Inter"/>
                          <a:sym typeface="Inter"/>
                        </a:rPr>
                        <a:t>Analytics</a:t>
                      </a:r>
                      <a:endParaRPr b="1" sz="1200">
                        <a:solidFill>
                          <a:schemeClr val="accent2"/>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200">
                          <a:solidFill>
                            <a:schemeClr val="accent2"/>
                          </a:solidFill>
                          <a:latin typeface="Inter"/>
                          <a:ea typeface="Inter"/>
                          <a:cs typeface="Inter"/>
                          <a:sym typeface="Inter"/>
                        </a:rPr>
                        <a:t>SMS</a:t>
                      </a:r>
                      <a:endParaRPr b="1" sz="1200">
                        <a:solidFill>
                          <a:schemeClr val="accent2"/>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200">
                          <a:solidFill>
                            <a:schemeClr val="accent2"/>
                          </a:solidFill>
                          <a:latin typeface="Inter"/>
                          <a:ea typeface="Inter"/>
                          <a:cs typeface="Inter"/>
                          <a:sym typeface="Inter"/>
                        </a:rPr>
                        <a:t>AI</a:t>
                      </a:r>
                      <a:endParaRPr b="1" sz="1200">
                        <a:solidFill>
                          <a:schemeClr val="accent2"/>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solidFill>
                      <a:schemeClr val="accent3"/>
                    </a:solidFill>
                  </a:tcPr>
                </a:tc>
              </a:tr>
              <a:tr h="381000">
                <a:tc>
                  <a:txBody>
                    <a:bodyPr/>
                    <a:lstStyle/>
                    <a:p>
                      <a:pPr indent="0" lvl="0" marL="0" rtl="0" algn="ctr">
                        <a:spcBef>
                          <a:spcPts val="0"/>
                        </a:spcBef>
                        <a:spcAft>
                          <a:spcPts val="0"/>
                        </a:spcAft>
                        <a:buNone/>
                      </a:pPr>
                      <a:r>
                        <a:rPr lang="en" sz="900">
                          <a:latin typeface="Inter Light"/>
                          <a:ea typeface="Inter Light"/>
                          <a:cs typeface="Inter Light"/>
                          <a:sym typeface="Inter Light"/>
                        </a:rPr>
                        <a:t>Self Service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Data Exchange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Business Process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Workflow</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Repetitive Task Elimination</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Standardization</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Regulatory Compliance</a:t>
                      </a:r>
                      <a:endParaRPr sz="900">
                        <a:latin typeface="Inter Light"/>
                        <a:ea typeface="Inter Light"/>
                        <a:cs typeface="Inter Light"/>
                        <a:sym typeface="Inter Light"/>
                      </a:endParaRPr>
                    </a:p>
                    <a:p>
                      <a:pPr indent="0" lvl="0" marL="0" rtl="0" algn="ctr">
                        <a:spcBef>
                          <a:spcPts val="0"/>
                        </a:spcBef>
                        <a:spcAft>
                          <a:spcPts val="0"/>
                        </a:spcAft>
                        <a:buNone/>
                      </a:pPr>
                      <a:r>
                        <a:t/>
                      </a:r>
                      <a:endParaRPr sz="900">
                        <a:latin typeface="Inter Light"/>
                        <a:ea typeface="Inter Light"/>
                        <a:cs typeface="Inter Light"/>
                        <a:sym typeface="Inter Light"/>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Real-Time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Historical</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Descriptive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Diagnostic</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Predictive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Prescriptive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Cognitive</a:t>
                      </a:r>
                      <a:endParaRPr sz="900">
                        <a:latin typeface="Inter Light"/>
                        <a:ea typeface="Inter Light"/>
                        <a:cs typeface="Inter Light"/>
                        <a:sym typeface="Inter Light"/>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Marketing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Alert Notification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Event Management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Support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Sales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Surveys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Reminders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2FA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Confirmations</a:t>
                      </a:r>
                      <a:endParaRPr sz="900">
                        <a:latin typeface="Inter Light"/>
                        <a:ea typeface="Inter Light"/>
                        <a:cs typeface="Inter Light"/>
                        <a:sym typeface="Inter Light"/>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Omnichannel</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Virtual Agent</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Agent Coaching</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Interaction Summary</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Sentiment Analysis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Predictive Analytics</a:t>
                      </a:r>
                      <a:endParaRPr sz="900">
                        <a:latin typeface="Inter Light"/>
                        <a:ea typeface="Inter Light"/>
                        <a:cs typeface="Inter Light"/>
                        <a:sym typeface="Inter Light"/>
                      </a:endParaRPr>
                    </a:p>
                    <a:p>
                      <a:pPr indent="0" lvl="0" marL="0" rtl="0" algn="ctr">
                        <a:spcBef>
                          <a:spcPts val="0"/>
                        </a:spcBef>
                        <a:spcAft>
                          <a:spcPts val="0"/>
                        </a:spcAft>
                        <a:buNone/>
                      </a:pPr>
                      <a:r>
                        <a:t/>
                      </a:r>
                      <a:endParaRPr sz="900">
                        <a:latin typeface="Inter Light"/>
                        <a:ea typeface="Inter Light"/>
                        <a:cs typeface="Inter Light"/>
                        <a:sym typeface="Inter Light"/>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