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2" r:id="rId3"/>
    <p:sldMasterId id="21474837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Roboto Serif"/>
      <p:regular r:id="rId19"/>
      <p:bold r:id="rId20"/>
      <p:italic r:id="rId21"/>
      <p:boldItalic r:id="rId22"/>
    </p:embeddedFont>
    <p:embeddedFont>
      <p:font typeface="Inter Light"/>
      <p:regular r:id="rId23"/>
      <p:bold r:id="rId24"/>
      <p:italic r:id="rId25"/>
      <p:boldItalic r:id="rId26"/>
    </p:embeddedFont>
    <p:embeddedFont>
      <p:font typeface="Inter SemiBold"/>
      <p:regular r:id="rId27"/>
      <p:bold r:id="rId28"/>
      <p:italic r:id="rId29"/>
      <p:boldItalic r:id="rId30"/>
    </p:embeddedFont>
    <p:embeddedFont>
      <p:font typeface="Inter"/>
      <p:regular r:id="rId31"/>
      <p:bold r:id="rId32"/>
      <p:italic r:id="rId33"/>
      <p:boldItalic r:id="rId34"/>
    </p:embeddedFont>
    <p:embeddedFont>
      <p:font typeface="Open Sans SemiBold"/>
      <p:regular r:id="rId35"/>
      <p:bold r:id="rId36"/>
      <p:italic r:id="rId37"/>
      <p:boldItalic r:id="rId38"/>
    </p:embeddedFont>
    <p:embeddedFont>
      <p:font typeface="Inter ExtraLight"/>
      <p:regular r:id="rId39"/>
      <p:bold r:id="rId40"/>
      <p:italic r:id="rId41"/>
      <p:boldItalic r:id="rId42"/>
    </p:embeddedFont>
    <p:embeddedFont>
      <p:font typeface="Inter Medium"/>
      <p:regular r:id="rId43"/>
      <p:bold r:id="rId44"/>
      <p:italic r:id="rId45"/>
      <p:boldItalic r:id="rId46"/>
    </p:embeddedFont>
    <p:embeddedFont>
      <p:font typeface="Open Sans Light"/>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ExtraLight-bold.fntdata"/><Relationship Id="rId42" Type="http://schemas.openxmlformats.org/officeDocument/2006/relationships/font" Target="fonts/InterExtraLight-boldItalic.fntdata"/><Relationship Id="rId41" Type="http://schemas.openxmlformats.org/officeDocument/2006/relationships/font" Target="fonts/InterExtraLight-italic.fntdata"/><Relationship Id="rId44" Type="http://schemas.openxmlformats.org/officeDocument/2006/relationships/font" Target="fonts/InterMedium-bold.fntdata"/><Relationship Id="rId43" Type="http://schemas.openxmlformats.org/officeDocument/2006/relationships/font" Target="fonts/InterMedium-regular.fntdata"/><Relationship Id="rId46" Type="http://schemas.openxmlformats.org/officeDocument/2006/relationships/font" Target="fonts/InterMedium-boldItalic.fntdata"/><Relationship Id="rId45" Type="http://schemas.openxmlformats.org/officeDocument/2006/relationships/font" Target="fonts/InterMedium-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OpenSansLight-bold.fntdata"/><Relationship Id="rId47" Type="http://schemas.openxmlformats.org/officeDocument/2006/relationships/font" Target="fonts/OpenSansLight-regular.fntdata"/><Relationship Id="rId49" Type="http://schemas.openxmlformats.org/officeDocument/2006/relationships/font" Target="fonts/OpenSansLigh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regular.fntdata"/><Relationship Id="rId30" Type="http://schemas.openxmlformats.org/officeDocument/2006/relationships/font" Target="fonts/InterSemiBold-boldItalic.fntdata"/><Relationship Id="rId33" Type="http://schemas.openxmlformats.org/officeDocument/2006/relationships/font" Target="fonts/Inter-italic.fntdata"/><Relationship Id="rId32" Type="http://schemas.openxmlformats.org/officeDocument/2006/relationships/font" Target="fonts/Inter-bold.fntdata"/><Relationship Id="rId35" Type="http://schemas.openxmlformats.org/officeDocument/2006/relationships/font" Target="fonts/OpenSansSemiBold-regular.fntdata"/><Relationship Id="rId34" Type="http://schemas.openxmlformats.org/officeDocument/2006/relationships/font" Target="fonts/Inter-boldItalic.fntdata"/><Relationship Id="rId37" Type="http://schemas.openxmlformats.org/officeDocument/2006/relationships/font" Target="fonts/OpenSansSemiBold-italic.fntdata"/><Relationship Id="rId36" Type="http://schemas.openxmlformats.org/officeDocument/2006/relationships/font" Target="fonts/OpenSansSemiBold-bold.fntdata"/><Relationship Id="rId39" Type="http://schemas.openxmlformats.org/officeDocument/2006/relationships/font" Target="fonts/InterExtraLight-regular.fntdata"/><Relationship Id="rId38" Type="http://schemas.openxmlformats.org/officeDocument/2006/relationships/font" Target="fonts/OpenSansSemiBold-boldItalic.fntdata"/><Relationship Id="rId20" Type="http://schemas.openxmlformats.org/officeDocument/2006/relationships/font" Target="fonts/RobotoSerif-bold.fntdata"/><Relationship Id="rId22" Type="http://schemas.openxmlformats.org/officeDocument/2006/relationships/font" Target="fonts/RobotoSerif-boldItalic.fntdata"/><Relationship Id="rId21" Type="http://schemas.openxmlformats.org/officeDocument/2006/relationships/font" Target="fonts/RobotoSerif-italic.fntdata"/><Relationship Id="rId24" Type="http://schemas.openxmlformats.org/officeDocument/2006/relationships/font" Target="fonts/InterLight-bold.fntdata"/><Relationship Id="rId23" Type="http://schemas.openxmlformats.org/officeDocument/2006/relationships/font" Target="fonts/InterLight-regular.fntdata"/><Relationship Id="rId26" Type="http://schemas.openxmlformats.org/officeDocument/2006/relationships/font" Target="fonts/InterLight-boldItalic.fntdata"/><Relationship Id="rId25" Type="http://schemas.openxmlformats.org/officeDocument/2006/relationships/font" Target="fonts/InterLight-italic.fntdata"/><Relationship Id="rId28" Type="http://schemas.openxmlformats.org/officeDocument/2006/relationships/font" Target="fonts/InterSemiBold-bold.fntdata"/><Relationship Id="rId27" Type="http://schemas.openxmlformats.org/officeDocument/2006/relationships/font" Target="fonts/InterSemiBold-regular.fntdata"/><Relationship Id="rId29" Type="http://schemas.openxmlformats.org/officeDocument/2006/relationships/font" Target="fonts/InterSemiBold-italic.fntdata"/><Relationship Id="rId51" Type="http://schemas.openxmlformats.org/officeDocument/2006/relationships/font" Target="fonts/OpenSans-regular.fntdata"/><Relationship Id="rId50" Type="http://schemas.openxmlformats.org/officeDocument/2006/relationships/font" Target="fonts/OpenSansLight-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Serif-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artner.com/en/documents/6413675" TargetMode="External"/><Relationship Id="rId3" Type="http://schemas.openxmlformats.org/officeDocument/2006/relationships/hyperlink" Target="https://www.pwc.com/gx/en/issues/business-model-reinvention/how-we-fuel-and-power/energy-demand-opportunity.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5bde5bcba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35bde5bcba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BOX's Strategic Solutions team noticed their new Virginia data center client was paying too much for</a:t>
            </a:r>
            <a:endParaRPr>
              <a:solidFill>
                <a:schemeClr val="dk1"/>
              </a:solidFill>
            </a:endParaRPr>
          </a:p>
          <a:p>
            <a:pPr indent="0" lvl="0" marL="0" rtl="0" algn="l">
              <a:spcBef>
                <a:spcPts val="0"/>
              </a:spcBef>
              <a:spcAft>
                <a:spcPts val="0"/>
              </a:spcAft>
              <a:buNone/>
            </a:pPr>
            <a:r>
              <a:rPr lang="en">
                <a:solidFill>
                  <a:schemeClr val="dk1"/>
                </a:solidFill>
              </a:rPr>
              <a:t>energy. To solve this, BOX created a layered hedge strategy. This strategy involved buying energy not all at</a:t>
            </a:r>
            <a:endParaRPr>
              <a:solidFill>
                <a:schemeClr val="dk1"/>
              </a:solidFill>
            </a:endParaRPr>
          </a:p>
          <a:p>
            <a:pPr indent="0" lvl="0" marL="0" rtl="0" algn="l">
              <a:spcBef>
                <a:spcPts val="0"/>
              </a:spcBef>
              <a:spcAft>
                <a:spcPts val="0"/>
              </a:spcAft>
              <a:buNone/>
            </a:pPr>
            <a:r>
              <a:rPr lang="en">
                <a:solidFill>
                  <a:schemeClr val="dk1"/>
                </a:solidFill>
              </a:rPr>
              <a:t>once, but at different times, focusing on when the prices were low. This case is a great example of how</a:t>
            </a:r>
            <a:endParaRPr>
              <a:solidFill>
                <a:schemeClr val="dk1"/>
              </a:solidFill>
            </a:endParaRPr>
          </a:p>
          <a:p>
            <a:pPr indent="0" lvl="0" marL="0" rtl="0" algn="l">
              <a:spcBef>
                <a:spcPts val="0"/>
              </a:spcBef>
              <a:spcAft>
                <a:spcPts val="0"/>
              </a:spcAft>
              <a:buNone/>
            </a:pPr>
            <a:r>
              <a:rPr lang="en">
                <a:solidFill>
                  <a:schemeClr val="dk1"/>
                </a:solidFill>
              </a:rPr>
              <a:t>BOX’s smart and innovative strategies can really help to cut down costs and reduce risk.</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1646e32b70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21646e32b70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Fun fact: this project came at zero out of pocket expense to the company as they signed a 15-year agreement to purchase the solar electricity generated from the company that financed the project. </a:t>
            </a:r>
            <a:br>
              <a:rPr lang="en">
                <a:solidFill>
                  <a:schemeClr val="dk1"/>
                </a:solidFill>
              </a:rPr>
            </a:br>
            <a:r>
              <a:rPr lang="en">
                <a:solidFill>
                  <a:schemeClr val="dk1"/>
                </a:solidFill>
              </a:rPr>
              <a:t>There are tons of programs and incentives that we can find for your customers to help them </a:t>
            </a:r>
            <a:r>
              <a:rPr lang="en">
                <a:solidFill>
                  <a:schemeClr val="dk1"/>
                </a:solidFill>
              </a:rPr>
              <a:t>achieve</a:t>
            </a:r>
            <a:r>
              <a:rPr lang="en">
                <a:solidFill>
                  <a:schemeClr val="dk1"/>
                </a:solidFill>
              </a:rPr>
              <a:t> their energy goals.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Play</a:t>
            </a:r>
            <a:r>
              <a:rPr lang="en">
                <a:solidFill>
                  <a:schemeClr val="dk1"/>
                </a:solidFill>
              </a:rPr>
              <a:t> the video of the aerial footage of the solar solution!</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1de1a430cd7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2" name="Google Shape;952;g1de1a430cd7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Company uses compressed natural gas (CNG) to fuel their fleet of collection trucks.  They have historically purchased natural gas commodity supply from SoCalGas.  Natural gas prices have been steadily increasing since 2021.  In 2022, Marborg’s monthly operating expenses began to triple from previous years and they wanted to know if there was a way to purchase natural gas that would allow them to improve their utility operational expenses and mitigate their risk to future price increases in natural gas.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new contract provides them with a known natural gas commodity rate that will allow them to better plan and manage their monthly utility budget.  The contract has also saved them almost $200,000 to date against rates they would’ve paid for natural gas commodity if still buying from SoCalGas.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5237286f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5237286f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35ea7b438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35ea7b438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Light"/>
                <a:ea typeface="Inter Light"/>
                <a:cs typeface="Inter Light"/>
                <a:sym typeface="Inter Light"/>
              </a:rPr>
              <a:t>With energy demand expected to grow by </a:t>
            </a:r>
            <a:r>
              <a:rPr lang="en">
                <a:solidFill>
                  <a:schemeClr val="dk1"/>
                </a:solidFill>
                <a:latin typeface="Inter Light"/>
                <a:ea typeface="Inter Light"/>
                <a:cs typeface="Inter Light"/>
                <a:sym typeface="Inter Light"/>
              </a:rPr>
              <a:t> </a:t>
            </a:r>
            <a:r>
              <a:rPr lang="en" u="sng">
                <a:solidFill>
                  <a:srgbClr val="1155CC"/>
                </a:solidFill>
                <a:latin typeface="Inter Light"/>
                <a:ea typeface="Inter Light"/>
                <a:cs typeface="Inter Light"/>
                <a:sym typeface="Inter Light"/>
                <a:hlinkClick r:id="rId2">
                  <a:extLst>
                    <a:ext uri="{A12FA001-AC4F-418D-AE19-62706E023703}">
                      <ahyp:hlinkClr val="tx"/>
                    </a:ext>
                  </a:extLst>
                </a:hlinkClick>
              </a:rPr>
              <a:t>42% by 2035</a:t>
            </a:r>
            <a:r>
              <a:rPr lang="en">
                <a:solidFill>
                  <a:schemeClr val="dk1"/>
                </a:solidFill>
                <a:latin typeface="Inter Light"/>
                <a:ea typeface="Inter Light"/>
                <a:cs typeface="Inter Light"/>
                <a:sym typeface="Inter Light"/>
              </a:rPr>
              <a:t> according to Gartner®, and U.S. LNG export capacity projected to increase by 88% by 2030 (EIA), competition for energy resources is intensifying. At the same time, energy costs represent up to </a:t>
            </a:r>
            <a:r>
              <a:rPr lang="en" u="sng">
                <a:solidFill>
                  <a:schemeClr val="hlink"/>
                </a:solidFill>
                <a:latin typeface="Inter Light"/>
                <a:ea typeface="Inter Light"/>
                <a:cs typeface="Inter Light"/>
                <a:sym typeface="Inter Light"/>
                <a:hlinkClick r:id="rId3"/>
              </a:rPr>
              <a:t>25% of operational expenses</a:t>
            </a:r>
            <a:r>
              <a:rPr lang="en">
                <a:solidFill>
                  <a:schemeClr val="dk1"/>
                </a:solidFill>
                <a:latin typeface="Inter Light"/>
                <a:ea typeface="Inter Light"/>
                <a:cs typeface="Inter Light"/>
                <a:sym typeface="Inter Light"/>
              </a:rPr>
              <a:t>, making energy procurement central to strategic planning—focusing on cost control, risk management, and sustainability.</a:t>
            </a:r>
            <a:endParaRPr>
              <a:solidFill>
                <a:schemeClr val="dk1"/>
              </a:solidFill>
              <a:latin typeface="Inter Light"/>
              <a:ea typeface="Inter Light"/>
              <a:cs typeface="Inter Light"/>
              <a:sym typeface="Inter Light"/>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35b37d35052_0_2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35b37d35052_0_2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Leading </a:t>
            </a:r>
            <a:r>
              <a:rPr b="1" lang="en">
                <a:solidFill>
                  <a:schemeClr val="dk1"/>
                </a:solidFill>
              </a:rPr>
              <a:t>Catalog</a:t>
            </a:r>
            <a:r>
              <a:rPr lang="en">
                <a:solidFill>
                  <a:schemeClr val="dk1"/>
                </a:solidFill>
              </a:rPr>
              <a:t>: The AppDirect Catalog contains access to over 100 of the leading energy providers, including a broad network of electricity and gas suppliers across deregulated markets.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Expert guidance:</a:t>
            </a:r>
            <a:r>
              <a:rPr lang="en">
                <a:solidFill>
                  <a:schemeClr val="dk1"/>
                </a:solidFill>
              </a:rPr>
              <a:t> Our experts guide you through the complex energy landscape, helping you select, implement, and manage the energy solutions tailored to your unique business needs, including finding alternative sources of energy that can improve environmental impact and cut costs long-term.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Cost optimization: </a:t>
            </a:r>
            <a:r>
              <a:rPr lang="en">
                <a:solidFill>
                  <a:schemeClr val="dk1"/>
                </a:solidFill>
              </a:rPr>
              <a:t>Our Energy platform provides access to every major supplier in deregulated states. Compare rates, find the best daily deals, and guide your customers to smart, cost-saving decisions.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g35b7a8142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8" name="Google Shape;858;g35b7a8142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Tap into the leading energy catalog and reduce your spend with access to competitive pricing on the solutions you need to power your business. With tools like live pricing platforms and daily market forecasts, our experts help you decrease energy spending, improve your energy infrastructure, and meet your ESG goals.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We shop all major suppliers to secure the best product and rate for your specific business needs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Negotiate best contract terms with the providers to benefit the customer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Pull from more than a million live price points daily to make sure customers are getting the best rate</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5b37d35052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35b37d35052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Electricity &amp; Natural Gas Procurement: </a:t>
            </a:r>
            <a:r>
              <a:rPr lang="en" sz="1000">
                <a:solidFill>
                  <a:srgbClr val="222222"/>
                </a:solidFill>
                <a:latin typeface="Open Sans"/>
                <a:ea typeface="Open Sans"/>
                <a:cs typeface="Open Sans"/>
                <a:sym typeface="Open Sans"/>
              </a:rPr>
              <a:t>You have a choice who you get your power and gas from. Buy energy smarter, find long-term budget certainty and take advantage of the competitive supply landscape</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Energy Efficiency: </a:t>
            </a:r>
            <a:r>
              <a:rPr lang="en" sz="1000">
                <a:solidFill>
                  <a:srgbClr val="222222"/>
                </a:solidFill>
                <a:latin typeface="Open Sans"/>
                <a:ea typeface="Open Sans"/>
                <a:cs typeface="Open Sans"/>
                <a:sym typeface="Open Sans"/>
              </a:rPr>
              <a:t>Update existing building infrastructure like lighting and HVAC system to reduce energy consumption and improve building comfort level satisfaction</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Building Management (Sensors &amp; IoT): </a:t>
            </a:r>
            <a:r>
              <a:rPr lang="en" sz="1000">
                <a:solidFill>
                  <a:srgbClr val="222222"/>
                </a:solidFill>
                <a:latin typeface="Open Sans"/>
                <a:ea typeface="Open Sans"/>
                <a:cs typeface="Open Sans"/>
                <a:sym typeface="Open Sans"/>
              </a:rPr>
              <a:t>Securely access and monitor critical building health information to control and proactively address areas of concern from virtually anywhere via cloud based software solutions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Water Management: </a:t>
            </a:r>
            <a:r>
              <a:rPr lang="en" sz="1000">
                <a:solidFill>
                  <a:srgbClr val="222222"/>
                </a:solidFill>
                <a:latin typeface="Open Sans"/>
                <a:ea typeface="Open Sans"/>
                <a:cs typeface="Open Sans"/>
                <a:sym typeface="Open Sans"/>
              </a:rPr>
              <a:t>Optimize the water flow to save money at the meter and utilize smart metering to stop leaks in real time and safeguard against facility damage</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Waste Management:</a:t>
            </a:r>
            <a:r>
              <a:rPr lang="en" sz="1000">
                <a:solidFill>
                  <a:srgbClr val="222222"/>
                </a:solidFill>
                <a:latin typeface="Open Sans"/>
                <a:ea typeface="Open Sans"/>
                <a:cs typeface="Open Sans"/>
                <a:sym typeface="Open Sans"/>
              </a:rPr>
              <a:t> Find the most effective waste and recycling solution using a transparent data driven process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Electric vehicle solution:</a:t>
            </a:r>
            <a:r>
              <a:rPr lang="en" sz="1000">
                <a:solidFill>
                  <a:srgbClr val="222222"/>
                </a:solidFill>
                <a:latin typeface="Open Sans"/>
                <a:ea typeface="Open Sans"/>
                <a:cs typeface="Open Sans"/>
                <a:sym typeface="Open Sans"/>
              </a:rPr>
              <a:t> Leading turnkey certificated charging stations and flexible, open, and cloud-based software platform for managing the EV Charging ecosystem.</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Distributed Generation: </a:t>
            </a:r>
            <a:r>
              <a:rPr lang="en" sz="1000">
                <a:solidFill>
                  <a:srgbClr val="222222"/>
                </a:solidFill>
                <a:latin typeface="Open Sans"/>
                <a:ea typeface="Open Sans"/>
                <a:cs typeface="Open Sans"/>
                <a:sym typeface="Open Sans"/>
              </a:rPr>
              <a:t>Deploy on-site generation such as solar to save on energy rates and take advantage of tax incentives and rebates. Installation-site fuel cells and battery storage to gain resilience against grid interruptions while offsetting your demand from the utility</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rPr b="1" lang="en" sz="1000">
                <a:solidFill>
                  <a:srgbClr val="222222"/>
                </a:solidFill>
                <a:latin typeface="Open Sans"/>
                <a:ea typeface="Open Sans"/>
                <a:cs typeface="Open Sans"/>
                <a:sym typeface="Open Sans"/>
              </a:rPr>
              <a:t>Energy Expense Management: </a:t>
            </a:r>
            <a:r>
              <a:rPr lang="en" sz="1000">
                <a:solidFill>
                  <a:srgbClr val="222222"/>
                </a:solidFill>
                <a:latin typeface="Open Sans"/>
                <a:ea typeface="Open Sans"/>
                <a:cs typeface="Open Sans"/>
                <a:sym typeface="Open Sans"/>
              </a:rPr>
              <a:t>Integrate your bills in one platform. Shared savings bill audits ensure invoice accuracy and error resolution without any upfront costs</a:t>
            </a:r>
            <a:endParaRPr sz="1000">
              <a:solidFill>
                <a:srgbClr val="222222"/>
              </a:solidFill>
              <a:latin typeface="Open Sans"/>
              <a:ea typeface="Open Sans"/>
              <a:cs typeface="Open Sans"/>
              <a:sym typeface="Open Sans"/>
            </a:endParaRPr>
          </a:p>
          <a:p>
            <a:pPr indent="-292100" lvl="0" marL="457200" rtl="0" algn="l">
              <a:spcBef>
                <a:spcPts val="0"/>
              </a:spcBef>
              <a:spcAft>
                <a:spcPts val="0"/>
              </a:spcAft>
              <a:buClr>
                <a:srgbClr val="222222"/>
              </a:buClr>
              <a:buSzPts val="1000"/>
              <a:buFont typeface="Open Sans"/>
              <a:buChar char="●"/>
            </a:pPr>
            <a:r>
              <a:t/>
            </a:r>
            <a:endParaRPr sz="1000">
              <a:solidFill>
                <a:srgbClr val="222222"/>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35b37d35052_0_2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35b37d35052_0_2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Energy deregulation: </a:t>
            </a:r>
            <a:r>
              <a:rPr lang="en">
                <a:solidFill>
                  <a:schemeClr val="dk1"/>
                </a:solidFill>
              </a:rPr>
              <a:t>Energy deregulation works through reverse auction, where each company offers to sell its energy at the lowest possible rate. Independent agencies purchase the energy needed to suit the demand they predict, and then set the best rate for their customers. Energy is thus delivered through the existing utility infrastructure. The utility companies that own the infrastructure are responsible for transmitting energy, but not for setting the rate energy users pay. This process allows energy users to receive the same service, but at a rate that fits their needs.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The benefits of energy deregulation</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deregulation of the energy industry brought multiple benefits to the energy user, and includes the following: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Power to choose. Deregulation allows energy users to choose where their energy comes from, and allows them to choose plans that are best for them.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Increased competition and better service. Deregulation promotes competition among energy firms, and motivates providers to offer excellent service to their customers.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Encouraged energy efficiency. Deregulation empowers users to be more energy efficient by choosing companies with more energy-efficient practices.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Improved energy consciousness. Energy deregulation helps energy users understand energy costs by evaluating different plans, and providers often help their customers to save and conserve energy.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New and enhanced services. By diversifying, competitive energy suppliers often offer additional services and benefits to their energy users that would otherwise have been unavailable.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1646e32b70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21646e32b70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35bde5bcba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35bde5bcba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9.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5.png"/><Relationship Id="rId4"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3.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5.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9.png"/><Relationship Id="rId3"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png"/><Relationship Id="rId3"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54" name="Shape 754"/>
        <p:cNvGrpSpPr/>
        <p:nvPr/>
      </p:nvGrpSpPr>
      <p:grpSpPr>
        <a:xfrm>
          <a:off x="0" y="0"/>
          <a:ext cx="0" cy="0"/>
          <a:chOff x="0" y="0"/>
          <a:chExt cx="0" cy="0"/>
        </a:xfrm>
      </p:grpSpPr>
      <p:pic>
        <p:nvPicPr>
          <p:cNvPr id="755" name="Google Shape;755;p102"/>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56" name="Google Shape;756;p102"/>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57" name="Google Shape;757;p102"/>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58" name="Google Shape;758;p102"/>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9" name="Google Shape;759;p102"/>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60" name="Google Shape;760;p10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61" name="Shape 761"/>
        <p:cNvGrpSpPr/>
        <p:nvPr/>
      </p:nvGrpSpPr>
      <p:grpSpPr>
        <a:xfrm>
          <a:off x="0" y="0"/>
          <a:ext cx="0" cy="0"/>
          <a:chOff x="0" y="0"/>
          <a:chExt cx="0" cy="0"/>
        </a:xfrm>
      </p:grpSpPr>
      <p:pic>
        <p:nvPicPr>
          <p:cNvPr id="762" name="Google Shape;762;p103"/>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63" name="Google Shape;763;p103"/>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64" name="Google Shape;764;p103"/>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65" name="Google Shape;765;p103"/>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66" name="Google Shape;766;p103"/>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767" name="Google Shape;767;p103"/>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68" name="Shape 768"/>
        <p:cNvGrpSpPr/>
        <p:nvPr/>
      </p:nvGrpSpPr>
      <p:grpSpPr>
        <a:xfrm>
          <a:off x="0" y="0"/>
          <a:ext cx="0" cy="0"/>
          <a:chOff x="0" y="0"/>
          <a:chExt cx="0" cy="0"/>
        </a:xfrm>
      </p:grpSpPr>
      <p:pic>
        <p:nvPicPr>
          <p:cNvPr id="769" name="Google Shape;769;p10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70" name="Google Shape;770;p10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71" name="Google Shape;771;p10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2" name="Google Shape;772;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73" name="Shape 773"/>
        <p:cNvGrpSpPr/>
        <p:nvPr/>
      </p:nvGrpSpPr>
      <p:grpSpPr>
        <a:xfrm>
          <a:off x="0" y="0"/>
          <a:ext cx="0" cy="0"/>
          <a:chOff x="0" y="0"/>
          <a:chExt cx="0" cy="0"/>
        </a:xfrm>
      </p:grpSpPr>
      <p:sp>
        <p:nvSpPr>
          <p:cNvPr id="774" name="Google Shape;774;p105"/>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5" name="Google Shape;775;p105"/>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76" name="Shape 776"/>
        <p:cNvGrpSpPr/>
        <p:nvPr/>
      </p:nvGrpSpPr>
      <p:grpSpPr>
        <a:xfrm>
          <a:off x="0" y="0"/>
          <a:ext cx="0" cy="0"/>
          <a:chOff x="0" y="0"/>
          <a:chExt cx="0" cy="0"/>
        </a:xfrm>
      </p:grpSpPr>
      <p:sp>
        <p:nvSpPr>
          <p:cNvPr id="777" name="Google Shape;777;p106"/>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8" name="Google Shape;778;p106"/>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9" name="Google Shape;779;p106"/>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0" name="Google Shape;780;p106"/>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1" name="Google Shape;781;p106"/>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2" name="Google Shape;782;p106"/>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5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08" name="Google Shape;408;p5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09" name="Google Shape;409;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10" name="Google Shape;410;p5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1" name="Google Shape;411;p57"/>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5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14" name="Google Shape;414;p5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15" name="Google Shape;415;p5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6" name="Google Shape;416;p5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5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19" name="Google Shape;419;p5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60"/>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2" name="Google Shape;422;p60"/>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23" name="Google Shape;423;p60"/>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24" name="Shape 424"/>
        <p:cNvGrpSpPr/>
        <p:nvPr/>
      </p:nvGrpSpPr>
      <p:grpSpPr>
        <a:xfrm>
          <a:off x="0" y="0"/>
          <a:ext cx="0" cy="0"/>
          <a:chOff x="0" y="0"/>
          <a:chExt cx="0" cy="0"/>
        </a:xfrm>
      </p:grpSpPr>
      <p:sp>
        <p:nvSpPr>
          <p:cNvPr id="425" name="Google Shape;425;p6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6" name="Google Shape;426;p6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27" name="Shape 427"/>
        <p:cNvGrpSpPr/>
        <p:nvPr/>
      </p:nvGrpSpPr>
      <p:grpSpPr>
        <a:xfrm>
          <a:off x="0" y="0"/>
          <a:ext cx="0" cy="0"/>
          <a:chOff x="0" y="0"/>
          <a:chExt cx="0" cy="0"/>
        </a:xfrm>
      </p:grpSpPr>
      <p:sp>
        <p:nvSpPr>
          <p:cNvPr id="428" name="Google Shape;428;p6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9" name="Google Shape;429;p6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30" name="Google Shape;430;p62"/>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31" name="Shape 431"/>
        <p:cNvGrpSpPr/>
        <p:nvPr/>
      </p:nvGrpSpPr>
      <p:grpSpPr>
        <a:xfrm>
          <a:off x="0" y="0"/>
          <a:ext cx="0" cy="0"/>
          <a:chOff x="0" y="0"/>
          <a:chExt cx="0" cy="0"/>
        </a:xfrm>
      </p:grpSpPr>
      <p:sp>
        <p:nvSpPr>
          <p:cNvPr id="432" name="Google Shape;432;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33" name="Google Shape;433;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34" name="Google Shape;434;p63"/>
          <p:cNvGrpSpPr/>
          <p:nvPr/>
        </p:nvGrpSpPr>
        <p:grpSpPr>
          <a:xfrm>
            <a:off x="4822703" y="31"/>
            <a:ext cx="4321568" cy="5143648"/>
            <a:chOff x="3991150" y="848375"/>
            <a:chExt cx="3376225" cy="4018475"/>
          </a:xfrm>
        </p:grpSpPr>
        <p:sp>
          <p:nvSpPr>
            <p:cNvPr id="435" name="Google Shape;435;p6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6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39" name="Google Shape;439;p6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40" name="Google Shape;440;p63"/>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1" name="Shape 441"/>
        <p:cNvGrpSpPr/>
        <p:nvPr/>
      </p:nvGrpSpPr>
      <p:grpSpPr>
        <a:xfrm>
          <a:off x="0" y="0"/>
          <a:ext cx="0" cy="0"/>
          <a:chOff x="0" y="0"/>
          <a:chExt cx="0" cy="0"/>
        </a:xfrm>
      </p:grpSpPr>
      <p:grpSp>
        <p:nvGrpSpPr>
          <p:cNvPr id="442" name="Google Shape;442;p64"/>
          <p:cNvGrpSpPr/>
          <p:nvPr/>
        </p:nvGrpSpPr>
        <p:grpSpPr>
          <a:xfrm>
            <a:off x="4822703" y="31"/>
            <a:ext cx="4321568" cy="5143648"/>
            <a:chOff x="4822703" y="31"/>
            <a:chExt cx="4321568" cy="5143648"/>
          </a:xfrm>
        </p:grpSpPr>
        <p:sp>
          <p:nvSpPr>
            <p:cNvPr id="443" name="Google Shape;443;p6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6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6" name="Google Shape;446;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47" name="Google Shape;447;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8" name="Google Shape;448;p6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49" name="Google Shape;449;p6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50" name="Google Shape;450;p6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51" name="Shape 451"/>
        <p:cNvGrpSpPr/>
        <p:nvPr/>
      </p:nvGrpSpPr>
      <p:grpSpPr>
        <a:xfrm>
          <a:off x="0" y="0"/>
          <a:ext cx="0" cy="0"/>
          <a:chOff x="0" y="0"/>
          <a:chExt cx="0" cy="0"/>
        </a:xfrm>
      </p:grpSpPr>
      <p:sp>
        <p:nvSpPr>
          <p:cNvPr id="452" name="Google Shape;452;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53" name="Google Shape;453;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54" name="Google Shape;454;p65"/>
          <p:cNvGrpSpPr/>
          <p:nvPr/>
        </p:nvGrpSpPr>
        <p:grpSpPr>
          <a:xfrm>
            <a:off x="4822703" y="31"/>
            <a:ext cx="4321568" cy="5143648"/>
            <a:chOff x="3991150" y="848375"/>
            <a:chExt cx="3376225" cy="4018475"/>
          </a:xfrm>
        </p:grpSpPr>
        <p:sp>
          <p:nvSpPr>
            <p:cNvPr id="455" name="Google Shape;455;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8" name="Google Shape;458;p6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9" name="Google Shape;459;p65"/>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60" name="Google Shape;460;p65"/>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61" name="Google Shape;461;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62" name="Shape 462"/>
        <p:cNvGrpSpPr/>
        <p:nvPr/>
      </p:nvGrpSpPr>
      <p:grpSpPr>
        <a:xfrm>
          <a:off x="0" y="0"/>
          <a:ext cx="0" cy="0"/>
          <a:chOff x="0" y="0"/>
          <a:chExt cx="0" cy="0"/>
        </a:xfrm>
      </p:grpSpPr>
      <p:grpSp>
        <p:nvGrpSpPr>
          <p:cNvPr id="463" name="Google Shape;463;p66"/>
          <p:cNvGrpSpPr/>
          <p:nvPr/>
        </p:nvGrpSpPr>
        <p:grpSpPr>
          <a:xfrm>
            <a:off x="4822703" y="31"/>
            <a:ext cx="4321568" cy="5143648"/>
            <a:chOff x="4822703" y="31"/>
            <a:chExt cx="4321568" cy="5143648"/>
          </a:xfrm>
        </p:grpSpPr>
        <p:sp>
          <p:nvSpPr>
            <p:cNvPr id="464" name="Google Shape;464;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67" name="Google Shape;467;p6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8" name="Google Shape;468;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9" name="Google Shape;469;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70" name="Google Shape;470;p6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71" name="Google Shape;471;p6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72" name="Google Shape;472;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73" name="Shape 473"/>
        <p:cNvGrpSpPr/>
        <p:nvPr/>
      </p:nvGrpSpPr>
      <p:grpSpPr>
        <a:xfrm>
          <a:off x="0" y="0"/>
          <a:ext cx="0" cy="0"/>
          <a:chOff x="0" y="0"/>
          <a:chExt cx="0" cy="0"/>
        </a:xfrm>
      </p:grpSpPr>
      <p:pic>
        <p:nvPicPr>
          <p:cNvPr id="474" name="Google Shape;474;p67"/>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75" name="Google Shape;475;p67"/>
          <p:cNvGrpSpPr/>
          <p:nvPr/>
        </p:nvGrpSpPr>
        <p:grpSpPr>
          <a:xfrm>
            <a:off x="4822703" y="31"/>
            <a:ext cx="4321568" cy="5143648"/>
            <a:chOff x="3991150" y="848375"/>
            <a:chExt cx="3376225" cy="4018475"/>
          </a:xfrm>
        </p:grpSpPr>
        <p:sp>
          <p:nvSpPr>
            <p:cNvPr id="476" name="Google Shape;476;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0" name="Google Shape;480;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81" name="Google Shape;481;p67"/>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82" name="Google Shape;482;p67"/>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83" name="Google Shape;483;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84" name="Shape 484"/>
        <p:cNvGrpSpPr/>
        <p:nvPr/>
      </p:nvGrpSpPr>
      <p:grpSpPr>
        <a:xfrm>
          <a:off x="0" y="0"/>
          <a:ext cx="0" cy="0"/>
          <a:chOff x="0" y="0"/>
          <a:chExt cx="0" cy="0"/>
        </a:xfrm>
      </p:grpSpPr>
      <p:grpSp>
        <p:nvGrpSpPr>
          <p:cNvPr id="485" name="Google Shape;485;p68"/>
          <p:cNvGrpSpPr/>
          <p:nvPr/>
        </p:nvGrpSpPr>
        <p:grpSpPr>
          <a:xfrm>
            <a:off x="4822703" y="31"/>
            <a:ext cx="4321568" cy="5143648"/>
            <a:chOff x="4822703" y="31"/>
            <a:chExt cx="4321568" cy="5143648"/>
          </a:xfrm>
        </p:grpSpPr>
        <p:sp>
          <p:nvSpPr>
            <p:cNvPr id="486" name="Google Shape;486;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9" name="Google Shape;489;p6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90" name="Google Shape;490;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1" name="Google Shape;491;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92" name="Google Shape;492;p6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93" name="Google Shape;493;p6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94" name="Google Shape;494;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95" name="Shape 495"/>
        <p:cNvGrpSpPr/>
        <p:nvPr/>
      </p:nvGrpSpPr>
      <p:grpSpPr>
        <a:xfrm>
          <a:off x="0" y="0"/>
          <a:ext cx="0" cy="0"/>
          <a:chOff x="0" y="0"/>
          <a:chExt cx="0" cy="0"/>
        </a:xfrm>
      </p:grpSpPr>
      <p:grpSp>
        <p:nvGrpSpPr>
          <p:cNvPr id="496" name="Google Shape;496;p69"/>
          <p:cNvGrpSpPr/>
          <p:nvPr/>
        </p:nvGrpSpPr>
        <p:grpSpPr>
          <a:xfrm>
            <a:off x="4822703" y="31"/>
            <a:ext cx="4321568" cy="5143648"/>
            <a:chOff x="3991150" y="848375"/>
            <a:chExt cx="3376225" cy="4018475"/>
          </a:xfrm>
        </p:grpSpPr>
        <p:sp>
          <p:nvSpPr>
            <p:cNvPr id="497" name="Google Shape;497;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 name="Google Shape;500;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01" name="Google Shape;501;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02" name="Google Shape;502;p69"/>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03" name="Google Shape;503;p69"/>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04" name="Google Shape;504;p6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05" name="Google Shape;505;p69"/>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506" name="Google Shape;506;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07" name="Shape 507"/>
        <p:cNvGrpSpPr/>
        <p:nvPr/>
      </p:nvGrpSpPr>
      <p:grpSpPr>
        <a:xfrm>
          <a:off x="0" y="0"/>
          <a:ext cx="0" cy="0"/>
          <a:chOff x="0" y="0"/>
          <a:chExt cx="0" cy="0"/>
        </a:xfrm>
      </p:grpSpPr>
      <p:grpSp>
        <p:nvGrpSpPr>
          <p:cNvPr id="508" name="Google Shape;508;p70"/>
          <p:cNvGrpSpPr/>
          <p:nvPr/>
        </p:nvGrpSpPr>
        <p:grpSpPr>
          <a:xfrm>
            <a:off x="4822703" y="31"/>
            <a:ext cx="4321568" cy="5143648"/>
            <a:chOff x="4822703" y="31"/>
            <a:chExt cx="4321568" cy="5143648"/>
          </a:xfrm>
        </p:grpSpPr>
        <p:sp>
          <p:nvSpPr>
            <p:cNvPr id="509" name="Google Shape;509;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2" name="Google Shape;512;p7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13" name="Google Shape;513;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14" name="Google Shape;514;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5" name="Google Shape;515;p7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16" name="Google Shape;516;p7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17" name="Google Shape;517;p7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18" name="Google Shape;518;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19" name="Shape 519"/>
        <p:cNvGrpSpPr/>
        <p:nvPr/>
      </p:nvGrpSpPr>
      <p:grpSpPr>
        <a:xfrm>
          <a:off x="0" y="0"/>
          <a:ext cx="0" cy="0"/>
          <a:chOff x="0" y="0"/>
          <a:chExt cx="0" cy="0"/>
        </a:xfrm>
      </p:grpSpPr>
      <p:grpSp>
        <p:nvGrpSpPr>
          <p:cNvPr id="520" name="Google Shape;520;p71"/>
          <p:cNvGrpSpPr/>
          <p:nvPr/>
        </p:nvGrpSpPr>
        <p:grpSpPr>
          <a:xfrm>
            <a:off x="4822703" y="31"/>
            <a:ext cx="4321568" cy="5143648"/>
            <a:chOff x="3991150" y="848375"/>
            <a:chExt cx="3376225" cy="4018475"/>
          </a:xfrm>
        </p:grpSpPr>
        <p:sp>
          <p:nvSpPr>
            <p:cNvPr id="521" name="Google Shape;521;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4" name="Google Shape;524;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25" name="Google Shape;525;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26" name="Google Shape;526;p71"/>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27" name="Google Shape;527;p71"/>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28" name="Google Shape;528;p7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29" name="Google Shape;529;p71"/>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30" name="Google Shape;530;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31" name="Shape 531"/>
        <p:cNvGrpSpPr/>
        <p:nvPr/>
      </p:nvGrpSpPr>
      <p:grpSpPr>
        <a:xfrm>
          <a:off x="0" y="0"/>
          <a:ext cx="0" cy="0"/>
          <a:chOff x="0" y="0"/>
          <a:chExt cx="0" cy="0"/>
        </a:xfrm>
      </p:grpSpPr>
      <p:grpSp>
        <p:nvGrpSpPr>
          <p:cNvPr id="532" name="Google Shape;532;p72"/>
          <p:cNvGrpSpPr/>
          <p:nvPr/>
        </p:nvGrpSpPr>
        <p:grpSpPr>
          <a:xfrm>
            <a:off x="4822703" y="31"/>
            <a:ext cx="4321568" cy="5143648"/>
            <a:chOff x="4822703" y="31"/>
            <a:chExt cx="4321568" cy="5143648"/>
          </a:xfrm>
        </p:grpSpPr>
        <p:sp>
          <p:nvSpPr>
            <p:cNvPr id="533" name="Google Shape;533;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36" name="Google Shape;536;p7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7" name="Google Shape;537;p72"/>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8" name="Google Shape;538;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9" name="Google Shape;539;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40" name="Google Shape;540;p72"/>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41" name="Google Shape;541;p72"/>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42" name="Google Shape;542;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43" name="Shape 543"/>
        <p:cNvGrpSpPr/>
        <p:nvPr/>
      </p:nvGrpSpPr>
      <p:grpSpPr>
        <a:xfrm>
          <a:off x="0" y="0"/>
          <a:ext cx="0" cy="0"/>
          <a:chOff x="0" y="0"/>
          <a:chExt cx="0" cy="0"/>
        </a:xfrm>
      </p:grpSpPr>
      <p:grpSp>
        <p:nvGrpSpPr>
          <p:cNvPr id="544" name="Google Shape;544;p73"/>
          <p:cNvGrpSpPr/>
          <p:nvPr/>
        </p:nvGrpSpPr>
        <p:grpSpPr>
          <a:xfrm>
            <a:off x="4822703" y="31"/>
            <a:ext cx="4321568" cy="5143648"/>
            <a:chOff x="3991150" y="848375"/>
            <a:chExt cx="3376225" cy="4018475"/>
          </a:xfrm>
        </p:grpSpPr>
        <p:sp>
          <p:nvSpPr>
            <p:cNvPr id="545" name="Google Shape;545;p7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7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49" name="Google Shape;549;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50" name="Google Shape;550;p73"/>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51" name="Google Shape;551;p73"/>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52" name="Google Shape;552;p7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3" name="Google Shape;553;p7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54" name="Google Shape;554;p73"/>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55" name="Google Shape;555;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56" name="Shape 556"/>
        <p:cNvGrpSpPr/>
        <p:nvPr/>
      </p:nvGrpSpPr>
      <p:grpSpPr>
        <a:xfrm>
          <a:off x="0" y="0"/>
          <a:ext cx="0" cy="0"/>
          <a:chOff x="0" y="0"/>
          <a:chExt cx="0" cy="0"/>
        </a:xfrm>
      </p:grpSpPr>
      <p:grpSp>
        <p:nvGrpSpPr>
          <p:cNvPr id="557" name="Google Shape;557;p74"/>
          <p:cNvGrpSpPr/>
          <p:nvPr/>
        </p:nvGrpSpPr>
        <p:grpSpPr>
          <a:xfrm>
            <a:off x="4822703" y="31"/>
            <a:ext cx="4321568" cy="5143648"/>
            <a:chOff x="4822703" y="31"/>
            <a:chExt cx="4321568" cy="5143648"/>
          </a:xfrm>
        </p:grpSpPr>
        <p:sp>
          <p:nvSpPr>
            <p:cNvPr id="558" name="Google Shape;558;p7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7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1" name="Google Shape;561;p7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2" name="Google Shape;562;p74"/>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3" name="Google Shape;563;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64" name="Google Shape;564;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74"/>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6" name="Google Shape;566;p74"/>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67" name="Google Shape;567;p74"/>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68" name="Google Shape;568;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69" name="Shape 569"/>
        <p:cNvGrpSpPr/>
        <p:nvPr/>
      </p:nvGrpSpPr>
      <p:grpSpPr>
        <a:xfrm>
          <a:off x="0" y="0"/>
          <a:ext cx="0" cy="0"/>
          <a:chOff x="0" y="0"/>
          <a:chExt cx="0" cy="0"/>
        </a:xfrm>
      </p:grpSpPr>
      <p:sp>
        <p:nvSpPr>
          <p:cNvPr id="570" name="Google Shape;570;p75"/>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72" name="Google Shape;572;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7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74" name="Google Shape;574;p7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75" name="Google Shape;575;p75"/>
          <p:cNvSpPr/>
          <p:nvPr>
            <p:ph idx="2" type="pic"/>
          </p:nvPr>
        </p:nvSpPr>
        <p:spPr>
          <a:xfrm>
            <a:off x="3710250" y="494700"/>
            <a:ext cx="4976700" cy="4168500"/>
          </a:xfrm>
          <a:prstGeom prst="rect">
            <a:avLst/>
          </a:prstGeom>
          <a:noFill/>
          <a:ln>
            <a:noFill/>
          </a:ln>
        </p:spPr>
      </p:sp>
      <p:sp>
        <p:nvSpPr>
          <p:cNvPr id="576" name="Google Shape;576;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77" name="Shape 577"/>
        <p:cNvGrpSpPr/>
        <p:nvPr/>
      </p:nvGrpSpPr>
      <p:grpSpPr>
        <a:xfrm>
          <a:off x="0" y="0"/>
          <a:ext cx="0" cy="0"/>
          <a:chOff x="0" y="0"/>
          <a:chExt cx="0" cy="0"/>
        </a:xfrm>
      </p:grpSpPr>
      <p:sp>
        <p:nvSpPr>
          <p:cNvPr id="578" name="Google Shape;578;p76"/>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80" name="Google Shape;580;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81" name="Google Shape;581;p7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82" name="Google Shape;582;p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3" name="Google Shape;583;p76"/>
          <p:cNvSpPr/>
          <p:nvPr>
            <p:ph idx="2" type="pic"/>
          </p:nvPr>
        </p:nvSpPr>
        <p:spPr>
          <a:xfrm>
            <a:off x="3710250" y="494700"/>
            <a:ext cx="4976700" cy="4168500"/>
          </a:xfrm>
          <a:prstGeom prst="rect">
            <a:avLst/>
          </a:prstGeom>
          <a:noFill/>
          <a:ln>
            <a:noFill/>
          </a:ln>
        </p:spPr>
      </p:sp>
      <p:sp>
        <p:nvSpPr>
          <p:cNvPr id="584" name="Google Shape;584;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85" name="Shape 585"/>
        <p:cNvGrpSpPr/>
        <p:nvPr/>
      </p:nvGrpSpPr>
      <p:grpSpPr>
        <a:xfrm>
          <a:off x="0" y="0"/>
          <a:ext cx="0" cy="0"/>
          <a:chOff x="0" y="0"/>
          <a:chExt cx="0" cy="0"/>
        </a:xfrm>
      </p:grpSpPr>
      <p:sp>
        <p:nvSpPr>
          <p:cNvPr id="586" name="Google Shape;586;p77"/>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88" name="Google Shape;588;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9" name="Google Shape;589;p77"/>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590" name="Google Shape;590;p77"/>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1" name="Google Shape;591;p77"/>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2" name="Google Shape;592;p77"/>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93" name="Google Shape;593;p77"/>
          <p:cNvSpPr/>
          <p:nvPr>
            <p:ph idx="5" type="pic"/>
          </p:nvPr>
        </p:nvSpPr>
        <p:spPr>
          <a:xfrm>
            <a:off x="462775" y="1946900"/>
            <a:ext cx="2577300" cy="1253400"/>
          </a:xfrm>
          <a:prstGeom prst="rect">
            <a:avLst/>
          </a:prstGeom>
          <a:noFill/>
          <a:ln>
            <a:noFill/>
          </a:ln>
        </p:spPr>
      </p:sp>
      <p:sp>
        <p:nvSpPr>
          <p:cNvPr id="594" name="Google Shape;594;p77"/>
          <p:cNvSpPr/>
          <p:nvPr>
            <p:ph idx="6" type="pic"/>
          </p:nvPr>
        </p:nvSpPr>
        <p:spPr>
          <a:xfrm>
            <a:off x="3287375" y="1946900"/>
            <a:ext cx="2577300" cy="1253400"/>
          </a:xfrm>
          <a:prstGeom prst="rect">
            <a:avLst/>
          </a:prstGeom>
          <a:noFill/>
          <a:ln>
            <a:noFill/>
          </a:ln>
        </p:spPr>
      </p:sp>
      <p:sp>
        <p:nvSpPr>
          <p:cNvPr id="595" name="Google Shape;595;p77"/>
          <p:cNvSpPr/>
          <p:nvPr>
            <p:ph idx="7" type="pic"/>
          </p:nvPr>
        </p:nvSpPr>
        <p:spPr>
          <a:xfrm>
            <a:off x="6091125" y="1946900"/>
            <a:ext cx="2577300" cy="1253400"/>
          </a:xfrm>
          <a:prstGeom prst="rect">
            <a:avLst/>
          </a:prstGeom>
          <a:noFill/>
          <a:ln>
            <a:noFill/>
          </a:ln>
        </p:spPr>
      </p:sp>
      <p:pic>
        <p:nvPicPr>
          <p:cNvPr id="596" name="Google Shape;596;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7" name="Google Shape;597;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98" name="Shape 598"/>
        <p:cNvGrpSpPr/>
        <p:nvPr/>
      </p:nvGrpSpPr>
      <p:grpSpPr>
        <a:xfrm>
          <a:off x="0" y="0"/>
          <a:ext cx="0" cy="0"/>
          <a:chOff x="0" y="0"/>
          <a:chExt cx="0" cy="0"/>
        </a:xfrm>
      </p:grpSpPr>
      <p:sp>
        <p:nvSpPr>
          <p:cNvPr id="599" name="Google Shape;599;p78"/>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1" name="Google Shape;601;p7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602" name="Google Shape;602;p7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3" name="Google Shape;603;p7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4" name="Google Shape;604;p7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05" name="Google Shape;605;p78"/>
          <p:cNvSpPr/>
          <p:nvPr>
            <p:ph idx="5" type="pic"/>
          </p:nvPr>
        </p:nvSpPr>
        <p:spPr>
          <a:xfrm>
            <a:off x="462775" y="1946900"/>
            <a:ext cx="2577300" cy="1253400"/>
          </a:xfrm>
          <a:prstGeom prst="rect">
            <a:avLst/>
          </a:prstGeom>
          <a:noFill/>
          <a:ln>
            <a:noFill/>
          </a:ln>
        </p:spPr>
      </p:sp>
      <p:sp>
        <p:nvSpPr>
          <p:cNvPr id="606" name="Google Shape;606;p78"/>
          <p:cNvSpPr/>
          <p:nvPr>
            <p:ph idx="6" type="pic"/>
          </p:nvPr>
        </p:nvSpPr>
        <p:spPr>
          <a:xfrm>
            <a:off x="3287375" y="1946900"/>
            <a:ext cx="2577300" cy="1253400"/>
          </a:xfrm>
          <a:prstGeom prst="rect">
            <a:avLst/>
          </a:prstGeom>
          <a:noFill/>
          <a:ln>
            <a:noFill/>
          </a:ln>
        </p:spPr>
      </p:sp>
      <p:sp>
        <p:nvSpPr>
          <p:cNvPr id="607" name="Google Shape;607;p78"/>
          <p:cNvSpPr/>
          <p:nvPr>
            <p:ph idx="7" type="pic"/>
          </p:nvPr>
        </p:nvSpPr>
        <p:spPr>
          <a:xfrm>
            <a:off x="6091125" y="1946900"/>
            <a:ext cx="2577300" cy="1253400"/>
          </a:xfrm>
          <a:prstGeom prst="rect">
            <a:avLst/>
          </a:prstGeom>
          <a:noFill/>
          <a:ln>
            <a:noFill/>
          </a:ln>
        </p:spPr>
      </p:sp>
      <p:pic>
        <p:nvPicPr>
          <p:cNvPr id="608" name="Google Shape;608;p7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09" name="Google Shape;609;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0" name="Google Shape;610;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11" name="Shape 611"/>
        <p:cNvGrpSpPr/>
        <p:nvPr/>
      </p:nvGrpSpPr>
      <p:grpSpPr>
        <a:xfrm>
          <a:off x="0" y="0"/>
          <a:ext cx="0" cy="0"/>
          <a:chOff x="0" y="0"/>
          <a:chExt cx="0" cy="0"/>
        </a:xfrm>
      </p:grpSpPr>
      <p:sp>
        <p:nvSpPr>
          <p:cNvPr id="612" name="Google Shape;612;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3" name="Google Shape;613;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14" name="Google Shape;614;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15" name="Google Shape;615;p79"/>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16" name="Google Shape;616;p79"/>
          <p:cNvSpPr/>
          <p:nvPr>
            <p:ph idx="3" type="pic"/>
          </p:nvPr>
        </p:nvSpPr>
        <p:spPr>
          <a:xfrm>
            <a:off x="6111950" y="486725"/>
            <a:ext cx="2574900" cy="4176600"/>
          </a:xfrm>
          <a:prstGeom prst="rect">
            <a:avLst/>
          </a:prstGeom>
          <a:noFill/>
          <a:ln>
            <a:noFill/>
          </a:ln>
        </p:spPr>
      </p:sp>
      <p:pic>
        <p:nvPicPr>
          <p:cNvPr id="617" name="Google Shape;617;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8" name="Google Shape;618;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19" name="Shape 619"/>
        <p:cNvGrpSpPr/>
        <p:nvPr/>
      </p:nvGrpSpPr>
      <p:grpSpPr>
        <a:xfrm>
          <a:off x="0" y="0"/>
          <a:ext cx="0" cy="0"/>
          <a:chOff x="0" y="0"/>
          <a:chExt cx="0" cy="0"/>
        </a:xfrm>
      </p:grpSpPr>
      <p:sp>
        <p:nvSpPr>
          <p:cNvPr id="620" name="Google Shape;620;p8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1" name="Google Shape;621;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2" name="Google Shape;622;p8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23" name="Google Shape;623;p8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24" name="Google Shape;624;p80"/>
          <p:cNvSpPr/>
          <p:nvPr>
            <p:ph idx="3" type="pic"/>
          </p:nvPr>
        </p:nvSpPr>
        <p:spPr>
          <a:xfrm>
            <a:off x="6111950" y="486725"/>
            <a:ext cx="2574900" cy="4176600"/>
          </a:xfrm>
          <a:prstGeom prst="rect">
            <a:avLst/>
          </a:prstGeom>
          <a:noFill/>
          <a:ln>
            <a:noFill/>
          </a:ln>
        </p:spPr>
      </p:sp>
      <p:sp>
        <p:nvSpPr>
          <p:cNvPr id="625" name="Google Shape;625;p80"/>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26" name="Google Shape;626;p80"/>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27" name="Google Shape;627;p80"/>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28" name="Google Shape;628;p8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9" name="Google Shape;629;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30" name="Shape 630"/>
        <p:cNvGrpSpPr/>
        <p:nvPr/>
      </p:nvGrpSpPr>
      <p:grpSpPr>
        <a:xfrm>
          <a:off x="0" y="0"/>
          <a:ext cx="0" cy="0"/>
          <a:chOff x="0" y="0"/>
          <a:chExt cx="0" cy="0"/>
        </a:xfrm>
      </p:grpSpPr>
      <p:sp>
        <p:nvSpPr>
          <p:cNvPr id="631" name="Google Shape;631;p81"/>
          <p:cNvSpPr/>
          <p:nvPr>
            <p:ph idx="2" type="pic"/>
          </p:nvPr>
        </p:nvSpPr>
        <p:spPr>
          <a:xfrm>
            <a:off x="3276600" y="486725"/>
            <a:ext cx="2590800" cy="4176600"/>
          </a:xfrm>
          <a:prstGeom prst="rect">
            <a:avLst/>
          </a:prstGeom>
          <a:noFill/>
          <a:ln>
            <a:noFill/>
          </a:ln>
        </p:spPr>
      </p:sp>
      <p:sp>
        <p:nvSpPr>
          <p:cNvPr id="632" name="Google Shape;632;p8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3" name="Google Shape;633;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34" name="Google Shape;634;p8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35" name="Google Shape;635;p8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6" name="Google Shape;636;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37" name="Shape 637"/>
        <p:cNvGrpSpPr/>
        <p:nvPr/>
      </p:nvGrpSpPr>
      <p:grpSpPr>
        <a:xfrm>
          <a:off x="0" y="0"/>
          <a:ext cx="0" cy="0"/>
          <a:chOff x="0" y="0"/>
          <a:chExt cx="0" cy="0"/>
        </a:xfrm>
      </p:grpSpPr>
      <p:sp>
        <p:nvSpPr>
          <p:cNvPr id="638" name="Google Shape;638;p82"/>
          <p:cNvSpPr/>
          <p:nvPr>
            <p:ph idx="2" type="pic"/>
          </p:nvPr>
        </p:nvSpPr>
        <p:spPr>
          <a:xfrm>
            <a:off x="3276600" y="486725"/>
            <a:ext cx="2590800" cy="4176600"/>
          </a:xfrm>
          <a:prstGeom prst="rect">
            <a:avLst/>
          </a:prstGeom>
          <a:noFill/>
          <a:ln>
            <a:noFill/>
          </a:ln>
        </p:spPr>
      </p:sp>
      <p:sp>
        <p:nvSpPr>
          <p:cNvPr id="639" name="Google Shape;639;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0" name="Google Shape;640;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41" name="Google Shape;641;p8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42" name="Google Shape;642;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3" name="Google Shape;643;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44" name="Shape 644"/>
        <p:cNvGrpSpPr/>
        <p:nvPr/>
      </p:nvGrpSpPr>
      <p:grpSpPr>
        <a:xfrm>
          <a:off x="0" y="0"/>
          <a:ext cx="0" cy="0"/>
          <a:chOff x="0" y="0"/>
          <a:chExt cx="0" cy="0"/>
        </a:xfrm>
      </p:grpSpPr>
      <p:sp>
        <p:nvSpPr>
          <p:cNvPr id="645" name="Google Shape;645;p83"/>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46" name="Google Shape;646;p83"/>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47" name="Google Shape;647;p83"/>
          <p:cNvSpPr/>
          <p:nvPr>
            <p:ph idx="3" type="pic"/>
          </p:nvPr>
        </p:nvSpPr>
        <p:spPr>
          <a:xfrm>
            <a:off x="457200" y="486725"/>
            <a:ext cx="2590800" cy="4176600"/>
          </a:xfrm>
          <a:prstGeom prst="rect">
            <a:avLst/>
          </a:prstGeom>
          <a:noFill/>
          <a:ln>
            <a:noFill/>
          </a:ln>
        </p:spPr>
      </p:sp>
      <p:sp>
        <p:nvSpPr>
          <p:cNvPr id="648" name="Google Shape;648;p83"/>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9" name="Google Shape;649;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50" name="Google Shape;650;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1" name="Google Shape;651;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52" name="Shape 652"/>
        <p:cNvGrpSpPr/>
        <p:nvPr/>
      </p:nvGrpSpPr>
      <p:grpSpPr>
        <a:xfrm>
          <a:off x="0" y="0"/>
          <a:ext cx="0" cy="0"/>
          <a:chOff x="0" y="0"/>
          <a:chExt cx="0" cy="0"/>
        </a:xfrm>
      </p:grpSpPr>
      <p:sp>
        <p:nvSpPr>
          <p:cNvPr id="653" name="Google Shape;653;p8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54" name="Google Shape;654;p8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55" name="Google Shape;655;p84"/>
          <p:cNvSpPr/>
          <p:nvPr>
            <p:ph idx="3" type="pic"/>
          </p:nvPr>
        </p:nvSpPr>
        <p:spPr>
          <a:xfrm>
            <a:off x="457200" y="486725"/>
            <a:ext cx="2590800" cy="4176600"/>
          </a:xfrm>
          <a:prstGeom prst="rect">
            <a:avLst/>
          </a:prstGeom>
          <a:noFill/>
          <a:ln>
            <a:noFill/>
          </a:ln>
        </p:spPr>
      </p:sp>
      <p:sp>
        <p:nvSpPr>
          <p:cNvPr id="656" name="Google Shape;656;p8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57" name="Google Shape;657;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8" name="Google Shape;658;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9" name="Google Shape;659;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60" name="Shape 660"/>
        <p:cNvGrpSpPr/>
        <p:nvPr/>
      </p:nvGrpSpPr>
      <p:grpSpPr>
        <a:xfrm>
          <a:off x="0" y="0"/>
          <a:ext cx="0" cy="0"/>
          <a:chOff x="0" y="0"/>
          <a:chExt cx="0" cy="0"/>
        </a:xfrm>
      </p:grpSpPr>
      <p:sp>
        <p:nvSpPr>
          <p:cNvPr id="661" name="Google Shape;661;p85"/>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62" name="Google Shape;662;p85"/>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63" name="Google Shape;663;p85"/>
          <p:cNvGrpSpPr/>
          <p:nvPr/>
        </p:nvGrpSpPr>
        <p:grpSpPr>
          <a:xfrm>
            <a:off x="4822703" y="31"/>
            <a:ext cx="4321568" cy="5143648"/>
            <a:chOff x="3991150" y="848375"/>
            <a:chExt cx="3376225" cy="4018475"/>
          </a:xfrm>
        </p:grpSpPr>
        <p:sp>
          <p:nvSpPr>
            <p:cNvPr id="664" name="Google Shape;664;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8" name="Google Shape;668;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9" name="Google Shape;669;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70" name="Google Shape;670;p85"/>
          <p:cNvSpPr/>
          <p:nvPr>
            <p:ph idx="2" type="pic"/>
          </p:nvPr>
        </p:nvSpPr>
        <p:spPr>
          <a:xfrm>
            <a:off x="1123950" y="1943100"/>
            <a:ext cx="1257300" cy="1257300"/>
          </a:xfrm>
          <a:prstGeom prst="ellipse">
            <a:avLst/>
          </a:prstGeom>
          <a:noFill/>
          <a:ln>
            <a:noFill/>
          </a:ln>
        </p:spPr>
      </p:sp>
      <p:sp>
        <p:nvSpPr>
          <p:cNvPr id="671" name="Google Shape;671;p85"/>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72" name="Shape 672"/>
        <p:cNvGrpSpPr/>
        <p:nvPr/>
      </p:nvGrpSpPr>
      <p:grpSpPr>
        <a:xfrm>
          <a:off x="0" y="0"/>
          <a:ext cx="0" cy="0"/>
          <a:chOff x="0" y="0"/>
          <a:chExt cx="0" cy="0"/>
        </a:xfrm>
      </p:grpSpPr>
      <p:grpSp>
        <p:nvGrpSpPr>
          <p:cNvPr id="673" name="Google Shape;673;p86"/>
          <p:cNvGrpSpPr/>
          <p:nvPr/>
        </p:nvGrpSpPr>
        <p:grpSpPr>
          <a:xfrm>
            <a:off x="4822703" y="31"/>
            <a:ext cx="4321568" cy="5143648"/>
            <a:chOff x="4822703" y="31"/>
            <a:chExt cx="4321568" cy="5143648"/>
          </a:xfrm>
        </p:grpSpPr>
        <p:sp>
          <p:nvSpPr>
            <p:cNvPr id="674" name="Google Shape;674;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77" name="Google Shape;677;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8" name="Google Shape;678;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9" name="Google Shape;679;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80" name="Google Shape;680;p8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81" name="Google Shape;681;p8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82" name="Google Shape;682;p86"/>
          <p:cNvSpPr/>
          <p:nvPr>
            <p:ph idx="2" type="pic"/>
          </p:nvPr>
        </p:nvSpPr>
        <p:spPr>
          <a:xfrm>
            <a:off x="1123950" y="1943100"/>
            <a:ext cx="1257300" cy="1257300"/>
          </a:xfrm>
          <a:prstGeom prst="ellipse">
            <a:avLst/>
          </a:prstGeom>
          <a:noFill/>
          <a:ln>
            <a:noFill/>
          </a:ln>
        </p:spPr>
      </p:sp>
      <p:sp>
        <p:nvSpPr>
          <p:cNvPr id="683" name="Google Shape;683;p8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84" name="Shape 684"/>
        <p:cNvGrpSpPr/>
        <p:nvPr/>
      </p:nvGrpSpPr>
      <p:grpSpPr>
        <a:xfrm>
          <a:off x="0" y="0"/>
          <a:ext cx="0" cy="0"/>
          <a:chOff x="0" y="0"/>
          <a:chExt cx="0" cy="0"/>
        </a:xfrm>
      </p:grpSpPr>
      <p:grpSp>
        <p:nvGrpSpPr>
          <p:cNvPr id="685" name="Google Shape;685;p87"/>
          <p:cNvGrpSpPr/>
          <p:nvPr/>
        </p:nvGrpSpPr>
        <p:grpSpPr>
          <a:xfrm>
            <a:off x="4822703" y="31"/>
            <a:ext cx="4321568" cy="5143648"/>
            <a:chOff x="3991150" y="848375"/>
            <a:chExt cx="3376225" cy="4018475"/>
          </a:xfrm>
        </p:grpSpPr>
        <p:sp>
          <p:nvSpPr>
            <p:cNvPr id="686" name="Google Shape;686;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9" name="Google Shape;689;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90" name="Google Shape;690;p8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91" name="Google Shape;69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92" name="Google Shape;692;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93" name="Shape 693"/>
        <p:cNvGrpSpPr/>
        <p:nvPr/>
      </p:nvGrpSpPr>
      <p:grpSpPr>
        <a:xfrm>
          <a:off x="0" y="0"/>
          <a:ext cx="0" cy="0"/>
          <a:chOff x="0" y="0"/>
          <a:chExt cx="0" cy="0"/>
        </a:xfrm>
      </p:grpSpPr>
      <p:grpSp>
        <p:nvGrpSpPr>
          <p:cNvPr id="694" name="Google Shape;694;p88"/>
          <p:cNvGrpSpPr/>
          <p:nvPr/>
        </p:nvGrpSpPr>
        <p:grpSpPr>
          <a:xfrm>
            <a:off x="4822703" y="31"/>
            <a:ext cx="4321568" cy="5143648"/>
            <a:chOff x="4822703" y="31"/>
            <a:chExt cx="4321568" cy="5143648"/>
          </a:xfrm>
        </p:grpSpPr>
        <p:sp>
          <p:nvSpPr>
            <p:cNvPr id="695" name="Google Shape;695;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8" name="Google Shape;698;p8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699" name="Google Shape;699;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00" name="Google Shape;700;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01" name="Google Shape;701;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02" name="Shape 702"/>
        <p:cNvGrpSpPr/>
        <p:nvPr/>
      </p:nvGrpSpPr>
      <p:grpSpPr>
        <a:xfrm>
          <a:off x="0" y="0"/>
          <a:ext cx="0" cy="0"/>
          <a:chOff x="0" y="0"/>
          <a:chExt cx="0" cy="0"/>
        </a:xfrm>
      </p:grpSpPr>
      <p:sp>
        <p:nvSpPr>
          <p:cNvPr id="703" name="Google Shape;703;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704" name="Google Shape;704;p89"/>
          <p:cNvGrpSpPr/>
          <p:nvPr/>
        </p:nvGrpSpPr>
        <p:grpSpPr>
          <a:xfrm>
            <a:off x="4822703" y="31"/>
            <a:ext cx="4321568" cy="5143648"/>
            <a:chOff x="3991150" y="848375"/>
            <a:chExt cx="3376225" cy="4018475"/>
          </a:xfrm>
        </p:grpSpPr>
        <p:sp>
          <p:nvSpPr>
            <p:cNvPr id="705" name="Google Shape;705;p8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8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8" name="Google Shape;708;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9" name="Google Shape;709;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10" name="Shape 710"/>
        <p:cNvGrpSpPr/>
        <p:nvPr/>
      </p:nvGrpSpPr>
      <p:grpSpPr>
        <a:xfrm>
          <a:off x="0" y="0"/>
          <a:ext cx="0" cy="0"/>
          <a:chOff x="0" y="0"/>
          <a:chExt cx="0" cy="0"/>
        </a:xfrm>
      </p:grpSpPr>
      <p:grpSp>
        <p:nvGrpSpPr>
          <p:cNvPr id="711" name="Google Shape;711;p90"/>
          <p:cNvGrpSpPr/>
          <p:nvPr/>
        </p:nvGrpSpPr>
        <p:grpSpPr>
          <a:xfrm>
            <a:off x="4822703" y="31"/>
            <a:ext cx="4321568" cy="5143648"/>
            <a:chOff x="4822703" y="31"/>
            <a:chExt cx="4321568" cy="5143648"/>
          </a:xfrm>
        </p:grpSpPr>
        <p:sp>
          <p:nvSpPr>
            <p:cNvPr id="712" name="Google Shape;712;p9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5" name="Google Shape;715;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16" name="Google Shape;716;p9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7" name="Google Shape;717;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18" name="Shape 718"/>
        <p:cNvGrpSpPr/>
        <p:nvPr/>
      </p:nvGrpSpPr>
      <p:grpSpPr>
        <a:xfrm>
          <a:off x="0" y="0"/>
          <a:ext cx="0" cy="0"/>
          <a:chOff x="0" y="0"/>
          <a:chExt cx="0" cy="0"/>
        </a:xfrm>
      </p:grpSpPr>
      <p:sp>
        <p:nvSpPr>
          <p:cNvPr id="719" name="Google Shape;719;p91"/>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20" name="Google Shape;720;p91"/>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21" name="Shape 721"/>
        <p:cNvGrpSpPr/>
        <p:nvPr/>
      </p:nvGrpSpPr>
      <p:grpSpPr>
        <a:xfrm>
          <a:off x="0" y="0"/>
          <a:ext cx="0" cy="0"/>
          <a:chOff x="0" y="0"/>
          <a:chExt cx="0" cy="0"/>
        </a:xfrm>
      </p:grpSpPr>
      <p:sp>
        <p:nvSpPr>
          <p:cNvPr id="722" name="Google Shape;722;p9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23" name="Google Shape;723;p9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24" name="Shape 724"/>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725" name="Shape 725"/>
        <p:cNvGrpSpPr/>
        <p:nvPr/>
      </p:nvGrpSpPr>
      <p:grpSpPr>
        <a:xfrm>
          <a:off x="0" y="0"/>
          <a:ext cx="0" cy="0"/>
          <a:chOff x="0" y="0"/>
          <a:chExt cx="0" cy="0"/>
        </a:xfrm>
      </p:grpSpPr>
      <p:pic>
        <p:nvPicPr>
          <p:cNvPr id="726" name="Google Shape;726;p9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27" name="Google Shape;727;p9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28" name="Google Shape;728;p9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29" name="Google Shape;729;p9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30" name="Shape 730"/>
        <p:cNvGrpSpPr/>
        <p:nvPr/>
      </p:nvGrpSpPr>
      <p:grpSpPr>
        <a:xfrm>
          <a:off x="0" y="0"/>
          <a:ext cx="0" cy="0"/>
          <a:chOff x="0" y="0"/>
          <a:chExt cx="0" cy="0"/>
        </a:xfrm>
      </p:grpSpPr>
      <p:sp>
        <p:nvSpPr>
          <p:cNvPr id="731" name="Google Shape;731;p95"/>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732" name="Shape 732"/>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733" name="Shape 733"/>
        <p:cNvGrpSpPr/>
        <p:nvPr/>
      </p:nvGrpSpPr>
      <p:grpSpPr>
        <a:xfrm>
          <a:off x="0" y="0"/>
          <a:ext cx="0" cy="0"/>
          <a:chOff x="0" y="0"/>
          <a:chExt cx="0" cy="0"/>
        </a:xfrm>
      </p:grpSpPr>
      <p:pic>
        <p:nvPicPr>
          <p:cNvPr id="734" name="Google Shape;734;p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35" name="Google Shape;735;p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36" name="Google Shape;736;p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37" name="Google Shape;737;p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38" name="Shape 738"/>
        <p:cNvGrpSpPr/>
        <p:nvPr/>
      </p:nvGrpSpPr>
      <p:grpSpPr>
        <a:xfrm>
          <a:off x="0" y="0"/>
          <a:ext cx="0" cy="0"/>
          <a:chOff x="0" y="0"/>
          <a:chExt cx="0" cy="0"/>
        </a:xfrm>
      </p:grpSpPr>
      <p:sp>
        <p:nvSpPr>
          <p:cNvPr id="739" name="Google Shape;739;p9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0" name="Google Shape;740;p9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1" name="Google Shape;741;p9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2" name="Google Shape;742;p9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43" name="Shape 743"/>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6" name="Google Shape;746;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7" name="Google Shape;747;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48" name="Google Shape;748;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49" name="Shape 749"/>
        <p:cNvGrpSpPr/>
        <p:nvPr/>
      </p:nvGrpSpPr>
      <p:grpSpPr>
        <a:xfrm>
          <a:off x="0" y="0"/>
          <a:ext cx="0" cy="0"/>
          <a:chOff x="0" y="0"/>
          <a:chExt cx="0" cy="0"/>
        </a:xfrm>
      </p:grpSpPr>
      <p:sp>
        <p:nvSpPr>
          <p:cNvPr id="750" name="Google Shape;750;p101"/>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1" name="Google Shape;751;p101"/>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2" name="Google Shape;752;p101"/>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3" name="Google Shape;753;p101"/>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2.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9" Type="http://schemas.openxmlformats.org/officeDocument/2006/relationships/slideLayout" Target="../slideLayouts/slideLayout10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9" Type="http://schemas.openxmlformats.org/officeDocument/2006/relationships/slideLayout" Target="../slideLayouts/slideLayout83.xml"/><Relationship Id="rId51" Type="http://schemas.openxmlformats.org/officeDocument/2006/relationships/theme" Target="../theme/theme3.xml"/><Relationship Id="rId50" Type="http://schemas.openxmlformats.org/officeDocument/2006/relationships/slideLayout" Target="../slideLayouts/slideLayout104.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2" name="Shape 402"/>
        <p:cNvGrpSpPr/>
        <p:nvPr/>
      </p:nvGrpSpPr>
      <p:grpSpPr>
        <a:xfrm>
          <a:off x="0" y="0"/>
          <a:ext cx="0" cy="0"/>
          <a:chOff x="0" y="0"/>
          <a:chExt cx="0" cy="0"/>
        </a:xfrm>
      </p:grpSpPr>
      <p:sp>
        <p:nvSpPr>
          <p:cNvPr id="403" name="Google Shape;403;p5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04" name="Google Shape;404;p5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05" name="Google Shape;405;p5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1.xml"/><Relationship Id="rId3" Type="http://schemas.openxmlformats.org/officeDocument/2006/relationships/hyperlink" Target="https://drive.google.com/file/d/1pmIxzjLEFSAw-cDPWMxLaVYyoe4qxJOY/view?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39.png"/><Relationship Id="rId8" Type="http://schemas.openxmlformats.org/officeDocument/2006/relationships/image" Target="../media/image31.png"/><Relationship Id="rId11" Type="http://schemas.openxmlformats.org/officeDocument/2006/relationships/image" Target="../media/image38.png"/><Relationship Id="rId10"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xml"/><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75.png"/><Relationship Id="rId5"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6.xml"/><Relationship Id="rId3"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49.png"/><Relationship Id="rId5" Type="http://schemas.openxmlformats.org/officeDocument/2006/relationships/image" Target="../media/image48.png"/><Relationship Id="rId6" Type="http://schemas.openxmlformats.org/officeDocument/2006/relationships/image" Target="../media/image51.png"/><Relationship Id="rId7" Type="http://schemas.openxmlformats.org/officeDocument/2006/relationships/image" Target="../media/image46.png"/><Relationship Id="rId8" Type="http://schemas.openxmlformats.org/officeDocument/2006/relationships/image" Target="../media/image56.png"/><Relationship Id="rId10" Type="http://schemas.openxmlformats.org/officeDocument/2006/relationships/image" Target="../media/image5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7.xml"/><Relationship Id="rId3" Type="http://schemas.openxmlformats.org/officeDocument/2006/relationships/image" Target="../media/image63.png"/><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61.jp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58.png"/><Relationship Id="rId8" Type="http://schemas.openxmlformats.org/officeDocument/2006/relationships/image" Target="../media/image69.png"/><Relationship Id="rId20" Type="http://schemas.openxmlformats.org/officeDocument/2006/relationships/image" Target="../media/image73.png"/><Relationship Id="rId21" Type="http://schemas.openxmlformats.org/officeDocument/2006/relationships/image" Target="../media/image78.png"/><Relationship Id="rId11" Type="http://schemas.openxmlformats.org/officeDocument/2006/relationships/image" Target="../media/image70.png"/><Relationship Id="rId10" Type="http://schemas.openxmlformats.org/officeDocument/2006/relationships/image" Target="../media/image67.jpg"/><Relationship Id="rId13" Type="http://schemas.openxmlformats.org/officeDocument/2006/relationships/image" Target="../media/image74.png"/><Relationship Id="rId12" Type="http://schemas.openxmlformats.org/officeDocument/2006/relationships/image" Target="../media/image62.png"/><Relationship Id="rId15" Type="http://schemas.openxmlformats.org/officeDocument/2006/relationships/image" Target="../media/image76.png"/><Relationship Id="rId14" Type="http://schemas.openxmlformats.org/officeDocument/2006/relationships/image" Target="../media/image64.png"/><Relationship Id="rId17" Type="http://schemas.openxmlformats.org/officeDocument/2006/relationships/image" Target="../media/image71.png"/><Relationship Id="rId16" Type="http://schemas.openxmlformats.org/officeDocument/2006/relationships/image" Target="../media/image68.png"/><Relationship Id="rId19" Type="http://schemas.openxmlformats.org/officeDocument/2006/relationships/image" Target="../media/image77.png"/><Relationship Id="rId18"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10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Smarter energy buying with AppDirect</a:t>
            </a:r>
            <a:endParaRPr/>
          </a:p>
        </p:txBody>
      </p:sp>
      <p:sp>
        <p:nvSpPr>
          <p:cNvPr id="788" name="Google Shape;788;p10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April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16"/>
          <p:cNvSpPr txBox="1"/>
          <p:nvPr>
            <p:ph type="title"/>
          </p:nvPr>
        </p:nvSpPr>
        <p:spPr>
          <a:xfrm>
            <a:off x="457200" y="480275"/>
            <a:ext cx="5078400" cy="6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$1.6M in savings on </a:t>
            </a:r>
            <a:r>
              <a:rPr lang="en"/>
              <a:t>electricity</a:t>
            </a:r>
            <a:endParaRPr/>
          </a:p>
        </p:txBody>
      </p:sp>
      <p:sp>
        <p:nvSpPr>
          <p:cNvPr id="937" name="Google Shape;937;p1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938" name="Google Shape;938;p116"/>
          <p:cNvSpPr txBox="1"/>
          <p:nvPr>
            <p:ph idx="2" type="body"/>
          </p:nvPr>
        </p:nvSpPr>
        <p:spPr>
          <a:xfrm>
            <a:off x="457200" y="13258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Company Industry:</a:t>
            </a:r>
            <a:br>
              <a:rPr lang="en"/>
            </a:br>
            <a:r>
              <a:rPr lang="en"/>
              <a:t>Data Center</a:t>
            </a:r>
            <a:endParaRPr/>
          </a:p>
          <a:p>
            <a:pPr indent="0" lvl="0" marL="0" rtl="0" algn="l">
              <a:spcBef>
                <a:spcPts val="1000"/>
              </a:spcBef>
              <a:spcAft>
                <a:spcPts val="1000"/>
              </a:spcAft>
              <a:buNone/>
            </a:pPr>
            <a:r>
              <a:rPr b="1" lang="en">
                <a:latin typeface="Inter"/>
                <a:ea typeface="Inter"/>
                <a:cs typeface="Inter"/>
                <a:sym typeface="Inter"/>
              </a:rPr>
              <a:t>Location: </a:t>
            </a:r>
            <a:r>
              <a:rPr lang="en"/>
              <a:t>Virginia</a:t>
            </a:r>
            <a:endParaRPr/>
          </a:p>
        </p:txBody>
      </p:sp>
      <p:sp>
        <p:nvSpPr>
          <p:cNvPr id="939" name="Google Shape;939;p116"/>
          <p:cNvSpPr txBox="1"/>
          <p:nvPr>
            <p:ph idx="1" type="body"/>
          </p:nvPr>
        </p:nvSpPr>
        <p:spPr>
          <a:xfrm>
            <a:off x="6101450" y="13258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Results</a:t>
            </a:r>
            <a:endParaRPr/>
          </a:p>
          <a:p>
            <a:pPr indent="0" lvl="0" marL="0" rtl="0" algn="l">
              <a:spcBef>
                <a:spcPts val="1000"/>
              </a:spcBef>
              <a:spcAft>
                <a:spcPts val="1000"/>
              </a:spcAft>
              <a:buNone/>
            </a:pPr>
            <a:r>
              <a:rPr lang="en"/>
              <a:t>Over $1.6M in savings over a 4 year term with &gt;37M </a:t>
            </a:r>
            <a:r>
              <a:rPr lang="en"/>
              <a:t>KWh</a:t>
            </a:r>
            <a:r>
              <a:rPr lang="en"/>
              <a:t> annual usage</a:t>
            </a:r>
            <a:endParaRPr/>
          </a:p>
        </p:txBody>
      </p:sp>
      <p:sp>
        <p:nvSpPr>
          <p:cNvPr id="940" name="Google Shape;940;p116"/>
          <p:cNvSpPr txBox="1"/>
          <p:nvPr>
            <p:ph idx="3" type="body"/>
          </p:nvPr>
        </p:nvSpPr>
        <p:spPr>
          <a:xfrm>
            <a:off x="3279325" y="13258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Challenge</a:t>
            </a:r>
            <a:endParaRPr b="1">
              <a:latin typeface="Inter"/>
              <a:ea typeface="Inter"/>
              <a:cs typeface="Inter"/>
              <a:sym typeface="Inter"/>
            </a:endParaRPr>
          </a:p>
          <a:p>
            <a:pPr indent="0" lvl="0" marL="0" rtl="0" algn="l">
              <a:spcBef>
                <a:spcPts val="1000"/>
              </a:spcBef>
              <a:spcAft>
                <a:spcPts val="0"/>
              </a:spcAft>
              <a:buNone/>
            </a:pPr>
            <a:r>
              <a:rPr lang="en"/>
              <a:t>Data Center was spending too much on energy</a:t>
            </a:r>
            <a:endParaRPr/>
          </a:p>
          <a:p>
            <a:pPr indent="0" lvl="0" marL="0" rtl="0" algn="l">
              <a:spcBef>
                <a:spcPts val="1000"/>
              </a:spcBef>
              <a:spcAft>
                <a:spcPts val="0"/>
              </a:spcAft>
              <a:buNone/>
            </a:pPr>
            <a:r>
              <a:rPr b="1" lang="en">
                <a:latin typeface="Inter"/>
                <a:ea typeface="Inter"/>
                <a:cs typeface="Inter"/>
                <a:sym typeface="Inter"/>
              </a:rPr>
              <a:t>Solution</a:t>
            </a:r>
            <a:endParaRPr b="1">
              <a:latin typeface="Inter"/>
              <a:ea typeface="Inter"/>
              <a:cs typeface="Inter"/>
              <a:sym typeface="Inter"/>
            </a:endParaRPr>
          </a:p>
          <a:p>
            <a:pPr indent="0" lvl="0" marL="0" rtl="0" algn="l">
              <a:spcBef>
                <a:spcPts val="1000"/>
              </a:spcBef>
              <a:spcAft>
                <a:spcPts val="0"/>
              </a:spcAft>
              <a:buNone/>
            </a:pPr>
            <a:r>
              <a:rPr lang="en"/>
              <a:t>Implemented a layered hedge strategy, buying energy in stages at different times to take advantage of low prices.</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b="1">
              <a:latin typeface="Inter"/>
              <a:ea typeface="Inter"/>
              <a:cs typeface="Inter"/>
              <a:sym typeface="Inter"/>
            </a:endParaRPr>
          </a:p>
          <a:p>
            <a:pPr indent="0" lvl="0" marL="0" rtl="0" algn="l">
              <a:spcBef>
                <a:spcPts val="1000"/>
              </a:spcBef>
              <a:spcAft>
                <a:spcPts val="1000"/>
              </a:spcAft>
              <a:buNone/>
            </a:pPr>
            <a:r>
              <a:t/>
            </a:r>
            <a:endParaRPr b="1">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17"/>
          <p:cNvSpPr txBox="1"/>
          <p:nvPr>
            <p:ph type="title"/>
          </p:nvPr>
        </p:nvSpPr>
        <p:spPr>
          <a:xfrm>
            <a:off x="457200" y="480275"/>
            <a:ext cx="52548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$192K per year savings on </a:t>
            </a:r>
            <a:r>
              <a:rPr lang="en"/>
              <a:t>e</a:t>
            </a:r>
            <a:r>
              <a:rPr lang="en"/>
              <a:t>lectricity</a:t>
            </a:r>
            <a:r>
              <a:rPr lang="en"/>
              <a:t> </a:t>
            </a:r>
            <a:endParaRPr/>
          </a:p>
        </p:txBody>
      </p:sp>
      <p:sp>
        <p:nvSpPr>
          <p:cNvPr id="946" name="Google Shape;946;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947" name="Google Shape;947;p117"/>
          <p:cNvSpPr txBox="1"/>
          <p:nvPr>
            <p:ph idx="2" type="body"/>
          </p:nvPr>
        </p:nvSpPr>
        <p:spPr>
          <a:xfrm>
            <a:off x="457200" y="1478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Company Industry</a:t>
            </a:r>
            <a:r>
              <a:rPr b="1" lang="en">
                <a:latin typeface="Inter"/>
                <a:ea typeface="Inter"/>
                <a:cs typeface="Inter"/>
                <a:sym typeface="Inter"/>
              </a:rPr>
              <a:t>: </a:t>
            </a:r>
            <a:r>
              <a:rPr lang="en"/>
              <a:t>Document Solutions</a:t>
            </a:r>
            <a:endParaRPr/>
          </a:p>
          <a:p>
            <a:pPr indent="0" lvl="0" marL="0" rtl="0" algn="l">
              <a:spcBef>
                <a:spcPts val="1000"/>
              </a:spcBef>
              <a:spcAft>
                <a:spcPts val="1000"/>
              </a:spcAft>
              <a:buNone/>
            </a:pPr>
            <a:r>
              <a:rPr b="1" lang="en">
                <a:latin typeface="Inter"/>
                <a:ea typeface="Inter"/>
                <a:cs typeface="Inter"/>
                <a:sym typeface="Inter"/>
              </a:rPr>
              <a:t>Location: </a:t>
            </a:r>
            <a:r>
              <a:rPr lang="en"/>
              <a:t>New Jersey</a:t>
            </a:r>
            <a:endParaRPr/>
          </a:p>
        </p:txBody>
      </p:sp>
      <p:sp>
        <p:nvSpPr>
          <p:cNvPr id="948" name="Google Shape;948;p117"/>
          <p:cNvSpPr txBox="1"/>
          <p:nvPr>
            <p:ph idx="1" type="body"/>
          </p:nvPr>
        </p:nvSpPr>
        <p:spPr>
          <a:xfrm>
            <a:off x="6101450" y="1478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Results</a:t>
            </a:r>
            <a:endParaRPr/>
          </a:p>
          <a:p>
            <a:pPr indent="-330200" lvl="0" marL="457200" rtl="0" algn="l">
              <a:spcBef>
                <a:spcPts val="1000"/>
              </a:spcBef>
              <a:spcAft>
                <a:spcPts val="0"/>
              </a:spcAft>
              <a:buSzPts val="1600"/>
              <a:buChar char="●"/>
            </a:pPr>
            <a:r>
              <a:rPr lang="en"/>
              <a:t>$192K/year in Net Operating Income (NOI) </a:t>
            </a:r>
            <a:r>
              <a:rPr lang="en"/>
              <a:t>improvement</a:t>
            </a:r>
            <a:endParaRPr/>
          </a:p>
          <a:p>
            <a:pPr indent="-330200" lvl="0" marL="457200" rtl="0" algn="l">
              <a:spcBef>
                <a:spcPts val="0"/>
              </a:spcBef>
              <a:spcAft>
                <a:spcPts val="0"/>
              </a:spcAft>
              <a:buSzPts val="1600"/>
              <a:buChar char="●"/>
            </a:pPr>
            <a:r>
              <a:rPr lang="en"/>
              <a:t>Project is a key contributor to their global sustainability objectives</a:t>
            </a:r>
            <a:endParaRPr/>
          </a:p>
        </p:txBody>
      </p:sp>
      <p:sp>
        <p:nvSpPr>
          <p:cNvPr id="949" name="Google Shape;949;p117"/>
          <p:cNvSpPr txBox="1"/>
          <p:nvPr>
            <p:ph idx="3" type="body"/>
          </p:nvPr>
        </p:nvSpPr>
        <p:spPr>
          <a:xfrm>
            <a:off x="3279325" y="14782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Challenge</a:t>
            </a:r>
            <a:endParaRPr b="1">
              <a:latin typeface="Inter"/>
              <a:ea typeface="Inter"/>
              <a:cs typeface="Inter"/>
              <a:sym typeface="Inter"/>
            </a:endParaRPr>
          </a:p>
          <a:p>
            <a:pPr indent="0" lvl="0" marL="0" rtl="0" algn="l">
              <a:spcBef>
                <a:spcPts val="1000"/>
              </a:spcBef>
              <a:spcAft>
                <a:spcPts val="0"/>
              </a:spcAft>
              <a:buNone/>
            </a:pPr>
            <a:r>
              <a:rPr lang="en"/>
              <a:t>Electricity prices rose dramatically over the last few years and wanted to see if Solar could help reduce costs</a:t>
            </a:r>
            <a:endParaRPr/>
          </a:p>
          <a:p>
            <a:pPr indent="0" lvl="0" marL="0" rtl="0" algn="l">
              <a:spcBef>
                <a:spcPts val="1000"/>
              </a:spcBef>
              <a:spcAft>
                <a:spcPts val="0"/>
              </a:spcAft>
              <a:buNone/>
            </a:pPr>
            <a:r>
              <a:rPr b="1" lang="en">
                <a:latin typeface="Inter"/>
                <a:ea typeface="Inter"/>
                <a:cs typeface="Inter"/>
                <a:sym typeface="Inter"/>
              </a:rPr>
              <a:t>Solution</a:t>
            </a:r>
            <a:endParaRPr b="1">
              <a:latin typeface="Inter"/>
              <a:ea typeface="Inter"/>
              <a:cs typeface="Inter"/>
              <a:sym typeface="Inter"/>
            </a:endParaRPr>
          </a:p>
          <a:p>
            <a:pPr indent="0" lvl="0" marL="0" rtl="0" algn="l">
              <a:spcBef>
                <a:spcPts val="1000"/>
              </a:spcBef>
              <a:spcAft>
                <a:spcPts val="0"/>
              </a:spcAft>
              <a:buNone/>
            </a:pPr>
            <a:r>
              <a:rPr lang="en"/>
              <a:t>Design and installation of a $2M on-site solar solution</a:t>
            </a:r>
            <a:endParaRPr/>
          </a:p>
          <a:p>
            <a:pPr indent="0" lvl="0" marL="0" rtl="0" algn="l">
              <a:spcBef>
                <a:spcPts val="1000"/>
              </a:spcBef>
              <a:spcAft>
                <a:spcPts val="0"/>
              </a:spcAft>
              <a:buNone/>
            </a:pPr>
            <a:r>
              <a:rPr i="1" lang="en" u="sng">
                <a:hlinkClick r:id="rId3"/>
              </a:rPr>
              <a:t>Video</a:t>
            </a:r>
            <a:endParaRPr i="1"/>
          </a:p>
          <a:p>
            <a:pPr indent="0" lvl="0" marL="0" rtl="0" algn="l">
              <a:spcBef>
                <a:spcPts val="1000"/>
              </a:spcBef>
              <a:spcAft>
                <a:spcPts val="0"/>
              </a:spcAft>
              <a:buNone/>
            </a:pPr>
            <a:r>
              <a:t/>
            </a:r>
            <a:endParaRPr b="1">
              <a:latin typeface="Inter"/>
              <a:ea typeface="Inter"/>
              <a:cs typeface="Inter"/>
              <a:sym typeface="Inter"/>
            </a:endParaRPr>
          </a:p>
          <a:p>
            <a:pPr indent="0" lvl="0" marL="0" rtl="0" algn="l">
              <a:spcBef>
                <a:spcPts val="1000"/>
              </a:spcBef>
              <a:spcAft>
                <a:spcPts val="1000"/>
              </a:spcAft>
              <a:buNone/>
            </a:pPr>
            <a:r>
              <a:t/>
            </a:r>
            <a:endParaRPr b="1">
              <a:latin typeface="Inter"/>
              <a:ea typeface="Inter"/>
              <a:cs typeface="Inter"/>
              <a:sym typeface="Inte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18"/>
          <p:cNvSpPr txBox="1"/>
          <p:nvPr>
            <p:ph type="title"/>
          </p:nvPr>
        </p:nvSpPr>
        <p:spPr>
          <a:xfrm>
            <a:off x="457200" y="480275"/>
            <a:ext cx="5078400" cy="6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$200K in savings on natural gas</a:t>
            </a:r>
            <a:endParaRPr/>
          </a:p>
        </p:txBody>
      </p:sp>
      <p:sp>
        <p:nvSpPr>
          <p:cNvPr id="955" name="Google Shape;955;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956" name="Google Shape;956;p118"/>
          <p:cNvSpPr txBox="1"/>
          <p:nvPr>
            <p:ph idx="2" type="body"/>
          </p:nvPr>
        </p:nvSpPr>
        <p:spPr>
          <a:xfrm>
            <a:off x="457200" y="13258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Company Industry:</a:t>
            </a:r>
            <a:r>
              <a:rPr lang="en"/>
              <a:t> Garbage collection, recycling and waste management</a:t>
            </a:r>
            <a:endParaRPr/>
          </a:p>
          <a:p>
            <a:pPr indent="0" lvl="0" marL="0" rtl="0" algn="l">
              <a:spcBef>
                <a:spcPts val="1000"/>
              </a:spcBef>
              <a:spcAft>
                <a:spcPts val="1000"/>
              </a:spcAft>
              <a:buNone/>
            </a:pPr>
            <a:r>
              <a:rPr b="1" lang="en">
                <a:latin typeface="Inter"/>
                <a:ea typeface="Inter"/>
                <a:cs typeface="Inter"/>
                <a:sym typeface="Inter"/>
              </a:rPr>
              <a:t>Location: </a:t>
            </a:r>
            <a:r>
              <a:rPr lang="en"/>
              <a:t>California</a:t>
            </a:r>
            <a:endParaRPr/>
          </a:p>
        </p:txBody>
      </p:sp>
      <p:sp>
        <p:nvSpPr>
          <p:cNvPr id="957" name="Google Shape;957;p118"/>
          <p:cNvSpPr txBox="1"/>
          <p:nvPr>
            <p:ph idx="1" type="body"/>
          </p:nvPr>
        </p:nvSpPr>
        <p:spPr>
          <a:xfrm>
            <a:off x="6101450" y="13258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Results</a:t>
            </a:r>
            <a:endParaRPr/>
          </a:p>
          <a:p>
            <a:pPr indent="-330200" lvl="0" marL="457200" rtl="0" algn="l">
              <a:spcBef>
                <a:spcPts val="1000"/>
              </a:spcBef>
              <a:spcAft>
                <a:spcPts val="0"/>
              </a:spcAft>
              <a:buSzPts val="1600"/>
              <a:buChar char="●"/>
            </a:pPr>
            <a:r>
              <a:rPr lang="en"/>
              <a:t>Savings of almost $200K to date on natural gas</a:t>
            </a:r>
            <a:endParaRPr/>
          </a:p>
          <a:p>
            <a:pPr indent="-330200" lvl="0" marL="457200" rtl="0" algn="l">
              <a:spcBef>
                <a:spcPts val="0"/>
              </a:spcBef>
              <a:spcAft>
                <a:spcPts val="0"/>
              </a:spcAft>
              <a:buSzPts val="1600"/>
              <a:buChar char="●"/>
            </a:pPr>
            <a:r>
              <a:rPr lang="en"/>
              <a:t>Locked-in contract enables them to better plan and manage their monthly utility budget</a:t>
            </a:r>
            <a:endParaRPr/>
          </a:p>
        </p:txBody>
      </p:sp>
      <p:sp>
        <p:nvSpPr>
          <p:cNvPr id="958" name="Google Shape;958;p118"/>
          <p:cNvSpPr txBox="1"/>
          <p:nvPr>
            <p:ph idx="3" type="body"/>
          </p:nvPr>
        </p:nvSpPr>
        <p:spPr>
          <a:xfrm>
            <a:off x="3279325" y="1325875"/>
            <a:ext cx="2590800" cy="3566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a:latin typeface="Inter"/>
                <a:ea typeface="Inter"/>
                <a:cs typeface="Inter"/>
                <a:sym typeface="Inter"/>
              </a:rPr>
              <a:t>Challenge</a:t>
            </a:r>
            <a:endParaRPr b="1">
              <a:latin typeface="Inter"/>
              <a:ea typeface="Inter"/>
              <a:cs typeface="Inter"/>
              <a:sym typeface="Inter"/>
            </a:endParaRPr>
          </a:p>
          <a:p>
            <a:pPr indent="0" lvl="0" marL="0" rtl="0" algn="l">
              <a:spcBef>
                <a:spcPts val="1000"/>
              </a:spcBef>
              <a:spcAft>
                <a:spcPts val="0"/>
              </a:spcAft>
              <a:buNone/>
            </a:pPr>
            <a:r>
              <a:rPr lang="en"/>
              <a:t>Natural gas prices had been steadily increasing since 2021 and operating expenses tripled from previous years</a:t>
            </a:r>
            <a:endParaRPr/>
          </a:p>
          <a:p>
            <a:pPr indent="0" lvl="0" marL="0" rtl="0" algn="l">
              <a:spcBef>
                <a:spcPts val="1000"/>
              </a:spcBef>
              <a:spcAft>
                <a:spcPts val="0"/>
              </a:spcAft>
              <a:buNone/>
            </a:pPr>
            <a:r>
              <a:rPr b="1" lang="en">
                <a:latin typeface="Inter"/>
                <a:ea typeface="Inter"/>
                <a:cs typeface="Inter"/>
                <a:sym typeface="Inter"/>
              </a:rPr>
              <a:t>Solution</a:t>
            </a:r>
            <a:endParaRPr b="1">
              <a:latin typeface="Inter"/>
              <a:ea typeface="Inter"/>
              <a:cs typeface="Inter"/>
              <a:sym typeface="Inter"/>
            </a:endParaRPr>
          </a:p>
          <a:p>
            <a:pPr indent="0" lvl="0" marL="0" rtl="0" algn="l">
              <a:spcBef>
                <a:spcPts val="1000"/>
              </a:spcBef>
              <a:spcAft>
                <a:spcPts val="0"/>
              </a:spcAft>
              <a:buNone/>
            </a:pPr>
            <a:r>
              <a:rPr lang="en"/>
              <a:t>AppDirect Energy Experts used Energy Seller to lock in a 3-year deregulated natural gas supply contract</a:t>
            </a:r>
            <a:endParaRPr/>
          </a:p>
          <a:p>
            <a:pPr indent="0" lvl="0" marL="0" rtl="0" algn="l">
              <a:spcBef>
                <a:spcPts val="1000"/>
              </a:spcBef>
              <a:spcAft>
                <a:spcPts val="0"/>
              </a:spcAft>
              <a:buNone/>
            </a:pPr>
            <a:r>
              <a:t/>
            </a:r>
            <a:endParaRPr b="1">
              <a:latin typeface="Inter"/>
              <a:ea typeface="Inter"/>
              <a:cs typeface="Inter"/>
              <a:sym typeface="Inter"/>
            </a:endParaRPr>
          </a:p>
          <a:p>
            <a:pPr indent="0" lvl="0" marL="0" rtl="0" algn="l">
              <a:spcBef>
                <a:spcPts val="1000"/>
              </a:spcBef>
              <a:spcAft>
                <a:spcPts val="1000"/>
              </a:spcAft>
              <a:buNone/>
            </a:pPr>
            <a:r>
              <a:t/>
            </a:r>
            <a:endParaRPr b="1">
              <a:latin typeface="Inter"/>
              <a:ea typeface="Inter"/>
              <a:cs typeface="Inter"/>
              <a:sym typeface="Inte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08"/>
          <p:cNvSpPr/>
          <p:nvPr/>
        </p:nvSpPr>
        <p:spPr>
          <a:xfrm>
            <a:off x="1311600" y="553150"/>
            <a:ext cx="3000000" cy="8085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794" name="Google Shape;794;p108"/>
          <p:cNvSpPr txBox="1"/>
          <p:nvPr/>
        </p:nvSpPr>
        <p:spPr>
          <a:xfrm>
            <a:off x="5154175" y="553150"/>
            <a:ext cx="3000000" cy="62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COMMUNICATIONS SOLUTIONS</a:t>
            </a:r>
            <a:endParaRPr sz="1300">
              <a:solidFill>
                <a:srgbClr val="ABE6FF"/>
              </a:solidFill>
              <a:latin typeface="Inter SemiBold"/>
              <a:ea typeface="Inter SemiBold"/>
              <a:cs typeface="Inter SemiBold"/>
              <a:sym typeface="Inter SemiBold"/>
            </a:endParaRPr>
          </a:p>
          <a:p>
            <a:pPr indent="0" lvl="0" marL="0" rtl="0" algn="l">
              <a:lnSpc>
                <a:spcPct val="120000"/>
              </a:lnSpc>
              <a:spcBef>
                <a:spcPts val="0"/>
              </a:spcBef>
              <a:spcAft>
                <a:spcPts val="0"/>
              </a:spcAft>
              <a:buNone/>
            </a:pPr>
            <a:r>
              <a:t/>
            </a:r>
            <a:endParaRPr sz="1300">
              <a:solidFill>
                <a:srgbClr val="ABE6FF"/>
              </a:solidFill>
              <a:latin typeface="Inter SemiBold"/>
              <a:ea typeface="Inter SemiBold"/>
              <a:cs typeface="Inter SemiBold"/>
              <a:sym typeface="Inter SemiBold"/>
            </a:endParaRPr>
          </a:p>
        </p:txBody>
      </p:sp>
      <p:sp>
        <p:nvSpPr>
          <p:cNvPr id="795" name="Google Shape;795;p1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796" name="Google Shape;796;p108"/>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797" name="Google Shape;797;p108"/>
          <p:cNvSpPr/>
          <p:nvPr/>
        </p:nvSpPr>
        <p:spPr>
          <a:xfrm>
            <a:off x="807900" y="9600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798" name="Google Shape;798;p108"/>
          <p:cNvSpPr/>
          <p:nvPr/>
        </p:nvSpPr>
        <p:spPr>
          <a:xfrm>
            <a:off x="230925" y="3033672"/>
            <a:ext cx="3000000" cy="391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PCs | Laptops | Phones | Monitors | Digital Displays</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Hardware Services &amp; Logistics </a:t>
            </a:r>
            <a:endParaRPr sz="850">
              <a:solidFill>
                <a:schemeClr val="accent5"/>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799" name="Google Shape;799;p108"/>
          <p:cNvSpPr/>
          <p:nvPr/>
        </p:nvSpPr>
        <p:spPr>
          <a:xfrm>
            <a:off x="5154175" y="4048712"/>
            <a:ext cx="3276600" cy="38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0" name="Google Shape;800;p108"/>
          <p:cNvSpPr/>
          <p:nvPr/>
        </p:nvSpPr>
        <p:spPr>
          <a:xfrm>
            <a:off x="1187700" y="4045262"/>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Physical Security  |  Network Security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Endpoint Security  |  Cloud Security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1" name="Google Shape;801;p108"/>
          <p:cNvSpPr/>
          <p:nvPr/>
        </p:nvSpPr>
        <p:spPr>
          <a:xfrm>
            <a:off x="5154175" y="960051"/>
            <a:ext cx="3599400" cy="25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Data</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Network | Mobility</a:t>
            </a:r>
            <a:r>
              <a:rPr i="0" lang="en" sz="850" u="none" cap="none" strike="noStrike">
                <a:solidFill>
                  <a:srgbClr val="F0F0F0"/>
                </a:solidFill>
                <a:latin typeface="Inter Light"/>
                <a:ea typeface="Inter Light"/>
                <a:cs typeface="Inter Light"/>
                <a:sym typeface="Inter Light"/>
              </a:rPr>
              <a:t> &amp; IoT  |   Satellite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SD-WAN</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S</a:t>
            </a:r>
            <a:r>
              <a:rPr lang="en" sz="850">
                <a:solidFill>
                  <a:srgbClr val="F0F0F0"/>
                </a:solidFill>
                <a:latin typeface="Inter Light"/>
                <a:ea typeface="Inter Light"/>
                <a:cs typeface="Inter Light"/>
                <a:sym typeface="Inter Light"/>
              </a:rPr>
              <a:t>ASE | </a:t>
            </a:r>
            <a:r>
              <a:rPr i="0" lang="en" sz="850" u="none" cap="none" strike="noStrike">
                <a:solidFill>
                  <a:srgbClr val="F0F0F0"/>
                </a:solidFill>
                <a:latin typeface="Inter Light"/>
                <a:ea typeface="Inter Light"/>
                <a:cs typeface="Inter Light"/>
                <a:sym typeface="Inter Light"/>
              </a:rPr>
              <a:t>TEM  | </a:t>
            </a:r>
            <a:r>
              <a:rPr lang="en" sz="850">
                <a:solidFill>
                  <a:srgbClr val="F0F0F0"/>
                </a:solidFill>
                <a:latin typeface="Inter Light"/>
                <a:ea typeface="Inter Light"/>
                <a:cs typeface="Inter Light"/>
                <a:sym typeface="Inter Light"/>
              </a:rPr>
              <a:t>UCaaS | CCaaS </a:t>
            </a:r>
            <a:endParaRPr sz="850">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2" name="Google Shape;802;p108"/>
          <p:cNvSpPr/>
          <p:nvPr/>
        </p:nvSpPr>
        <p:spPr>
          <a:xfrm>
            <a:off x="415125" y="2001570"/>
            <a:ext cx="2815800" cy="514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Network (NOC) &amp; Cloud Monitoring |  SOC</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 Technical Support</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a:t>
            </a:r>
            <a:r>
              <a:rPr lang="en" sz="850">
                <a:solidFill>
                  <a:schemeClr val="lt2"/>
                </a:solidFill>
                <a:latin typeface="Inter Light"/>
                <a:ea typeface="Inter Light"/>
                <a:cs typeface="Inter Light"/>
                <a:sym typeface="Inter Light"/>
              </a:rPr>
              <a:t>Professional Services </a:t>
            </a:r>
            <a:br>
              <a:rPr lang="en" sz="850">
                <a:solidFill>
                  <a:schemeClr val="lt2"/>
                </a:solidFill>
                <a:latin typeface="Inter Light"/>
                <a:ea typeface="Inter Light"/>
                <a:cs typeface="Inter Light"/>
                <a:sym typeface="Inter Light"/>
              </a:rPr>
            </a:br>
            <a:endParaRPr b="0" i="0" sz="1000" u="none" cap="none" strike="noStrike">
              <a:solidFill>
                <a:srgbClr val="F0F0F0"/>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3" name="Google Shape;803;p108"/>
          <p:cNvSpPr/>
          <p:nvPr/>
        </p:nvSpPr>
        <p:spPr>
          <a:xfrm>
            <a:off x="5852350" y="3064272"/>
            <a:ext cx="2685900" cy="330600"/>
          </a:xfrm>
          <a:prstGeom prst="rect">
            <a:avLst/>
          </a:prstGeom>
          <a:noFill/>
          <a:ln>
            <a:noFill/>
          </a:ln>
        </p:spPr>
        <p:txBody>
          <a:bodyPr anchorCtr="0" anchor="t" bIns="45700" lIns="91425" spcFirstLastPara="1" rIns="91425" wrap="square" tIns="45700">
            <a:noAutofit/>
          </a:bodyPr>
          <a:lstStyle/>
          <a:p>
            <a:pPr indent="0" lvl="0" marL="0" rtl="0" algn="l">
              <a:spcBef>
                <a:spcPts val="300"/>
              </a:spcBef>
              <a:spcAft>
                <a:spcPts val="0"/>
              </a:spcAft>
              <a:buClr>
                <a:srgbClr val="000000"/>
              </a:buClr>
              <a:buSzPts val="850"/>
              <a:buFont typeface="Arial"/>
              <a:buNone/>
            </a:pPr>
            <a:r>
              <a:rPr lang="en" sz="850">
                <a:solidFill>
                  <a:schemeClr val="lt2"/>
                </a:solidFill>
                <a:latin typeface="Inter Light"/>
                <a:ea typeface="Inter Light"/>
                <a:cs typeface="Inter Light"/>
                <a:sym typeface="Inter Light"/>
              </a:rPr>
              <a:t>Large-Language Models | Agentic AI | Copilot | Gemini | Chat Bots | Customer Experience</a:t>
            </a:r>
            <a:endParaRPr sz="850">
              <a:solidFill>
                <a:schemeClr val="lt2"/>
              </a:solidFill>
              <a:latin typeface="Inter Light"/>
              <a:ea typeface="Inter Light"/>
              <a:cs typeface="Inter Light"/>
              <a:sym typeface="Inter Light"/>
            </a:endParaRPr>
          </a:p>
          <a:p>
            <a:pPr indent="0" lvl="0" marL="0" rtl="0" algn="r">
              <a:spcBef>
                <a:spcPts val="300"/>
              </a:spcBef>
              <a:spcAft>
                <a:spcPts val="0"/>
              </a:spcAft>
              <a:buClr>
                <a:srgbClr val="000000"/>
              </a:buClr>
              <a:buSzPts val="1000"/>
              <a:buFont typeface="Arial"/>
              <a:buNone/>
            </a:pPr>
            <a:r>
              <a:rPr lang="en" sz="1000">
                <a:solidFill>
                  <a:schemeClr val="lt1"/>
                </a:solidFill>
                <a:latin typeface="Open Sans Light"/>
                <a:ea typeface="Open Sans Light"/>
                <a:cs typeface="Open Sans Light"/>
                <a:sym typeface="Open Sans Light"/>
              </a:rPr>
              <a:t> </a:t>
            </a:r>
            <a:endParaRPr sz="1000">
              <a:solidFill>
                <a:schemeClr val="lt1"/>
              </a:solidFill>
              <a:latin typeface="Open Sans Light"/>
              <a:ea typeface="Open Sans Light"/>
              <a:cs typeface="Open Sans Light"/>
              <a:sym typeface="Open Sans Light"/>
            </a:endParaRPr>
          </a:p>
          <a:p>
            <a:pPr indent="0" lvl="0" marL="0" marR="0" rtl="0" algn="r">
              <a:lnSpc>
                <a:spcPct val="100000"/>
              </a:lnSpc>
              <a:spcBef>
                <a:spcPts val="300"/>
              </a:spcBef>
              <a:spcAft>
                <a:spcPts val="0"/>
              </a:spcAft>
              <a:buClr>
                <a:srgbClr val="000000"/>
              </a:buClr>
              <a:buSzPts val="1000"/>
              <a:buFont typeface="Arial"/>
              <a:buNone/>
            </a:pPr>
            <a:r>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804" name="Google Shape;804;p108"/>
          <p:cNvSpPr/>
          <p:nvPr/>
        </p:nvSpPr>
        <p:spPr>
          <a:xfrm>
            <a:off x="5852350" y="2001575"/>
            <a:ext cx="32766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805" name="Google Shape;805;p108"/>
          <p:cNvSpPr txBox="1"/>
          <p:nvPr/>
        </p:nvSpPr>
        <p:spPr>
          <a:xfrm>
            <a:off x="963600" y="5286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806" name="Google Shape;806;p108"/>
          <p:cNvSpPr txBox="1"/>
          <p:nvPr/>
        </p:nvSpPr>
        <p:spPr>
          <a:xfrm>
            <a:off x="230925" y="15998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 MANAGED &amp; PRO SERVICES</a:t>
            </a:r>
            <a:endParaRPr/>
          </a:p>
        </p:txBody>
      </p:sp>
      <p:sp>
        <p:nvSpPr>
          <p:cNvPr id="807" name="Google Shape;807;p108"/>
          <p:cNvSpPr txBox="1"/>
          <p:nvPr/>
        </p:nvSpPr>
        <p:spPr>
          <a:xfrm>
            <a:off x="230925" y="267101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HARDWARE &amp; LOGISTICS</a:t>
            </a:r>
            <a:endParaRPr sz="1300">
              <a:solidFill>
                <a:srgbClr val="ABE6FF"/>
              </a:solidFill>
              <a:latin typeface="Inter SemiBold"/>
              <a:ea typeface="Inter SemiBold"/>
              <a:cs typeface="Inter SemiBold"/>
              <a:sym typeface="Inter SemiBold"/>
            </a:endParaRPr>
          </a:p>
        </p:txBody>
      </p:sp>
      <p:sp>
        <p:nvSpPr>
          <p:cNvPr id="808" name="Google Shape;808;p108"/>
          <p:cNvSpPr txBox="1"/>
          <p:nvPr/>
        </p:nvSpPr>
        <p:spPr>
          <a:xfrm>
            <a:off x="5852350" y="267101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ARTIFICIAL INTELLIGENCE</a:t>
            </a:r>
            <a:endParaRPr/>
          </a:p>
        </p:txBody>
      </p:sp>
      <p:sp>
        <p:nvSpPr>
          <p:cNvPr id="809" name="Google Shape;809;p108"/>
          <p:cNvSpPr txBox="1"/>
          <p:nvPr/>
        </p:nvSpPr>
        <p:spPr>
          <a:xfrm>
            <a:off x="963600" y="365608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p>
        </p:txBody>
      </p:sp>
      <p:sp>
        <p:nvSpPr>
          <p:cNvPr id="810" name="Google Shape;810;p108"/>
          <p:cNvSpPr txBox="1"/>
          <p:nvPr/>
        </p:nvSpPr>
        <p:spPr>
          <a:xfrm>
            <a:off x="5852350" y="15998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811" name="Google Shape;811;p108"/>
          <p:cNvSpPr txBox="1"/>
          <p:nvPr/>
        </p:nvSpPr>
        <p:spPr>
          <a:xfrm>
            <a:off x="5154175" y="365608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INFRASTRUCTURE</a:t>
            </a:r>
            <a:endParaRPr sz="1300">
              <a:solidFill>
                <a:schemeClr val="dk2"/>
              </a:solidFill>
              <a:latin typeface="Inter SemiBold"/>
              <a:ea typeface="Inter SemiBold"/>
              <a:cs typeface="Inter SemiBold"/>
              <a:sym typeface="Inter SemiBold"/>
            </a:endParaRPr>
          </a:p>
        </p:txBody>
      </p:sp>
      <p:pic>
        <p:nvPicPr>
          <p:cNvPr id="812" name="Google Shape;812;p108"/>
          <p:cNvPicPr preferRelativeResize="0"/>
          <p:nvPr/>
        </p:nvPicPr>
        <p:blipFill rotWithShape="1">
          <a:blip r:embed="rId3">
            <a:alphaModFix/>
          </a:blip>
          <a:srcRect b="0" l="0" r="0" t="0"/>
          <a:stretch/>
        </p:blipFill>
        <p:spPr>
          <a:xfrm>
            <a:off x="3242350" y="1171226"/>
            <a:ext cx="2506476" cy="2506476"/>
          </a:xfrm>
          <a:prstGeom prst="rect">
            <a:avLst/>
          </a:prstGeom>
          <a:noFill/>
          <a:ln>
            <a:noFill/>
          </a:ln>
        </p:spPr>
      </p:pic>
      <p:sp>
        <p:nvSpPr>
          <p:cNvPr id="813" name="Google Shape;813;p108"/>
          <p:cNvSpPr/>
          <p:nvPr/>
        </p:nvSpPr>
        <p:spPr>
          <a:xfrm>
            <a:off x="463207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4" name="Google Shape;814;p108"/>
          <p:cNvSpPr/>
          <p:nvPr/>
        </p:nvSpPr>
        <p:spPr>
          <a:xfrm>
            <a:off x="5185550" y="186982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5" name="Google Shape;815;p108"/>
          <p:cNvSpPr/>
          <p:nvPr/>
        </p:nvSpPr>
        <p:spPr>
          <a:xfrm>
            <a:off x="5185550"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6" name="Google Shape;816;p108"/>
          <p:cNvSpPr/>
          <p:nvPr/>
        </p:nvSpPr>
        <p:spPr>
          <a:xfrm>
            <a:off x="463207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7" name="Google Shape;817;p108"/>
          <p:cNvSpPr/>
          <p:nvPr/>
        </p:nvSpPr>
        <p:spPr>
          <a:xfrm>
            <a:off x="389072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8" name="Google Shape;818;p108"/>
          <p:cNvSpPr/>
          <p:nvPr/>
        </p:nvSpPr>
        <p:spPr>
          <a:xfrm>
            <a:off x="3452075"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19" name="Google Shape;819;p108"/>
          <p:cNvSpPr/>
          <p:nvPr/>
        </p:nvSpPr>
        <p:spPr>
          <a:xfrm>
            <a:off x="3389825" y="1869825"/>
            <a:ext cx="4542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820" name="Google Shape;820;p108"/>
          <p:cNvSpPr/>
          <p:nvPr/>
        </p:nvSpPr>
        <p:spPr>
          <a:xfrm>
            <a:off x="389072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pic>
        <p:nvPicPr>
          <p:cNvPr id="821" name="Google Shape;821;p108" title="ai-sparkle 1.png"/>
          <p:cNvPicPr preferRelativeResize="0"/>
          <p:nvPr/>
        </p:nvPicPr>
        <p:blipFill>
          <a:blip r:embed="rId4">
            <a:alphaModFix/>
          </a:blip>
          <a:stretch>
            <a:fillRect/>
          </a:stretch>
        </p:blipFill>
        <p:spPr>
          <a:xfrm>
            <a:off x="5213511" y="2679032"/>
            <a:ext cx="335883" cy="311134"/>
          </a:xfrm>
          <a:prstGeom prst="rect">
            <a:avLst/>
          </a:prstGeom>
          <a:noFill/>
          <a:ln>
            <a:noFill/>
          </a:ln>
        </p:spPr>
      </p:pic>
      <p:pic>
        <p:nvPicPr>
          <p:cNvPr id="822" name="Google Shape;822;p108" title="cloud-devices 1.png"/>
          <p:cNvPicPr preferRelativeResize="0"/>
          <p:nvPr/>
        </p:nvPicPr>
        <p:blipFill>
          <a:blip r:embed="rId5">
            <a:alphaModFix/>
          </a:blip>
          <a:stretch>
            <a:fillRect/>
          </a:stretch>
        </p:blipFill>
        <p:spPr>
          <a:xfrm>
            <a:off x="4782294" y="1376064"/>
            <a:ext cx="296991" cy="335883"/>
          </a:xfrm>
          <a:prstGeom prst="rect">
            <a:avLst/>
          </a:prstGeom>
          <a:noFill/>
          <a:ln>
            <a:noFill/>
          </a:ln>
        </p:spPr>
      </p:pic>
      <p:pic>
        <p:nvPicPr>
          <p:cNvPr id="823" name="Google Shape;823;p108" title="Cloud-Gear.png"/>
          <p:cNvPicPr preferRelativeResize="0"/>
          <p:nvPr/>
        </p:nvPicPr>
        <p:blipFill>
          <a:blip r:embed="rId6">
            <a:alphaModFix/>
          </a:blip>
          <a:stretch>
            <a:fillRect/>
          </a:stretch>
        </p:blipFill>
        <p:spPr>
          <a:xfrm>
            <a:off x="5176387" y="1855446"/>
            <a:ext cx="410131" cy="413666"/>
          </a:xfrm>
          <a:prstGeom prst="rect">
            <a:avLst/>
          </a:prstGeom>
          <a:noFill/>
          <a:ln>
            <a:noFill/>
          </a:ln>
        </p:spPr>
      </p:pic>
      <p:pic>
        <p:nvPicPr>
          <p:cNvPr id="824" name="Google Shape;824;p108" title="Energy.png"/>
          <p:cNvPicPr preferRelativeResize="0"/>
          <p:nvPr/>
        </p:nvPicPr>
        <p:blipFill>
          <a:blip r:embed="rId7">
            <a:alphaModFix/>
          </a:blip>
          <a:stretch>
            <a:fillRect/>
          </a:stretch>
        </p:blipFill>
        <p:spPr>
          <a:xfrm>
            <a:off x="3925475" y="1342463"/>
            <a:ext cx="403060" cy="403060"/>
          </a:xfrm>
          <a:prstGeom prst="rect">
            <a:avLst/>
          </a:prstGeom>
          <a:noFill/>
          <a:ln>
            <a:noFill/>
          </a:ln>
        </p:spPr>
      </p:pic>
      <p:pic>
        <p:nvPicPr>
          <p:cNvPr id="825" name="Google Shape;825;p108" title="Laptop.png"/>
          <p:cNvPicPr preferRelativeResize="0"/>
          <p:nvPr/>
        </p:nvPicPr>
        <p:blipFill>
          <a:blip r:embed="rId8">
            <a:alphaModFix/>
          </a:blip>
          <a:stretch>
            <a:fillRect/>
          </a:stretch>
        </p:blipFill>
        <p:spPr>
          <a:xfrm>
            <a:off x="3421025" y="2598350"/>
            <a:ext cx="391800" cy="391824"/>
          </a:xfrm>
          <a:prstGeom prst="rect">
            <a:avLst/>
          </a:prstGeom>
          <a:noFill/>
          <a:ln>
            <a:noFill/>
          </a:ln>
        </p:spPr>
      </p:pic>
      <p:pic>
        <p:nvPicPr>
          <p:cNvPr id="826" name="Google Shape;826;p108" title="Managed-Services.png"/>
          <p:cNvPicPr preferRelativeResize="0"/>
          <p:nvPr/>
        </p:nvPicPr>
        <p:blipFill>
          <a:blip r:embed="rId9">
            <a:alphaModFix/>
          </a:blip>
          <a:stretch>
            <a:fillRect/>
          </a:stretch>
        </p:blipFill>
        <p:spPr>
          <a:xfrm>
            <a:off x="3411857" y="1855461"/>
            <a:ext cx="410131" cy="413666"/>
          </a:xfrm>
          <a:prstGeom prst="rect">
            <a:avLst/>
          </a:prstGeom>
          <a:noFill/>
          <a:ln>
            <a:noFill/>
          </a:ln>
        </p:spPr>
      </p:pic>
      <p:pic>
        <p:nvPicPr>
          <p:cNvPr id="827" name="Google Shape;827;p108" title="Security.png"/>
          <p:cNvPicPr preferRelativeResize="0"/>
          <p:nvPr/>
        </p:nvPicPr>
        <p:blipFill>
          <a:blip r:embed="rId10">
            <a:alphaModFix/>
          </a:blip>
          <a:stretch>
            <a:fillRect/>
          </a:stretch>
        </p:blipFill>
        <p:spPr>
          <a:xfrm>
            <a:off x="3885095" y="3101391"/>
            <a:ext cx="403060" cy="403060"/>
          </a:xfrm>
          <a:prstGeom prst="rect">
            <a:avLst/>
          </a:prstGeom>
          <a:noFill/>
          <a:ln>
            <a:noFill/>
          </a:ln>
        </p:spPr>
      </p:pic>
      <p:pic>
        <p:nvPicPr>
          <p:cNvPr id="828" name="Google Shape;828;p108" title="Server.png"/>
          <p:cNvPicPr preferRelativeResize="0"/>
          <p:nvPr/>
        </p:nvPicPr>
        <p:blipFill>
          <a:blip r:embed="rId11">
            <a:alphaModFix/>
          </a:blip>
          <a:stretch>
            <a:fillRect/>
          </a:stretch>
        </p:blipFill>
        <p:spPr>
          <a:xfrm>
            <a:off x="4672677" y="3101391"/>
            <a:ext cx="406595" cy="4030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0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34" name="Google Shape;834;p109"/>
          <p:cNvSpPr txBox="1"/>
          <p:nvPr>
            <p:ph type="title"/>
          </p:nvPr>
        </p:nvSpPr>
        <p:spPr>
          <a:xfrm>
            <a:off x="457200" y="7850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Unprecedented demand is changing energy </a:t>
            </a:r>
            <a:br>
              <a:rPr lang="en"/>
            </a:br>
            <a:r>
              <a:rPr lang="en"/>
              <a:t>market dynamics</a:t>
            </a:r>
            <a:endParaRPr/>
          </a:p>
          <a:p>
            <a:pPr indent="0" lvl="0" marL="0" rtl="0" algn="ctr">
              <a:spcBef>
                <a:spcPts val="0"/>
              </a:spcBef>
              <a:spcAft>
                <a:spcPts val="0"/>
              </a:spcAft>
              <a:buNone/>
            </a:pPr>
            <a:r>
              <a:t/>
            </a:r>
            <a:endParaRPr/>
          </a:p>
        </p:txBody>
      </p:sp>
      <p:sp>
        <p:nvSpPr>
          <p:cNvPr id="835" name="Google Shape;835;p109"/>
          <p:cNvSpPr/>
          <p:nvPr/>
        </p:nvSpPr>
        <p:spPr>
          <a:xfrm>
            <a:off x="-71975" y="2552538"/>
            <a:ext cx="35763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3800">
                <a:solidFill>
                  <a:schemeClr val="dk2"/>
                </a:solidFill>
                <a:latin typeface="Inter"/>
                <a:ea typeface="Inter"/>
                <a:cs typeface="Inter"/>
                <a:sym typeface="Inter"/>
              </a:rPr>
              <a:t>42%</a:t>
            </a:r>
            <a:endParaRPr sz="3800">
              <a:solidFill>
                <a:schemeClr val="dk2"/>
              </a:solidFill>
              <a:latin typeface="Inter"/>
              <a:ea typeface="Inter"/>
              <a:cs typeface="Inter"/>
              <a:sym typeface="Inter"/>
            </a:endParaRPr>
          </a:p>
        </p:txBody>
      </p:sp>
      <p:sp>
        <p:nvSpPr>
          <p:cNvPr id="836" name="Google Shape;836;p109"/>
          <p:cNvSpPr/>
          <p:nvPr/>
        </p:nvSpPr>
        <p:spPr>
          <a:xfrm>
            <a:off x="500875" y="3278475"/>
            <a:ext cx="2430600" cy="531300"/>
          </a:xfrm>
          <a:prstGeom prst="rect">
            <a:avLst/>
          </a:prstGeom>
          <a:noFill/>
          <a:ln>
            <a:noFill/>
          </a:ln>
        </p:spPr>
        <p:txBody>
          <a:bodyPr anchorCtr="0" anchor="t" bIns="0" lIns="0" spcFirstLastPara="1" rIns="182875" wrap="square" tIns="0">
            <a:noAutofit/>
          </a:bodyPr>
          <a:lstStyle/>
          <a:p>
            <a:pPr indent="0" lvl="0" marL="0" rtl="0" algn="ctr">
              <a:lnSpc>
                <a:spcPct val="115000"/>
              </a:lnSpc>
              <a:spcBef>
                <a:spcPts val="0"/>
              </a:spcBef>
              <a:spcAft>
                <a:spcPts val="0"/>
              </a:spcAft>
              <a:buNone/>
            </a:pPr>
            <a:r>
              <a:rPr lang="en" sz="1200">
                <a:solidFill>
                  <a:schemeClr val="lt1"/>
                </a:solidFill>
                <a:latin typeface="Inter Light"/>
                <a:ea typeface="Inter Light"/>
                <a:cs typeface="Inter Light"/>
                <a:sym typeface="Inter Light"/>
              </a:rPr>
              <a:t>expected growth in </a:t>
            </a:r>
            <a:r>
              <a:rPr lang="en" sz="1200">
                <a:solidFill>
                  <a:schemeClr val="accent2"/>
                </a:solidFill>
                <a:latin typeface="Inter Medium"/>
                <a:ea typeface="Inter Medium"/>
                <a:cs typeface="Inter Medium"/>
                <a:sym typeface="Inter Medium"/>
              </a:rPr>
              <a:t>energy demand </a:t>
            </a:r>
            <a:r>
              <a:rPr lang="en" sz="1200">
                <a:solidFill>
                  <a:schemeClr val="lt1"/>
                </a:solidFill>
                <a:latin typeface="Inter Light"/>
                <a:ea typeface="Inter Light"/>
                <a:cs typeface="Inter Light"/>
                <a:sym typeface="Inter Light"/>
              </a:rPr>
              <a:t>by 2035</a:t>
            </a:r>
            <a:endParaRPr sz="1200">
              <a:solidFill>
                <a:schemeClr val="lt1"/>
              </a:solidFill>
              <a:latin typeface="Inter Light"/>
              <a:ea typeface="Inter Light"/>
              <a:cs typeface="Inter Light"/>
              <a:sym typeface="Inter Light"/>
            </a:endParaRPr>
          </a:p>
          <a:p>
            <a:pPr indent="0" lvl="0" marL="0" marR="0" rtl="0" algn="ctr">
              <a:lnSpc>
                <a:spcPct val="100000"/>
              </a:lnSpc>
              <a:spcBef>
                <a:spcPts val="1200"/>
              </a:spcBef>
              <a:spcAft>
                <a:spcPts val="0"/>
              </a:spcAft>
              <a:buNone/>
            </a:pPr>
            <a:r>
              <a:t/>
            </a:r>
            <a:endParaRPr sz="1200">
              <a:solidFill>
                <a:schemeClr val="lt1"/>
              </a:solidFill>
              <a:latin typeface="Inter Light"/>
              <a:ea typeface="Inter Light"/>
              <a:cs typeface="Inter Light"/>
              <a:sym typeface="Inter Light"/>
            </a:endParaRPr>
          </a:p>
        </p:txBody>
      </p:sp>
      <p:sp>
        <p:nvSpPr>
          <p:cNvPr id="837" name="Google Shape;837;p109"/>
          <p:cNvSpPr/>
          <p:nvPr/>
        </p:nvSpPr>
        <p:spPr>
          <a:xfrm>
            <a:off x="5854825" y="2552538"/>
            <a:ext cx="35763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3800">
                <a:solidFill>
                  <a:schemeClr val="dk2"/>
                </a:solidFill>
                <a:latin typeface="Inter"/>
                <a:ea typeface="Inter"/>
                <a:cs typeface="Inter"/>
                <a:sym typeface="Inter"/>
              </a:rPr>
              <a:t>25</a:t>
            </a:r>
            <a:r>
              <a:rPr b="1" lang="en" sz="3800">
                <a:solidFill>
                  <a:schemeClr val="dk2"/>
                </a:solidFill>
                <a:latin typeface="Inter"/>
                <a:ea typeface="Inter"/>
                <a:cs typeface="Inter"/>
                <a:sym typeface="Inter"/>
              </a:rPr>
              <a:t>%</a:t>
            </a:r>
            <a:endParaRPr sz="3800">
              <a:solidFill>
                <a:schemeClr val="dk2"/>
              </a:solidFill>
              <a:latin typeface="Inter"/>
              <a:ea typeface="Inter"/>
              <a:cs typeface="Inter"/>
              <a:sym typeface="Inter"/>
            </a:endParaRPr>
          </a:p>
        </p:txBody>
      </p:sp>
      <p:sp>
        <p:nvSpPr>
          <p:cNvPr id="838" name="Google Shape;838;p109"/>
          <p:cNvSpPr/>
          <p:nvPr/>
        </p:nvSpPr>
        <p:spPr>
          <a:xfrm>
            <a:off x="2971800" y="2552538"/>
            <a:ext cx="35763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3800">
                <a:solidFill>
                  <a:schemeClr val="dk2"/>
                </a:solidFill>
                <a:latin typeface="Inter"/>
                <a:ea typeface="Inter"/>
                <a:cs typeface="Inter"/>
                <a:sym typeface="Inter"/>
              </a:rPr>
              <a:t>88</a:t>
            </a:r>
            <a:r>
              <a:rPr b="1" lang="en" sz="3800">
                <a:solidFill>
                  <a:schemeClr val="dk2"/>
                </a:solidFill>
                <a:latin typeface="Inter"/>
                <a:ea typeface="Inter"/>
                <a:cs typeface="Inter"/>
                <a:sym typeface="Inter"/>
              </a:rPr>
              <a:t>%</a:t>
            </a:r>
            <a:endParaRPr sz="3800">
              <a:solidFill>
                <a:schemeClr val="dk2"/>
              </a:solidFill>
              <a:latin typeface="Inter"/>
              <a:ea typeface="Inter"/>
              <a:cs typeface="Inter"/>
              <a:sym typeface="Inter"/>
            </a:endParaRPr>
          </a:p>
        </p:txBody>
      </p:sp>
      <p:sp>
        <p:nvSpPr>
          <p:cNvPr id="839" name="Google Shape;839;p109"/>
          <p:cNvSpPr/>
          <p:nvPr/>
        </p:nvSpPr>
        <p:spPr>
          <a:xfrm>
            <a:off x="3477600" y="3278475"/>
            <a:ext cx="2564700" cy="531300"/>
          </a:xfrm>
          <a:prstGeom prst="rect">
            <a:avLst/>
          </a:prstGeom>
          <a:noFill/>
          <a:ln>
            <a:noFill/>
          </a:ln>
        </p:spPr>
        <p:txBody>
          <a:bodyPr anchorCtr="0" anchor="t" bIns="0" lIns="0" spcFirstLastPara="1" rIns="182875" wrap="square" tIns="0">
            <a:noAutofit/>
          </a:bodyPr>
          <a:lstStyle/>
          <a:p>
            <a:pPr indent="0" lvl="0" marL="0" rtl="0" algn="ctr">
              <a:lnSpc>
                <a:spcPct val="115000"/>
              </a:lnSpc>
              <a:spcBef>
                <a:spcPts val="0"/>
              </a:spcBef>
              <a:spcAft>
                <a:spcPts val="0"/>
              </a:spcAft>
              <a:buNone/>
            </a:pPr>
            <a:r>
              <a:rPr lang="en" sz="1200">
                <a:solidFill>
                  <a:schemeClr val="lt1"/>
                </a:solidFill>
                <a:latin typeface="Inter Light"/>
                <a:ea typeface="Inter Light"/>
                <a:cs typeface="Inter Light"/>
                <a:sym typeface="Inter Light"/>
              </a:rPr>
              <a:t>forecasted increase in U.S. </a:t>
            </a:r>
            <a:r>
              <a:rPr b="1" lang="en" sz="1200">
                <a:solidFill>
                  <a:schemeClr val="accent2"/>
                </a:solidFill>
                <a:latin typeface="Inter"/>
                <a:ea typeface="Inter"/>
                <a:cs typeface="Inter"/>
                <a:sym typeface="Inter"/>
              </a:rPr>
              <a:t>natural gas export</a:t>
            </a:r>
            <a:r>
              <a:rPr lang="en" sz="1200">
                <a:solidFill>
                  <a:schemeClr val="lt1"/>
                </a:solidFill>
                <a:latin typeface="Inter Light"/>
                <a:ea typeface="Inter Light"/>
                <a:cs typeface="Inter Light"/>
                <a:sym typeface="Inter Light"/>
              </a:rPr>
              <a:t> capacity</a:t>
            </a:r>
            <a:r>
              <a:rPr lang="en" sz="1200">
                <a:solidFill>
                  <a:schemeClr val="accent2"/>
                </a:solidFill>
                <a:latin typeface="Inter Light"/>
                <a:ea typeface="Inter Light"/>
                <a:cs typeface="Inter Light"/>
                <a:sym typeface="Inter Light"/>
              </a:rPr>
              <a:t> </a:t>
            </a:r>
            <a:r>
              <a:rPr lang="en" sz="1200">
                <a:solidFill>
                  <a:schemeClr val="lt1"/>
                </a:solidFill>
                <a:latin typeface="Inter Light"/>
                <a:ea typeface="Inter Light"/>
                <a:cs typeface="Inter Light"/>
                <a:sym typeface="Inter Light"/>
              </a:rPr>
              <a:t>by 2030</a:t>
            </a:r>
            <a:endParaRPr sz="1200">
              <a:solidFill>
                <a:schemeClr val="lt1"/>
              </a:solidFill>
              <a:latin typeface="Inter Light"/>
              <a:ea typeface="Inter Light"/>
              <a:cs typeface="Inter Light"/>
              <a:sym typeface="Inter Light"/>
            </a:endParaRPr>
          </a:p>
          <a:p>
            <a:pPr indent="0" lvl="0" marL="0" marR="0" rtl="0" algn="ctr">
              <a:lnSpc>
                <a:spcPct val="100000"/>
              </a:lnSpc>
              <a:spcBef>
                <a:spcPts val="1200"/>
              </a:spcBef>
              <a:spcAft>
                <a:spcPts val="0"/>
              </a:spcAft>
              <a:buNone/>
            </a:pPr>
            <a:r>
              <a:t/>
            </a:r>
            <a:endParaRPr sz="1200">
              <a:solidFill>
                <a:schemeClr val="lt1"/>
              </a:solidFill>
              <a:latin typeface="Inter Light"/>
              <a:ea typeface="Inter Light"/>
              <a:cs typeface="Inter Light"/>
              <a:sym typeface="Inter Light"/>
            </a:endParaRPr>
          </a:p>
        </p:txBody>
      </p:sp>
      <p:sp>
        <p:nvSpPr>
          <p:cNvPr id="840" name="Google Shape;840;p109"/>
          <p:cNvSpPr/>
          <p:nvPr/>
        </p:nvSpPr>
        <p:spPr>
          <a:xfrm>
            <a:off x="5995500" y="3278475"/>
            <a:ext cx="3072300" cy="531300"/>
          </a:xfrm>
          <a:prstGeom prst="rect">
            <a:avLst/>
          </a:prstGeom>
          <a:noFill/>
          <a:ln>
            <a:noFill/>
          </a:ln>
        </p:spPr>
        <p:txBody>
          <a:bodyPr anchorCtr="0" anchor="t" bIns="0" lIns="0" spcFirstLastPara="1" rIns="182875" wrap="square" tIns="0">
            <a:noAutofit/>
          </a:bodyPr>
          <a:lstStyle/>
          <a:p>
            <a:pPr indent="0" lvl="0" marL="0" rtl="0" algn="ctr">
              <a:lnSpc>
                <a:spcPct val="115000"/>
              </a:lnSpc>
              <a:spcBef>
                <a:spcPts val="0"/>
              </a:spcBef>
              <a:spcAft>
                <a:spcPts val="0"/>
              </a:spcAft>
              <a:buNone/>
            </a:pPr>
            <a:r>
              <a:rPr lang="en" sz="1200">
                <a:solidFill>
                  <a:schemeClr val="lt1"/>
                </a:solidFill>
                <a:latin typeface="Inter Light"/>
                <a:ea typeface="Inter Light"/>
                <a:cs typeface="Inter Light"/>
                <a:sym typeface="Inter Light"/>
              </a:rPr>
              <a:t>of </a:t>
            </a:r>
            <a:r>
              <a:rPr b="1" lang="en" sz="1200">
                <a:solidFill>
                  <a:schemeClr val="accent2"/>
                </a:solidFill>
                <a:latin typeface="Inter"/>
                <a:ea typeface="Inter"/>
                <a:cs typeface="Inter"/>
                <a:sym typeface="Inter"/>
              </a:rPr>
              <a:t>operational expenses</a:t>
            </a:r>
            <a:r>
              <a:rPr lang="en" sz="1200">
                <a:solidFill>
                  <a:schemeClr val="lt1"/>
                </a:solidFill>
                <a:latin typeface="Inter Light"/>
                <a:ea typeface="Inter Light"/>
                <a:cs typeface="Inter Light"/>
                <a:sym typeface="Inter Light"/>
              </a:rPr>
              <a:t> are represented by energy costs</a:t>
            </a:r>
            <a:endParaRPr sz="1200">
              <a:solidFill>
                <a:schemeClr val="lt1"/>
              </a:solidFill>
              <a:latin typeface="Inter Light"/>
              <a:ea typeface="Inter Light"/>
              <a:cs typeface="Inter Light"/>
              <a:sym typeface="Inter Light"/>
            </a:endParaRPr>
          </a:p>
          <a:p>
            <a:pPr indent="0" lvl="0" marL="0" rtl="0" algn="ctr">
              <a:lnSpc>
                <a:spcPct val="115000"/>
              </a:lnSpc>
              <a:spcBef>
                <a:spcPts val="1200"/>
              </a:spcBef>
              <a:spcAft>
                <a:spcPts val="0"/>
              </a:spcAft>
              <a:buNone/>
            </a:pPr>
            <a:r>
              <a:t/>
            </a:r>
            <a:endParaRPr sz="1200">
              <a:solidFill>
                <a:schemeClr val="lt1"/>
              </a:solidFill>
              <a:latin typeface="Inter Light"/>
              <a:ea typeface="Inter Light"/>
              <a:cs typeface="Inter Light"/>
              <a:sym typeface="Inter Light"/>
            </a:endParaRPr>
          </a:p>
          <a:p>
            <a:pPr indent="0" lvl="0" marL="0" marR="0" rtl="0" algn="ctr">
              <a:lnSpc>
                <a:spcPct val="100000"/>
              </a:lnSpc>
              <a:spcBef>
                <a:spcPts val="1200"/>
              </a:spcBef>
              <a:spcAft>
                <a:spcPts val="0"/>
              </a:spcAft>
              <a:buNone/>
            </a:pPr>
            <a:r>
              <a:t/>
            </a:r>
            <a:endParaRPr sz="1200">
              <a:solidFill>
                <a:schemeClr val="lt1"/>
              </a:solidFill>
              <a:latin typeface="Inter Light"/>
              <a:ea typeface="Inter Light"/>
              <a:cs typeface="Inter Light"/>
              <a:sym typeface="Inter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46" name="Google Shape;846;p110"/>
          <p:cNvSpPr txBox="1"/>
          <p:nvPr/>
        </p:nvSpPr>
        <p:spPr>
          <a:xfrm>
            <a:off x="359700" y="841000"/>
            <a:ext cx="80508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a:t>
            </a:r>
            <a:r>
              <a:rPr lang="en" sz="2150">
                <a:solidFill>
                  <a:schemeClr val="dk2"/>
                </a:solidFill>
                <a:latin typeface="Inter ExtraLight"/>
                <a:ea typeface="Inter ExtraLight"/>
                <a:cs typeface="Inter ExtraLight"/>
                <a:sym typeface="Inter ExtraLight"/>
              </a:rPr>
              <a:t>comprehensive solution for smarter energy spending</a:t>
            </a:r>
            <a:endParaRPr sz="2150">
              <a:solidFill>
                <a:schemeClr val="dk2"/>
              </a:solidFill>
              <a:latin typeface="Inter ExtraLight"/>
              <a:ea typeface="Inter ExtraLight"/>
              <a:cs typeface="Inter ExtraLight"/>
              <a:sym typeface="Inter ExtraLight"/>
            </a:endParaRPr>
          </a:p>
        </p:txBody>
      </p:sp>
      <p:sp>
        <p:nvSpPr>
          <p:cNvPr id="847" name="Google Shape;847;p110"/>
          <p:cNvSpPr/>
          <p:nvPr/>
        </p:nvSpPr>
        <p:spPr>
          <a:xfrm>
            <a:off x="3509725" y="2659875"/>
            <a:ext cx="1809000" cy="1466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chemeClr val="dk2"/>
                </a:solidFill>
                <a:latin typeface="Inter"/>
                <a:ea typeface="Inter"/>
                <a:cs typeface="Inter"/>
                <a:sym typeface="Inter"/>
              </a:rPr>
              <a:t>EXPERT GUIDANCE</a:t>
            </a:r>
            <a:endParaRPr b="1">
              <a:solidFill>
                <a:schemeClr val="dk2"/>
              </a:solidFill>
              <a:latin typeface="Inter"/>
              <a:ea typeface="Inter"/>
              <a:cs typeface="Inter"/>
              <a:sym typeface="Inter"/>
            </a:endParaRPr>
          </a:p>
          <a:p>
            <a:pPr indent="0" lvl="0" marL="0" marR="0" rtl="0" algn="ctr">
              <a:spcBef>
                <a:spcPts val="0"/>
              </a:spcBef>
              <a:spcAft>
                <a:spcPts val="0"/>
              </a:spcAft>
              <a:buNone/>
            </a:pPr>
            <a:r>
              <a:t/>
            </a:r>
            <a:endParaRPr b="1">
              <a:solidFill>
                <a:schemeClr val="dk2"/>
              </a:solidFill>
              <a:latin typeface="Inter"/>
              <a:ea typeface="Inter"/>
              <a:cs typeface="Inter"/>
              <a:sym typeface="Inter"/>
            </a:endParaRPr>
          </a:p>
          <a:p>
            <a:pPr indent="0" lvl="0" marL="0" marR="0" rtl="0" algn="ctr">
              <a:spcBef>
                <a:spcPts val="0"/>
              </a:spcBef>
              <a:spcAft>
                <a:spcPts val="0"/>
              </a:spcAft>
              <a:buNone/>
            </a:pPr>
            <a:r>
              <a:rPr lang="en">
                <a:solidFill>
                  <a:schemeClr val="lt1"/>
                </a:solidFill>
                <a:latin typeface="Inter Light"/>
                <a:ea typeface="Inter Light"/>
                <a:cs typeface="Inter Light"/>
                <a:sym typeface="Inter Light"/>
              </a:rPr>
              <a:t>Expertise in selecting, managing, and implementing energy solutions</a:t>
            </a:r>
            <a:endParaRPr>
              <a:solidFill>
                <a:schemeClr val="lt1"/>
              </a:solidFill>
              <a:latin typeface="Inter Light"/>
              <a:ea typeface="Inter Light"/>
              <a:cs typeface="Inter Light"/>
              <a:sym typeface="Inter Light"/>
            </a:endParaRPr>
          </a:p>
        </p:txBody>
      </p:sp>
      <p:sp>
        <p:nvSpPr>
          <p:cNvPr id="848" name="Google Shape;848;p110"/>
          <p:cNvSpPr/>
          <p:nvPr/>
        </p:nvSpPr>
        <p:spPr>
          <a:xfrm>
            <a:off x="4040863" y="17698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49" name="Google Shape;849;p110"/>
          <p:cNvSpPr/>
          <p:nvPr/>
        </p:nvSpPr>
        <p:spPr>
          <a:xfrm>
            <a:off x="1165350" y="1769876"/>
            <a:ext cx="746700" cy="747000"/>
          </a:xfrm>
          <a:prstGeom prst="ellipse">
            <a:avLst/>
          </a:prstGeom>
          <a:solidFill>
            <a:srgbClr val="011B58"/>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rgbClr val="FFFFFF"/>
              </a:solidFill>
            </a:endParaRPr>
          </a:p>
        </p:txBody>
      </p:sp>
      <p:sp>
        <p:nvSpPr>
          <p:cNvPr id="850" name="Google Shape;850;p110"/>
          <p:cNvSpPr/>
          <p:nvPr/>
        </p:nvSpPr>
        <p:spPr>
          <a:xfrm>
            <a:off x="634200" y="2659875"/>
            <a:ext cx="1809000" cy="1214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rgbClr val="ABE7FF"/>
                </a:solidFill>
                <a:latin typeface="Inter"/>
                <a:ea typeface="Inter"/>
                <a:cs typeface="Inter"/>
                <a:sym typeface="Inter"/>
              </a:rPr>
              <a:t>100+ PROVIDERS</a:t>
            </a:r>
            <a:endParaRPr b="1">
              <a:solidFill>
                <a:srgbClr val="ABE7FF"/>
              </a:solidFill>
              <a:latin typeface="Inter"/>
              <a:ea typeface="Inter"/>
              <a:cs typeface="Inter"/>
              <a:sym typeface="Inter"/>
            </a:endParaRPr>
          </a:p>
          <a:p>
            <a:pPr indent="0" lvl="0" marL="0" marR="0" rtl="0" algn="ctr">
              <a:spcBef>
                <a:spcPts val="0"/>
              </a:spcBef>
              <a:spcAft>
                <a:spcPts val="0"/>
              </a:spcAft>
              <a:buNone/>
            </a:pPr>
            <a:r>
              <a:t/>
            </a:r>
            <a:endParaRPr b="1">
              <a:solidFill>
                <a:srgbClr val="ABE7FF"/>
              </a:solidFill>
              <a:latin typeface="Inter"/>
              <a:ea typeface="Inter"/>
              <a:cs typeface="Inter"/>
              <a:sym typeface="Inter"/>
            </a:endParaRPr>
          </a:p>
          <a:p>
            <a:pPr indent="0" lvl="0" marL="0" marR="0" rtl="0" algn="ctr">
              <a:spcBef>
                <a:spcPts val="0"/>
              </a:spcBef>
              <a:spcAft>
                <a:spcPts val="0"/>
              </a:spcAft>
              <a:buNone/>
            </a:pPr>
            <a:r>
              <a:rPr lang="en">
                <a:solidFill>
                  <a:schemeClr val="lt1"/>
                </a:solidFill>
                <a:latin typeface="Inter Light"/>
                <a:ea typeface="Inter Light"/>
                <a:cs typeface="Inter Light"/>
                <a:sym typeface="Inter Light"/>
              </a:rPr>
              <a:t>Largest retail energy network in North America</a:t>
            </a:r>
            <a:endParaRPr>
              <a:solidFill>
                <a:schemeClr val="lt1"/>
              </a:solidFill>
              <a:latin typeface="Inter Light"/>
              <a:ea typeface="Inter Light"/>
              <a:cs typeface="Inter Light"/>
              <a:sym typeface="Inter Light"/>
            </a:endParaRPr>
          </a:p>
        </p:txBody>
      </p:sp>
      <p:pic>
        <p:nvPicPr>
          <p:cNvPr id="851" name="Google Shape;851;p110" title="Person-Star.png"/>
          <p:cNvPicPr preferRelativeResize="0"/>
          <p:nvPr/>
        </p:nvPicPr>
        <p:blipFill>
          <a:blip r:embed="rId3">
            <a:alphaModFix/>
          </a:blip>
          <a:stretch>
            <a:fillRect/>
          </a:stretch>
        </p:blipFill>
        <p:spPr>
          <a:xfrm>
            <a:off x="4083200" y="1840376"/>
            <a:ext cx="606001" cy="606001"/>
          </a:xfrm>
          <a:prstGeom prst="rect">
            <a:avLst/>
          </a:prstGeom>
          <a:noFill/>
          <a:ln>
            <a:noFill/>
          </a:ln>
        </p:spPr>
      </p:pic>
      <p:sp>
        <p:nvSpPr>
          <p:cNvPr id="852" name="Google Shape;852;p110"/>
          <p:cNvSpPr/>
          <p:nvPr/>
        </p:nvSpPr>
        <p:spPr>
          <a:xfrm>
            <a:off x="6238150" y="2659950"/>
            <a:ext cx="1991100" cy="146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dk2"/>
                </a:solidFill>
                <a:latin typeface="Inter"/>
                <a:ea typeface="Inter"/>
                <a:cs typeface="Inter"/>
                <a:sym typeface="Inter"/>
              </a:rPr>
              <a:t>COST OPTIMIZATION</a:t>
            </a:r>
            <a:endParaRPr b="1">
              <a:solidFill>
                <a:schemeClr val="dk2"/>
              </a:solidFill>
              <a:latin typeface="Inter"/>
              <a:ea typeface="Inter"/>
              <a:cs typeface="Inter"/>
              <a:sym typeface="Inter"/>
            </a:endParaRPr>
          </a:p>
          <a:p>
            <a:pPr indent="0" lvl="0" marL="0" rtl="0" algn="ctr">
              <a:spcBef>
                <a:spcPts val="0"/>
              </a:spcBef>
              <a:spcAft>
                <a:spcPts val="0"/>
              </a:spcAft>
              <a:buNone/>
            </a:pPr>
            <a:r>
              <a:t/>
            </a:r>
            <a:endParaRPr b="1">
              <a:solidFill>
                <a:schemeClr val="dk2"/>
              </a:solidFill>
              <a:latin typeface="Inter"/>
              <a:ea typeface="Inter"/>
              <a:cs typeface="Inter"/>
              <a:sym typeface="Inter"/>
            </a:endParaRPr>
          </a:p>
          <a:p>
            <a:pPr indent="0" lvl="0" marL="0" rtl="0" algn="ctr">
              <a:spcBef>
                <a:spcPts val="0"/>
              </a:spcBef>
              <a:spcAft>
                <a:spcPts val="0"/>
              </a:spcAft>
              <a:buNone/>
            </a:pPr>
            <a:r>
              <a:rPr lang="en">
                <a:solidFill>
                  <a:schemeClr val="lt1"/>
                </a:solidFill>
                <a:latin typeface="Inter Light"/>
                <a:ea typeface="Inter Light"/>
                <a:cs typeface="Inter Light"/>
                <a:sym typeface="Inter Light"/>
              </a:rPr>
              <a:t>The best pricing, cost analyses, and market forecasts to optimize your energy spend</a:t>
            </a:r>
            <a:endParaRPr>
              <a:solidFill>
                <a:schemeClr val="lt1"/>
              </a:solidFill>
              <a:latin typeface="Inter Light"/>
              <a:ea typeface="Inter Light"/>
              <a:cs typeface="Inter Light"/>
              <a:sym typeface="Inter Light"/>
            </a:endParaRPr>
          </a:p>
        </p:txBody>
      </p:sp>
      <p:sp>
        <p:nvSpPr>
          <p:cNvPr id="853" name="Google Shape;853;p110"/>
          <p:cNvSpPr/>
          <p:nvPr/>
        </p:nvSpPr>
        <p:spPr>
          <a:xfrm>
            <a:off x="6860350" y="17698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854" name="Google Shape;854;p110" title="Auto Pay (4).png"/>
          <p:cNvPicPr preferRelativeResize="0"/>
          <p:nvPr/>
        </p:nvPicPr>
        <p:blipFill>
          <a:blip r:embed="rId4">
            <a:alphaModFix/>
          </a:blip>
          <a:stretch>
            <a:fillRect/>
          </a:stretch>
        </p:blipFill>
        <p:spPr>
          <a:xfrm>
            <a:off x="6919600" y="1829276"/>
            <a:ext cx="628200" cy="628200"/>
          </a:xfrm>
          <a:prstGeom prst="rect">
            <a:avLst/>
          </a:prstGeom>
          <a:noFill/>
          <a:ln>
            <a:noFill/>
          </a:ln>
        </p:spPr>
      </p:pic>
      <p:pic>
        <p:nvPicPr>
          <p:cNvPr id="855" name="Google Shape;855;p110" title="Checklist (1).png"/>
          <p:cNvPicPr preferRelativeResize="0"/>
          <p:nvPr/>
        </p:nvPicPr>
        <p:blipFill rotWithShape="1">
          <a:blip r:embed="rId5">
            <a:alphaModFix/>
          </a:blip>
          <a:srcRect b="0" l="0" r="0" t="0"/>
          <a:stretch/>
        </p:blipFill>
        <p:spPr>
          <a:xfrm>
            <a:off x="1246800" y="1840376"/>
            <a:ext cx="606001" cy="606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1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61" name="Google Shape;861;p111"/>
          <p:cNvSpPr txBox="1"/>
          <p:nvPr/>
        </p:nvSpPr>
        <p:spPr>
          <a:xfrm>
            <a:off x="359700" y="841000"/>
            <a:ext cx="8050800" cy="51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holistic energy strategy to:</a:t>
            </a:r>
            <a:endParaRPr sz="2150">
              <a:solidFill>
                <a:schemeClr val="dk2"/>
              </a:solidFill>
              <a:latin typeface="Inter ExtraLight"/>
              <a:ea typeface="Inter ExtraLight"/>
              <a:cs typeface="Inter ExtraLight"/>
              <a:sym typeface="Inter ExtraLight"/>
            </a:endParaRPr>
          </a:p>
        </p:txBody>
      </p:sp>
      <p:sp>
        <p:nvSpPr>
          <p:cNvPr id="862" name="Google Shape;862;p111"/>
          <p:cNvSpPr/>
          <p:nvPr/>
        </p:nvSpPr>
        <p:spPr>
          <a:xfrm>
            <a:off x="3509713"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chemeClr val="dk2"/>
                </a:solidFill>
                <a:latin typeface="Inter"/>
                <a:ea typeface="Inter"/>
                <a:cs typeface="Inter"/>
                <a:sym typeface="Inter"/>
              </a:rPr>
              <a:t>IMPROVE ENERGY </a:t>
            </a:r>
            <a:r>
              <a:rPr b="1" lang="en">
                <a:solidFill>
                  <a:schemeClr val="dk2"/>
                </a:solidFill>
                <a:latin typeface="Inter"/>
                <a:ea typeface="Inter"/>
                <a:cs typeface="Inter"/>
                <a:sym typeface="Inter"/>
              </a:rPr>
              <a:t>INFRASTRUCTURE</a:t>
            </a:r>
            <a:endParaRPr b="1">
              <a:solidFill>
                <a:schemeClr val="dk2"/>
              </a:solidFill>
              <a:latin typeface="Inter"/>
              <a:ea typeface="Inter"/>
              <a:cs typeface="Inter"/>
              <a:sym typeface="Inter"/>
            </a:endParaRPr>
          </a:p>
        </p:txBody>
      </p:sp>
      <p:sp>
        <p:nvSpPr>
          <p:cNvPr id="863" name="Google Shape;863;p111"/>
          <p:cNvSpPr/>
          <p:nvPr/>
        </p:nvSpPr>
        <p:spPr>
          <a:xfrm>
            <a:off x="4040863"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64" name="Google Shape;864;p111"/>
          <p:cNvSpPr/>
          <p:nvPr/>
        </p:nvSpPr>
        <p:spPr>
          <a:xfrm>
            <a:off x="1165350" y="2074676"/>
            <a:ext cx="746700" cy="747000"/>
          </a:xfrm>
          <a:prstGeom prst="ellipse">
            <a:avLst/>
          </a:prstGeom>
          <a:solidFill>
            <a:srgbClr val="011B58"/>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rgbClr val="FFFFFF"/>
              </a:solidFill>
            </a:endParaRPr>
          </a:p>
        </p:txBody>
      </p:sp>
      <p:sp>
        <p:nvSpPr>
          <p:cNvPr id="865" name="Google Shape;865;p111"/>
          <p:cNvSpPr/>
          <p:nvPr/>
        </p:nvSpPr>
        <p:spPr>
          <a:xfrm>
            <a:off x="634200"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a:solidFill>
                  <a:srgbClr val="ABE7FF"/>
                </a:solidFill>
                <a:latin typeface="Inter"/>
                <a:ea typeface="Inter"/>
                <a:cs typeface="Inter"/>
                <a:sym typeface="Inter"/>
              </a:rPr>
              <a:t>OPTIMIZE ENERGY SPENDING</a:t>
            </a:r>
            <a:endParaRPr b="1">
              <a:solidFill>
                <a:srgbClr val="ABE7FF"/>
              </a:solidFill>
              <a:latin typeface="Inter"/>
              <a:ea typeface="Inter"/>
              <a:cs typeface="Inter"/>
              <a:sym typeface="Inter"/>
            </a:endParaRPr>
          </a:p>
        </p:txBody>
      </p:sp>
      <p:pic>
        <p:nvPicPr>
          <p:cNvPr id="866" name="Google Shape;866;p111" title="Light-Bulb (2).png"/>
          <p:cNvPicPr preferRelativeResize="0"/>
          <p:nvPr/>
        </p:nvPicPr>
        <p:blipFill rotWithShape="1">
          <a:blip r:embed="rId3">
            <a:alphaModFix/>
          </a:blip>
          <a:srcRect b="0" l="0" r="0" t="0"/>
          <a:stretch/>
        </p:blipFill>
        <p:spPr>
          <a:xfrm>
            <a:off x="4083200" y="2145176"/>
            <a:ext cx="606001" cy="606001"/>
          </a:xfrm>
          <a:prstGeom prst="rect">
            <a:avLst/>
          </a:prstGeom>
          <a:noFill/>
          <a:ln>
            <a:noFill/>
          </a:ln>
        </p:spPr>
      </p:pic>
      <p:sp>
        <p:nvSpPr>
          <p:cNvPr id="867" name="Google Shape;867;p111"/>
          <p:cNvSpPr/>
          <p:nvPr/>
        </p:nvSpPr>
        <p:spPr>
          <a:xfrm>
            <a:off x="6236675" y="3117525"/>
            <a:ext cx="21738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dk2"/>
                </a:solidFill>
                <a:latin typeface="Inter"/>
                <a:ea typeface="Inter"/>
                <a:cs typeface="Inter"/>
                <a:sym typeface="Inter"/>
              </a:rPr>
              <a:t>MEET </a:t>
            </a:r>
            <a:r>
              <a:rPr b="1" lang="en">
                <a:solidFill>
                  <a:schemeClr val="dk2"/>
                </a:solidFill>
                <a:latin typeface="Inter"/>
                <a:ea typeface="Inter"/>
                <a:cs typeface="Inter"/>
                <a:sym typeface="Inter"/>
              </a:rPr>
              <a:t>SUSTAINABILITY</a:t>
            </a:r>
            <a:r>
              <a:rPr b="1" lang="en">
                <a:solidFill>
                  <a:schemeClr val="dk2"/>
                </a:solidFill>
                <a:latin typeface="Inter"/>
                <a:ea typeface="Inter"/>
                <a:cs typeface="Inter"/>
                <a:sym typeface="Inter"/>
              </a:rPr>
              <a:t> GOALS</a:t>
            </a:r>
            <a:endParaRPr b="1">
              <a:solidFill>
                <a:schemeClr val="dk2"/>
              </a:solidFill>
              <a:latin typeface="Inter"/>
              <a:ea typeface="Inter"/>
              <a:cs typeface="Inter"/>
              <a:sym typeface="Inter"/>
            </a:endParaRPr>
          </a:p>
        </p:txBody>
      </p:sp>
      <p:sp>
        <p:nvSpPr>
          <p:cNvPr id="868" name="Google Shape;868;p111"/>
          <p:cNvSpPr/>
          <p:nvPr/>
        </p:nvSpPr>
        <p:spPr>
          <a:xfrm>
            <a:off x="6860350"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869" name="Google Shape;869;p111" title="Checkbox-Circle (1).png"/>
          <p:cNvPicPr preferRelativeResize="0"/>
          <p:nvPr/>
        </p:nvPicPr>
        <p:blipFill rotWithShape="1">
          <a:blip r:embed="rId4">
            <a:alphaModFix/>
          </a:blip>
          <a:srcRect b="0" l="0" r="0" t="0"/>
          <a:stretch/>
        </p:blipFill>
        <p:spPr>
          <a:xfrm>
            <a:off x="6919600" y="2134076"/>
            <a:ext cx="628200" cy="628200"/>
          </a:xfrm>
          <a:prstGeom prst="rect">
            <a:avLst/>
          </a:prstGeom>
          <a:noFill/>
          <a:ln>
            <a:noFill/>
          </a:ln>
        </p:spPr>
      </p:pic>
      <p:pic>
        <p:nvPicPr>
          <p:cNvPr id="870" name="Google Shape;870;p111" title="Circle-Arrow (2).png"/>
          <p:cNvPicPr preferRelativeResize="0"/>
          <p:nvPr/>
        </p:nvPicPr>
        <p:blipFill rotWithShape="1">
          <a:blip r:embed="rId5">
            <a:alphaModFix/>
          </a:blip>
          <a:srcRect b="0" l="0" r="0" t="0"/>
          <a:stretch/>
        </p:blipFill>
        <p:spPr>
          <a:xfrm rot="10800000">
            <a:off x="1246800" y="2145176"/>
            <a:ext cx="606001" cy="606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12"/>
          <p:cNvSpPr txBox="1"/>
          <p:nvPr>
            <p:ph idx="4294967295" type="title"/>
          </p:nvPr>
        </p:nvSpPr>
        <p:spPr>
          <a:xfrm>
            <a:off x="457200" y="480275"/>
            <a:ext cx="40971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t>Energy solutions portfolio</a:t>
            </a:r>
            <a:endParaRPr sz="2700"/>
          </a:p>
        </p:txBody>
      </p:sp>
      <p:pic>
        <p:nvPicPr>
          <p:cNvPr id="876" name="Google Shape;876;p112" title="Energy (1).png"/>
          <p:cNvPicPr preferRelativeResize="0"/>
          <p:nvPr/>
        </p:nvPicPr>
        <p:blipFill rotWithShape="1">
          <a:blip r:embed="rId3">
            <a:alphaModFix/>
          </a:blip>
          <a:srcRect b="0" l="0" r="0" t="0"/>
          <a:stretch/>
        </p:blipFill>
        <p:spPr>
          <a:xfrm>
            <a:off x="838200" y="2213050"/>
            <a:ext cx="571500" cy="571500"/>
          </a:xfrm>
          <a:prstGeom prst="rect">
            <a:avLst/>
          </a:prstGeom>
          <a:noFill/>
          <a:ln>
            <a:noFill/>
          </a:ln>
        </p:spPr>
      </p:pic>
      <p:pic>
        <p:nvPicPr>
          <p:cNvPr id="877" name="Google Shape;877;p112" title="Building.png"/>
          <p:cNvPicPr preferRelativeResize="0"/>
          <p:nvPr/>
        </p:nvPicPr>
        <p:blipFill rotWithShape="1">
          <a:blip r:embed="rId4">
            <a:alphaModFix/>
          </a:blip>
          <a:srcRect b="0" l="0" r="0" t="0"/>
          <a:stretch/>
        </p:blipFill>
        <p:spPr>
          <a:xfrm>
            <a:off x="838200" y="3060463"/>
            <a:ext cx="571500" cy="571500"/>
          </a:xfrm>
          <a:prstGeom prst="rect">
            <a:avLst/>
          </a:prstGeom>
          <a:noFill/>
          <a:ln>
            <a:noFill/>
          </a:ln>
        </p:spPr>
      </p:pic>
      <p:sp>
        <p:nvSpPr>
          <p:cNvPr id="878" name="Google Shape;878;p112"/>
          <p:cNvSpPr txBox="1"/>
          <p:nvPr/>
        </p:nvSpPr>
        <p:spPr>
          <a:xfrm>
            <a:off x="1648925" y="1199000"/>
            <a:ext cx="2946300" cy="88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Electricity &amp; Natural Gas Procurement</a:t>
            </a:r>
            <a:endParaRPr sz="1200">
              <a:solidFill>
                <a:schemeClr val="dk1"/>
              </a:solidFill>
              <a:latin typeface="Inter Light"/>
              <a:ea typeface="Inter Light"/>
              <a:cs typeface="Inter Light"/>
              <a:sym typeface="Inter Light"/>
            </a:endParaRPr>
          </a:p>
        </p:txBody>
      </p:sp>
      <p:pic>
        <p:nvPicPr>
          <p:cNvPr id="879" name="Google Shape;879;p112" title="Light-Bulb (1).png"/>
          <p:cNvPicPr preferRelativeResize="0"/>
          <p:nvPr/>
        </p:nvPicPr>
        <p:blipFill rotWithShape="1">
          <a:blip r:embed="rId5">
            <a:alphaModFix/>
          </a:blip>
          <a:srcRect b="0" l="0" r="0" t="0"/>
          <a:stretch/>
        </p:blipFill>
        <p:spPr>
          <a:xfrm>
            <a:off x="838200" y="1263388"/>
            <a:ext cx="571500" cy="571500"/>
          </a:xfrm>
          <a:prstGeom prst="rect">
            <a:avLst/>
          </a:prstGeom>
          <a:noFill/>
          <a:ln>
            <a:noFill/>
          </a:ln>
        </p:spPr>
      </p:pic>
      <p:pic>
        <p:nvPicPr>
          <p:cNvPr id="880" name="Google Shape;880;p112" title="Gear (3).png"/>
          <p:cNvPicPr preferRelativeResize="0"/>
          <p:nvPr/>
        </p:nvPicPr>
        <p:blipFill rotWithShape="1">
          <a:blip r:embed="rId6">
            <a:alphaModFix/>
          </a:blip>
          <a:srcRect b="0" l="0" r="0" t="0"/>
          <a:stretch/>
        </p:blipFill>
        <p:spPr>
          <a:xfrm>
            <a:off x="866600" y="3933363"/>
            <a:ext cx="571500" cy="571500"/>
          </a:xfrm>
          <a:prstGeom prst="rect">
            <a:avLst/>
          </a:prstGeom>
          <a:noFill/>
          <a:ln>
            <a:noFill/>
          </a:ln>
        </p:spPr>
      </p:pic>
      <p:sp>
        <p:nvSpPr>
          <p:cNvPr id="881" name="Google Shape;881;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882" name="Google Shape;882;p112" title="Plug (1).png"/>
          <p:cNvPicPr preferRelativeResize="0"/>
          <p:nvPr/>
        </p:nvPicPr>
        <p:blipFill rotWithShape="1">
          <a:blip r:embed="rId7">
            <a:alphaModFix/>
          </a:blip>
          <a:srcRect b="0" l="0" r="0" t="0"/>
          <a:stretch/>
        </p:blipFill>
        <p:spPr>
          <a:xfrm>
            <a:off x="4732738" y="2201250"/>
            <a:ext cx="571500" cy="571500"/>
          </a:xfrm>
          <a:prstGeom prst="rect">
            <a:avLst/>
          </a:prstGeom>
          <a:noFill/>
          <a:ln>
            <a:noFill/>
          </a:ln>
        </p:spPr>
      </p:pic>
      <p:pic>
        <p:nvPicPr>
          <p:cNvPr id="883" name="Google Shape;883;p112" title="Bar-Chart.png"/>
          <p:cNvPicPr preferRelativeResize="0"/>
          <p:nvPr/>
        </p:nvPicPr>
        <p:blipFill rotWithShape="1">
          <a:blip r:embed="rId8">
            <a:alphaModFix/>
          </a:blip>
          <a:srcRect b="0" l="0" r="0" t="0"/>
          <a:stretch/>
        </p:blipFill>
        <p:spPr>
          <a:xfrm>
            <a:off x="4732738" y="1251588"/>
            <a:ext cx="571500" cy="571500"/>
          </a:xfrm>
          <a:prstGeom prst="rect">
            <a:avLst/>
          </a:prstGeom>
          <a:noFill/>
          <a:ln>
            <a:noFill/>
          </a:ln>
        </p:spPr>
      </p:pic>
      <p:pic>
        <p:nvPicPr>
          <p:cNvPr id="884" name="Google Shape;884;p112" title="Hand-Plus (2).png"/>
          <p:cNvPicPr preferRelativeResize="0"/>
          <p:nvPr/>
        </p:nvPicPr>
        <p:blipFill rotWithShape="1">
          <a:blip r:embed="rId9">
            <a:alphaModFix/>
          </a:blip>
          <a:srcRect b="0" l="0" r="0" t="0"/>
          <a:stretch/>
        </p:blipFill>
        <p:spPr>
          <a:xfrm>
            <a:off x="4747613" y="3060463"/>
            <a:ext cx="571500" cy="571500"/>
          </a:xfrm>
          <a:prstGeom prst="rect">
            <a:avLst/>
          </a:prstGeom>
          <a:noFill/>
          <a:ln>
            <a:noFill/>
          </a:ln>
        </p:spPr>
      </p:pic>
      <p:sp>
        <p:nvSpPr>
          <p:cNvPr id="885" name="Google Shape;885;p112"/>
          <p:cNvSpPr txBox="1"/>
          <p:nvPr/>
        </p:nvSpPr>
        <p:spPr>
          <a:xfrm>
            <a:off x="1648925" y="2301225"/>
            <a:ext cx="2946300" cy="79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Energy Efficiency</a:t>
            </a:r>
            <a:endParaRPr sz="1200">
              <a:solidFill>
                <a:schemeClr val="dk1"/>
              </a:solidFill>
              <a:latin typeface="Inter Light"/>
              <a:ea typeface="Inter Light"/>
              <a:cs typeface="Inter Light"/>
              <a:sym typeface="Inter Light"/>
            </a:endParaRPr>
          </a:p>
        </p:txBody>
      </p:sp>
      <p:sp>
        <p:nvSpPr>
          <p:cNvPr id="886" name="Google Shape;886;p112"/>
          <p:cNvSpPr txBox="1"/>
          <p:nvPr/>
        </p:nvSpPr>
        <p:spPr>
          <a:xfrm>
            <a:off x="1648925" y="3029250"/>
            <a:ext cx="2411400" cy="79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Building Management (Sensors &amp; IoT)</a:t>
            </a:r>
            <a:endParaRPr sz="1300">
              <a:solidFill>
                <a:schemeClr val="dk1"/>
              </a:solidFill>
              <a:latin typeface="Inter Light"/>
              <a:ea typeface="Inter Light"/>
              <a:cs typeface="Inter Light"/>
              <a:sym typeface="Inter Light"/>
            </a:endParaRPr>
          </a:p>
        </p:txBody>
      </p:sp>
      <p:sp>
        <p:nvSpPr>
          <p:cNvPr id="887" name="Google Shape;887;p112"/>
          <p:cNvSpPr txBox="1"/>
          <p:nvPr/>
        </p:nvSpPr>
        <p:spPr>
          <a:xfrm>
            <a:off x="1648925" y="4002425"/>
            <a:ext cx="2946300" cy="79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Water Management</a:t>
            </a:r>
            <a:endParaRPr sz="1300">
              <a:solidFill>
                <a:schemeClr val="dk1"/>
              </a:solidFill>
              <a:latin typeface="Inter Light"/>
              <a:ea typeface="Inter Light"/>
              <a:cs typeface="Inter Light"/>
              <a:sym typeface="Inter Light"/>
            </a:endParaRPr>
          </a:p>
        </p:txBody>
      </p:sp>
      <p:sp>
        <p:nvSpPr>
          <p:cNvPr id="888" name="Google Shape;888;p112"/>
          <p:cNvSpPr txBox="1"/>
          <p:nvPr/>
        </p:nvSpPr>
        <p:spPr>
          <a:xfrm>
            <a:off x="5504450" y="1327800"/>
            <a:ext cx="2946300" cy="88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Waste Management</a:t>
            </a:r>
            <a:endParaRPr sz="1300">
              <a:solidFill>
                <a:schemeClr val="dk1"/>
              </a:solidFill>
              <a:latin typeface="Inter Light"/>
              <a:ea typeface="Inter Light"/>
              <a:cs typeface="Inter Light"/>
              <a:sym typeface="Inter Light"/>
            </a:endParaRPr>
          </a:p>
          <a:p>
            <a:pPr indent="0" lvl="0" marL="0" rtl="0" algn="l">
              <a:lnSpc>
                <a:spcPct val="100000"/>
              </a:lnSpc>
              <a:spcBef>
                <a:spcPts val="0"/>
              </a:spcBef>
              <a:spcAft>
                <a:spcPts val="0"/>
              </a:spcAft>
              <a:buNone/>
            </a:pPr>
            <a:r>
              <a:t/>
            </a:r>
            <a:endParaRPr sz="1300">
              <a:solidFill>
                <a:schemeClr val="dk1"/>
              </a:solidFill>
              <a:latin typeface="Inter Light"/>
              <a:ea typeface="Inter Light"/>
              <a:cs typeface="Inter Light"/>
              <a:sym typeface="Inter Light"/>
            </a:endParaRPr>
          </a:p>
        </p:txBody>
      </p:sp>
      <p:sp>
        <p:nvSpPr>
          <p:cNvPr id="889" name="Google Shape;889;p112"/>
          <p:cNvSpPr txBox="1"/>
          <p:nvPr/>
        </p:nvSpPr>
        <p:spPr>
          <a:xfrm>
            <a:off x="5504450" y="2301225"/>
            <a:ext cx="2946300" cy="79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Electric Vehicle Solutions</a:t>
            </a:r>
            <a:endParaRPr sz="1300">
              <a:solidFill>
                <a:schemeClr val="dk1"/>
              </a:solidFill>
              <a:latin typeface="Inter Light"/>
              <a:ea typeface="Inter Light"/>
              <a:cs typeface="Inter Light"/>
              <a:sym typeface="Inter Light"/>
            </a:endParaRPr>
          </a:p>
          <a:p>
            <a:pPr indent="0" lvl="0" marL="0" rtl="0" algn="l">
              <a:lnSpc>
                <a:spcPct val="100000"/>
              </a:lnSpc>
              <a:spcBef>
                <a:spcPts val="0"/>
              </a:spcBef>
              <a:spcAft>
                <a:spcPts val="0"/>
              </a:spcAft>
              <a:buNone/>
            </a:pPr>
            <a:r>
              <a:t/>
            </a:r>
            <a:endParaRPr sz="1300">
              <a:solidFill>
                <a:schemeClr val="dk1"/>
              </a:solidFill>
              <a:latin typeface="Inter Light"/>
              <a:ea typeface="Inter Light"/>
              <a:cs typeface="Inter Light"/>
              <a:sym typeface="Inter Light"/>
            </a:endParaRPr>
          </a:p>
        </p:txBody>
      </p:sp>
      <p:sp>
        <p:nvSpPr>
          <p:cNvPr id="890" name="Google Shape;890;p112"/>
          <p:cNvSpPr txBox="1"/>
          <p:nvPr/>
        </p:nvSpPr>
        <p:spPr>
          <a:xfrm>
            <a:off x="5504450" y="3105450"/>
            <a:ext cx="2946300" cy="799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chemeClr val="dk1"/>
                </a:solidFill>
                <a:latin typeface="Inter Light"/>
                <a:ea typeface="Inter Light"/>
                <a:cs typeface="Inter Light"/>
                <a:sym typeface="Inter Light"/>
              </a:rPr>
              <a:t>Distributed Generation</a:t>
            </a:r>
            <a:endParaRPr sz="1300">
              <a:solidFill>
                <a:schemeClr val="dk1"/>
              </a:solidFill>
              <a:latin typeface="Inter Light"/>
              <a:ea typeface="Inter Light"/>
              <a:cs typeface="Inter Light"/>
              <a:sym typeface="Inter Light"/>
            </a:endParaRPr>
          </a:p>
          <a:p>
            <a:pPr indent="0" lvl="0" marL="0" rtl="0" algn="l">
              <a:lnSpc>
                <a:spcPct val="100000"/>
              </a:lnSpc>
              <a:spcBef>
                <a:spcPts val="0"/>
              </a:spcBef>
              <a:spcAft>
                <a:spcPts val="0"/>
              </a:spcAft>
              <a:buNone/>
            </a:pPr>
            <a:r>
              <a:t/>
            </a:r>
            <a:endParaRPr sz="1300">
              <a:solidFill>
                <a:schemeClr val="dk1"/>
              </a:solidFill>
              <a:latin typeface="Inter Light"/>
              <a:ea typeface="Inter Light"/>
              <a:cs typeface="Inter Light"/>
              <a:sym typeface="Inter Light"/>
            </a:endParaRPr>
          </a:p>
        </p:txBody>
      </p:sp>
      <p:sp>
        <p:nvSpPr>
          <p:cNvPr id="891" name="Google Shape;891;p112"/>
          <p:cNvSpPr txBox="1"/>
          <p:nvPr/>
        </p:nvSpPr>
        <p:spPr>
          <a:xfrm>
            <a:off x="5504449" y="4026681"/>
            <a:ext cx="2718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rgbClr val="011B58"/>
                </a:solidFill>
                <a:latin typeface="Inter Light"/>
                <a:ea typeface="Inter Light"/>
                <a:cs typeface="Inter Light"/>
                <a:sym typeface="Inter Light"/>
              </a:rPr>
              <a:t>Energy Expense Management</a:t>
            </a:r>
            <a:endParaRPr sz="1300">
              <a:latin typeface="Inter Light"/>
              <a:ea typeface="Inter Light"/>
              <a:cs typeface="Inter Light"/>
              <a:sym typeface="Inter Light"/>
            </a:endParaRPr>
          </a:p>
        </p:txBody>
      </p:sp>
      <p:pic>
        <p:nvPicPr>
          <p:cNvPr id="892" name="Google Shape;892;p112"/>
          <p:cNvPicPr preferRelativeResize="0"/>
          <p:nvPr/>
        </p:nvPicPr>
        <p:blipFill>
          <a:blip r:embed="rId10">
            <a:alphaModFix/>
          </a:blip>
          <a:stretch>
            <a:fillRect/>
          </a:stretch>
        </p:blipFill>
        <p:spPr>
          <a:xfrm>
            <a:off x="4732749" y="3919700"/>
            <a:ext cx="571500" cy="5757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113" title="6101d311-9e4e-4b3e-a418-fec5f4fed17f-1200x731.png"/>
          <p:cNvPicPr preferRelativeResize="0"/>
          <p:nvPr/>
        </p:nvPicPr>
        <p:blipFill>
          <a:blip r:embed="rId3">
            <a:alphaModFix/>
          </a:blip>
          <a:stretch>
            <a:fillRect/>
          </a:stretch>
        </p:blipFill>
        <p:spPr>
          <a:xfrm>
            <a:off x="784850" y="7092275"/>
            <a:ext cx="4336326" cy="2641551"/>
          </a:xfrm>
          <a:prstGeom prst="rect">
            <a:avLst/>
          </a:prstGeom>
          <a:noFill/>
          <a:ln>
            <a:noFill/>
          </a:ln>
        </p:spPr>
      </p:pic>
      <p:pic>
        <p:nvPicPr>
          <p:cNvPr id="898" name="Google Shape;898;p113" title="Screenshot 2025-04-24 at 11.26.26 AM.png"/>
          <p:cNvPicPr preferRelativeResize="0"/>
          <p:nvPr/>
        </p:nvPicPr>
        <p:blipFill>
          <a:blip r:embed="rId4">
            <a:alphaModFix/>
          </a:blip>
          <a:stretch>
            <a:fillRect/>
          </a:stretch>
        </p:blipFill>
        <p:spPr>
          <a:xfrm>
            <a:off x="4992352" y="8121718"/>
            <a:ext cx="1867151" cy="786384"/>
          </a:xfrm>
          <a:prstGeom prst="rect">
            <a:avLst/>
          </a:prstGeom>
          <a:noFill/>
          <a:ln>
            <a:noFill/>
          </a:ln>
        </p:spPr>
      </p:pic>
      <p:pic>
        <p:nvPicPr>
          <p:cNvPr id="899" name="Google Shape;899;p113" title="6101d311-9e4e-4b3e-a418-fec5f4fed17f-1200x731.png"/>
          <p:cNvPicPr preferRelativeResize="0"/>
          <p:nvPr/>
        </p:nvPicPr>
        <p:blipFill>
          <a:blip r:embed="rId3">
            <a:alphaModFix/>
          </a:blip>
          <a:stretch>
            <a:fillRect/>
          </a:stretch>
        </p:blipFill>
        <p:spPr>
          <a:xfrm>
            <a:off x="888175" y="1671625"/>
            <a:ext cx="5207826" cy="3172450"/>
          </a:xfrm>
          <a:prstGeom prst="rect">
            <a:avLst/>
          </a:prstGeom>
          <a:noFill/>
          <a:ln>
            <a:noFill/>
          </a:ln>
        </p:spPr>
      </p:pic>
      <p:pic>
        <p:nvPicPr>
          <p:cNvPr id="900" name="Google Shape;900;p113" title="Screenshot 2025-04-24 at 11.26.26 AM.png"/>
          <p:cNvPicPr preferRelativeResize="0"/>
          <p:nvPr/>
        </p:nvPicPr>
        <p:blipFill>
          <a:blip r:embed="rId4">
            <a:alphaModFix/>
          </a:blip>
          <a:stretch>
            <a:fillRect/>
          </a:stretch>
        </p:blipFill>
        <p:spPr>
          <a:xfrm>
            <a:off x="6176624" y="2737627"/>
            <a:ext cx="2470400" cy="1040450"/>
          </a:xfrm>
          <a:prstGeom prst="rect">
            <a:avLst/>
          </a:prstGeom>
          <a:noFill/>
          <a:ln>
            <a:noFill/>
          </a:ln>
        </p:spPr>
      </p:pic>
      <p:sp>
        <p:nvSpPr>
          <p:cNvPr id="901" name="Google Shape;901;p113"/>
          <p:cNvSpPr txBox="1"/>
          <p:nvPr/>
        </p:nvSpPr>
        <p:spPr>
          <a:xfrm>
            <a:off x="457200" y="419650"/>
            <a:ext cx="8149800" cy="112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100">
                <a:solidFill>
                  <a:schemeClr val="dk1"/>
                </a:solidFill>
                <a:latin typeface="Inter ExtraLight"/>
                <a:ea typeface="Inter ExtraLight"/>
                <a:cs typeface="Inter ExtraLight"/>
                <a:sym typeface="Inter ExtraLight"/>
              </a:rPr>
              <a:t>Get the most competitive rates with a broad network of electricity and gas suppliers across deregulated markets.</a:t>
            </a:r>
            <a:endParaRPr sz="2100">
              <a:solidFill>
                <a:schemeClr val="dk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114"/>
          <p:cNvSpPr txBox="1"/>
          <p:nvPr>
            <p:ph type="title"/>
          </p:nvPr>
        </p:nvSpPr>
        <p:spPr>
          <a:xfrm>
            <a:off x="391150" y="724075"/>
            <a:ext cx="2592600" cy="2701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2"/>
                </a:solidFill>
              </a:rPr>
              <a:t>Our </a:t>
            </a:r>
            <a:r>
              <a:rPr lang="en">
                <a:solidFill>
                  <a:schemeClr val="lt1"/>
                </a:solidFill>
              </a:rPr>
              <a:t>catalog contains access to over 100 of the leadi</a:t>
            </a:r>
            <a:r>
              <a:rPr lang="en">
                <a:solidFill>
                  <a:schemeClr val="lt2"/>
                </a:solidFill>
              </a:rPr>
              <a:t>ng energy providers</a:t>
            </a:r>
            <a:endParaRPr>
              <a:solidFill>
                <a:schemeClr val="lt2"/>
              </a:solidFill>
            </a:endParaRPr>
          </a:p>
          <a:p>
            <a:pPr indent="0" lvl="0" marL="0" rtl="0" algn="l">
              <a:spcBef>
                <a:spcPts val="0"/>
              </a:spcBef>
              <a:spcAft>
                <a:spcPts val="0"/>
              </a:spcAft>
              <a:buNone/>
            </a:pPr>
            <a:r>
              <a:t/>
            </a:r>
            <a:endParaRPr/>
          </a:p>
        </p:txBody>
      </p:sp>
      <p:sp>
        <p:nvSpPr>
          <p:cNvPr id="907" name="Google Shape;907;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908" name="Google Shape;908;p114"/>
          <p:cNvPicPr preferRelativeResize="0"/>
          <p:nvPr/>
        </p:nvPicPr>
        <p:blipFill>
          <a:blip r:embed="rId3">
            <a:alphaModFix/>
          </a:blip>
          <a:stretch>
            <a:fillRect/>
          </a:stretch>
        </p:blipFill>
        <p:spPr>
          <a:xfrm>
            <a:off x="5268142" y="1410581"/>
            <a:ext cx="788877" cy="788875"/>
          </a:xfrm>
          <a:prstGeom prst="rect">
            <a:avLst/>
          </a:prstGeom>
          <a:noFill/>
          <a:ln>
            <a:noFill/>
          </a:ln>
        </p:spPr>
      </p:pic>
      <p:pic>
        <p:nvPicPr>
          <p:cNvPr id="909" name="Google Shape;909;p114"/>
          <p:cNvPicPr preferRelativeResize="0"/>
          <p:nvPr/>
        </p:nvPicPr>
        <p:blipFill>
          <a:blip r:embed="rId4">
            <a:alphaModFix/>
          </a:blip>
          <a:stretch>
            <a:fillRect/>
          </a:stretch>
        </p:blipFill>
        <p:spPr>
          <a:xfrm>
            <a:off x="6570483" y="1410580"/>
            <a:ext cx="788877" cy="788875"/>
          </a:xfrm>
          <a:prstGeom prst="rect">
            <a:avLst/>
          </a:prstGeom>
          <a:noFill/>
          <a:ln>
            <a:noFill/>
          </a:ln>
        </p:spPr>
      </p:pic>
      <p:pic>
        <p:nvPicPr>
          <p:cNvPr id="910" name="Google Shape;910;p114"/>
          <p:cNvPicPr preferRelativeResize="0"/>
          <p:nvPr/>
        </p:nvPicPr>
        <p:blipFill>
          <a:blip r:embed="rId5">
            <a:alphaModFix/>
          </a:blip>
          <a:stretch>
            <a:fillRect/>
          </a:stretch>
        </p:blipFill>
        <p:spPr>
          <a:xfrm>
            <a:off x="5636087" y="4084625"/>
            <a:ext cx="728704" cy="728702"/>
          </a:xfrm>
          <a:prstGeom prst="rect">
            <a:avLst/>
          </a:prstGeom>
          <a:noFill/>
          <a:ln>
            <a:noFill/>
          </a:ln>
        </p:spPr>
      </p:pic>
      <p:pic>
        <p:nvPicPr>
          <p:cNvPr id="911" name="Google Shape;911;p114"/>
          <p:cNvPicPr preferRelativeResize="0"/>
          <p:nvPr/>
        </p:nvPicPr>
        <p:blipFill>
          <a:blip r:embed="rId6">
            <a:alphaModFix/>
          </a:blip>
          <a:stretch>
            <a:fillRect/>
          </a:stretch>
        </p:blipFill>
        <p:spPr>
          <a:xfrm>
            <a:off x="4028525" y="3853387"/>
            <a:ext cx="1147876" cy="1147874"/>
          </a:xfrm>
          <a:prstGeom prst="rect">
            <a:avLst/>
          </a:prstGeom>
          <a:noFill/>
          <a:ln>
            <a:noFill/>
          </a:ln>
        </p:spPr>
      </p:pic>
      <p:pic>
        <p:nvPicPr>
          <p:cNvPr id="912" name="Google Shape;912;p114"/>
          <p:cNvPicPr preferRelativeResize="0"/>
          <p:nvPr/>
        </p:nvPicPr>
        <p:blipFill>
          <a:blip r:embed="rId7">
            <a:alphaModFix/>
          </a:blip>
          <a:stretch>
            <a:fillRect/>
          </a:stretch>
        </p:blipFill>
        <p:spPr>
          <a:xfrm>
            <a:off x="4871851" y="564780"/>
            <a:ext cx="1521769" cy="826464"/>
          </a:xfrm>
          <a:prstGeom prst="rect">
            <a:avLst/>
          </a:prstGeom>
          <a:noFill/>
          <a:ln>
            <a:noFill/>
          </a:ln>
        </p:spPr>
      </p:pic>
      <p:pic>
        <p:nvPicPr>
          <p:cNvPr id="913" name="Google Shape;913;p114"/>
          <p:cNvPicPr preferRelativeResize="0"/>
          <p:nvPr/>
        </p:nvPicPr>
        <p:blipFill>
          <a:blip r:embed="rId8">
            <a:alphaModFix/>
          </a:blip>
          <a:stretch>
            <a:fillRect/>
          </a:stretch>
        </p:blipFill>
        <p:spPr>
          <a:xfrm>
            <a:off x="7980096" y="2257177"/>
            <a:ext cx="996413" cy="666023"/>
          </a:xfrm>
          <a:prstGeom prst="rect">
            <a:avLst/>
          </a:prstGeom>
          <a:noFill/>
          <a:ln>
            <a:noFill/>
          </a:ln>
        </p:spPr>
      </p:pic>
      <p:pic>
        <p:nvPicPr>
          <p:cNvPr id="914" name="Google Shape;914;p114"/>
          <p:cNvPicPr preferRelativeResize="0"/>
          <p:nvPr/>
        </p:nvPicPr>
        <p:blipFill>
          <a:blip r:embed="rId9">
            <a:alphaModFix/>
          </a:blip>
          <a:stretch>
            <a:fillRect/>
          </a:stretch>
        </p:blipFill>
        <p:spPr>
          <a:xfrm>
            <a:off x="3553100" y="3264894"/>
            <a:ext cx="1313480" cy="683545"/>
          </a:xfrm>
          <a:prstGeom prst="rect">
            <a:avLst/>
          </a:prstGeom>
          <a:noFill/>
          <a:ln>
            <a:noFill/>
          </a:ln>
        </p:spPr>
      </p:pic>
      <p:pic>
        <p:nvPicPr>
          <p:cNvPr id="915" name="Google Shape;915;p114"/>
          <p:cNvPicPr preferRelativeResize="0"/>
          <p:nvPr/>
        </p:nvPicPr>
        <p:blipFill>
          <a:blip r:embed="rId10">
            <a:alphaModFix/>
          </a:blip>
          <a:stretch>
            <a:fillRect/>
          </a:stretch>
        </p:blipFill>
        <p:spPr>
          <a:xfrm>
            <a:off x="6489234" y="3032726"/>
            <a:ext cx="1147876" cy="1147874"/>
          </a:xfrm>
          <a:prstGeom prst="rect">
            <a:avLst/>
          </a:prstGeom>
          <a:noFill/>
          <a:ln>
            <a:noFill/>
          </a:ln>
        </p:spPr>
      </p:pic>
      <p:pic>
        <p:nvPicPr>
          <p:cNvPr id="916" name="Google Shape;916;p114"/>
          <p:cNvPicPr preferRelativeResize="0"/>
          <p:nvPr/>
        </p:nvPicPr>
        <p:blipFill>
          <a:blip r:embed="rId11">
            <a:alphaModFix/>
          </a:blip>
          <a:stretch>
            <a:fillRect/>
          </a:stretch>
        </p:blipFill>
        <p:spPr>
          <a:xfrm>
            <a:off x="3520303" y="2260296"/>
            <a:ext cx="1379062" cy="827578"/>
          </a:xfrm>
          <a:prstGeom prst="rect">
            <a:avLst/>
          </a:prstGeom>
          <a:noFill/>
          <a:ln>
            <a:noFill/>
          </a:ln>
        </p:spPr>
      </p:pic>
      <p:pic>
        <p:nvPicPr>
          <p:cNvPr id="917" name="Google Shape;917;p114"/>
          <p:cNvPicPr preferRelativeResize="0"/>
          <p:nvPr/>
        </p:nvPicPr>
        <p:blipFill>
          <a:blip r:embed="rId12">
            <a:alphaModFix/>
          </a:blip>
          <a:stretch>
            <a:fillRect/>
          </a:stretch>
        </p:blipFill>
        <p:spPr>
          <a:xfrm>
            <a:off x="5359735" y="2268788"/>
            <a:ext cx="728700" cy="728700"/>
          </a:xfrm>
          <a:prstGeom prst="rect">
            <a:avLst/>
          </a:prstGeom>
          <a:noFill/>
          <a:ln>
            <a:noFill/>
          </a:ln>
        </p:spPr>
      </p:pic>
      <p:pic>
        <p:nvPicPr>
          <p:cNvPr id="918" name="Google Shape;918;p114"/>
          <p:cNvPicPr preferRelativeResize="0"/>
          <p:nvPr/>
        </p:nvPicPr>
        <p:blipFill rotWithShape="1">
          <a:blip r:embed="rId13">
            <a:alphaModFix/>
          </a:blip>
          <a:srcRect b="26627" l="0" r="0" t="29734"/>
          <a:stretch/>
        </p:blipFill>
        <p:spPr>
          <a:xfrm>
            <a:off x="3646113" y="1631213"/>
            <a:ext cx="1035857" cy="452025"/>
          </a:xfrm>
          <a:prstGeom prst="rect">
            <a:avLst/>
          </a:prstGeom>
          <a:noFill/>
          <a:ln>
            <a:noFill/>
          </a:ln>
        </p:spPr>
      </p:pic>
      <p:pic>
        <p:nvPicPr>
          <p:cNvPr id="919" name="Google Shape;919;p114" title="image (9).png"/>
          <p:cNvPicPr preferRelativeResize="0"/>
          <p:nvPr/>
        </p:nvPicPr>
        <p:blipFill rotWithShape="1">
          <a:blip r:embed="rId14">
            <a:alphaModFix/>
          </a:blip>
          <a:srcRect b="0" l="0" r="-3327" t="0"/>
          <a:stretch/>
        </p:blipFill>
        <p:spPr>
          <a:xfrm>
            <a:off x="5100232" y="3436163"/>
            <a:ext cx="1079125" cy="341025"/>
          </a:xfrm>
          <a:prstGeom prst="rect">
            <a:avLst/>
          </a:prstGeom>
          <a:noFill/>
          <a:ln>
            <a:noFill/>
          </a:ln>
        </p:spPr>
      </p:pic>
      <p:pic>
        <p:nvPicPr>
          <p:cNvPr id="920" name="Google Shape;920;p114"/>
          <p:cNvPicPr preferRelativeResize="0"/>
          <p:nvPr/>
        </p:nvPicPr>
        <p:blipFill>
          <a:blip r:embed="rId15">
            <a:alphaModFix/>
          </a:blip>
          <a:stretch>
            <a:fillRect/>
          </a:stretch>
        </p:blipFill>
        <p:spPr>
          <a:xfrm>
            <a:off x="7960388" y="3264894"/>
            <a:ext cx="1035850" cy="610156"/>
          </a:xfrm>
          <a:prstGeom prst="rect">
            <a:avLst/>
          </a:prstGeom>
          <a:noFill/>
          <a:ln>
            <a:noFill/>
          </a:ln>
        </p:spPr>
      </p:pic>
      <p:pic>
        <p:nvPicPr>
          <p:cNvPr id="921" name="Google Shape;921;p114"/>
          <p:cNvPicPr preferRelativeResize="0"/>
          <p:nvPr/>
        </p:nvPicPr>
        <p:blipFill>
          <a:blip r:embed="rId16">
            <a:alphaModFix/>
          </a:blip>
          <a:stretch>
            <a:fillRect/>
          </a:stretch>
        </p:blipFill>
        <p:spPr>
          <a:xfrm>
            <a:off x="8035879" y="1350138"/>
            <a:ext cx="728700" cy="728700"/>
          </a:xfrm>
          <a:prstGeom prst="rect">
            <a:avLst/>
          </a:prstGeom>
          <a:noFill/>
          <a:ln>
            <a:noFill/>
          </a:ln>
        </p:spPr>
      </p:pic>
      <p:pic>
        <p:nvPicPr>
          <p:cNvPr id="922" name="Google Shape;922;p114"/>
          <p:cNvPicPr preferRelativeResize="0"/>
          <p:nvPr/>
        </p:nvPicPr>
        <p:blipFill>
          <a:blip r:embed="rId17">
            <a:alphaModFix/>
          </a:blip>
          <a:stretch>
            <a:fillRect/>
          </a:stretch>
        </p:blipFill>
        <p:spPr>
          <a:xfrm>
            <a:off x="6970875" y="4216750"/>
            <a:ext cx="1749789" cy="341000"/>
          </a:xfrm>
          <a:prstGeom prst="rect">
            <a:avLst/>
          </a:prstGeom>
          <a:noFill/>
          <a:ln>
            <a:noFill/>
          </a:ln>
        </p:spPr>
      </p:pic>
      <p:pic>
        <p:nvPicPr>
          <p:cNvPr id="923" name="Google Shape;923;p114"/>
          <p:cNvPicPr preferRelativeResize="0"/>
          <p:nvPr/>
        </p:nvPicPr>
        <p:blipFill>
          <a:blip r:embed="rId18">
            <a:alphaModFix/>
          </a:blip>
          <a:stretch>
            <a:fillRect/>
          </a:stretch>
        </p:blipFill>
        <p:spPr>
          <a:xfrm>
            <a:off x="6570475" y="2279643"/>
            <a:ext cx="788875" cy="788875"/>
          </a:xfrm>
          <a:prstGeom prst="rect">
            <a:avLst/>
          </a:prstGeom>
          <a:noFill/>
          <a:ln>
            <a:noFill/>
          </a:ln>
        </p:spPr>
      </p:pic>
      <p:pic>
        <p:nvPicPr>
          <p:cNvPr id="924" name="Google Shape;924;p114"/>
          <p:cNvPicPr preferRelativeResize="0"/>
          <p:nvPr/>
        </p:nvPicPr>
        <p:blipFill rotWithShape="1">
          <a:blip r:embed="rId19">
            <a:alphaModFix/>
          </a:blip>
          <a:srcRect b="27277" l="0" r="0" t="27471"/>
          <a:stretch/>
        </p:blipFill>
        <p:spPr>
          <a:xfrm>
            <a:off x="6392238" y="692050"/>
            <a:ext cx="1341850" cy="571500"/>
          </a:xfrm>
          <a:prstGeom prst="rect">
            <a:avLst/>
          </a:prstGeom>
          <a:noFill/>
          <a:ln>
            <a:noFill/>
          </a:ln>
        </p:spPr>
      </p:pic>
      <p:pic>
        <p:nvPicPr>
          <p:cNvPr id="925" name="Google Shape;925;p114"/>
          <p:cNvPicPr preferRelativeResize="0"/>
          <p:nvPr/>
        </p:nvPicPr>
        <p:blipFill>
          <a:blip r:embed="rId20">
            <a:alphaModFix/>
          </a:blip>
          <a:stretch>
            <a:fillRect/>
          </a:stretch>
        </p:blipFill>
        <p:spPr>
          <a:xfrm>
            <a:off x="3815400" y="707500"/>
            <a:ext cx="788874" cy="541028"/>
          </a:xfrm>
          <a:prstGeom prst="rect">
            <a:avLst/>
          </a:prstGeom>
          <a:noFill/>
          <a:ln>
            <a:noFill/>
          </a:ln>
        </p:spPr>
      </p:pic>
      <p:pic>
        <p:nvPicPr>
          <p:cNvPr id="926" name="Google Shape;926;p114" title="image (8).png"/>
          <p:cNvPicPr preferRelativeResize="0"/>
          <p:nvPr/>
        </p:nvPicPr>
        <p:blipFill rotWithShape="1">
          <a:blip r:embed="rId21">
            <a:alphaModFix/>
          </a:blip>
          <a:srcRect b="5673" l="0" r="0" t="5673"/>
          <a:stretch/>
        </p:blipFill>
        <p:spPr>
          <a:xfrm>
            <a:off x="8083163" y="652775"/>
            <a:ext cx="634125" cy="562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15"/>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Case Studies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