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2" r:id="rId3"/>
    <p:sldMasterId id="21474837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oboto Serif"/>
      <p:regular r:id="rId17"/>
      <p:bold r:id="rId18"/>
      <p:italic r:id="rId19"/>
      <p:boldItalic r:id="rId20"/>
    </p:embeddedFont>
    <p:embeddedFont>
      <p:font typeface="Inter Light"/>
      <p:regular r:id="rId21"/>
      <p:bold r:id="rId22"/>
      <p:italic r:id="rId23"/>
      <p:boldItalic r:id="rId24"/>
    </p:embeddedFont>
    <p:embeddedFont>
      <p:font typeface="Inter SemiBold"/>
      <p:regular r:id="rId25"/>
      <p:bold r:id="rId26"/>
      <p:italic r:id="rId27"/>
      <p:boldItalic r:id="rId28"/>
    </p:embeddedFont>
    <p:embeddedFont>
      <p:font typeface="Inter"/>
      <p:regular r:id="rId29"/>
      <p:bold r:id="rId30"/>
      <p:italic r:id="rId31"/>
      <p:boldItalic r:id="rId32"/>
    </p:embeddedFont>
    <p:embeddedFont>
      <p:font typeface="Open Sans SemiBold"/>
      <p:regular r:id="rId33"/>
      <p:bold r:id="rId34"/>
      <p:italic r:id="rId35"/>
      <p:boldItalic r:id="rId36"/>
    </p:embeddedFont>
    <p:embeddedFont>
      <p:font typeface="Inter ExtraLight"/>
      <p:regular r:id="rId37"/>
      <p:bold r:id="rId38"/>
      <p:italic r:id="rId39"/>
      <p:boldItalic r:id="rId40"/>
    </p:embeddedFont>
    <p:embeddedFont>
      <p:font typeface="Inter Medium"/>
      <p:regular r:id="rId41"/>
      <p:bold r:id="rId42"/>
      <p:italic r:id="rId43"/>
      <p:boldItalic r:id="rId44"/>
    </p:embeddedFont>
    <p:embeddedFont>
      <p:font typeface="Open Sans Light"/>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ExtraLight-boldItalic.fntdata"/><Relationship Id="rId42" Type="http://schemas.openxmlformats.org/officeDocument/2006/relationships/font" Target="fonts/InterMedium-bold.fntdata"/><Relationship Id="rId41" Type="http://schemas.openxmlformats.org/officeDocument/2006/relationships/font" Target="fonts/InterMedium-regular.fntdata"/><Relationship Id="rId44" Type="http://schemas.openxmlformats.org/officeDocument/2006/relationships/font" Target="fonts/InterMedium-boldItalic.fntdata"/><Relationship Id="rId43" Type="http://schemas.openxmlformats.org/officeDocument/2006/relationships/font" Target="fonts/InterMedium-italic.fntdata"/><Relationship Id="rId46" Type="http://schemas.openxmlformats.org/officeDocument/2006/relationships/font" Target="fonts/OpenSansLight-bold.fntdata"/><Relationship Id="rId45" Type="http://schemas.openxmlformats.org/officeDocument/2006/relationships/font" Target="fonts/OpenSansLight-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OpenSansLight-boldItalic.fntdata"/><Relationship Id="rId47" Type="http://schemas.openxmlformats.org/officeDocument/2006/relationships/font" Target="fonts/OpenSansLight-italic.fntdata"/><Relationship Id="rId4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italic.fntdata"/><Relationship Id="rId30" Type="http://schemas.openxmlformats.org/officeDocument/2006/relationships/font" Target="fonts/Inter-bold.fntdata"/><Relationship Id="rId33" Type="http://schemas.openxmlformats.org/officeDocument/2006/relationships/font" Target="fonts/OpenSansSemiBold-regular.fntdata"/><Relationship Id="rId32" Type="http://schemas.openxmlformats.org/officeDocument/2006/relationships/font" Target="fonts/Inter-boldItalic.fntdata"/><Relationship Id="rId35" Type="http://schemas.openxmlformats.org/officeDocument/2006/relationships/font" Target="fonts/OpenSansSemiBold-italic.fntdata"/><Relationship Id="rId34" Type="http://schemas.openxmlformats.org/officeDocument/2006/relationships/font" Target="fonts/OpenSansSemiBold-bold.fntdata"/><Relationship Id="rId37" Type="http://schemas.openxmlformats.org/officeDocument/2006/relationships/font" Target="fonts/InterExtraLight-regular.fntdata"/><Relationship Id="rId36" Type="http://schemas.openxmlformats.org/officeDocument/2006/relationships/font" Target="fonts/OpenSansSemiBold-boldItalic.fntdata"/><Relationship Id="rId39" Type="http://schemas.openxmlformats.org/officeDocument/2006/relationships/font" Target="fonts/InterExtraLight-italic.fntdata"/><Relationship Id="rId38" Type="http://schemas.openxmlformats.org/officeDocument/2006/relationships/font" Target="fonts/InterExtraLight-bold.fntdata"/><Relationship Id="rId20" Type="http://schemas.openxmlformats.org/officeDocument/2006/relationships/font" Target="fonts/RobotoSerif-boldItalic.fntdata"/><Relationship Id="rId22" Type="http://schemas.openxmlformats.org/officeDocument/2006/relationships/font" Target="fonts/InterLight-bold.fntdata"/><Relationship Id="rId21" Type="http://schemas.openxmlformats.org/officeDocument/2006/relationships/font" Target="fonts/InterLight-regular.fntdata"/><Relationship Id="rId24" Type="http://schemas.openxmlformats.org/officeDocument/2006/relationships/font" Target="fonts/InterLight-boldItalic.fntdata"/><Relationship Id="rId23" Type="http://schemas.openxmlformats.org/officeDocument/2006/relationships/font" Target="fonts/InterLight-italic.fntdata"/><Relationship Id="rId26" Type="http://schemas.openxmlformats.org/officeDocument/2006/relationships/font" Target="fonts/InterSemiBold-bold.fntdata"/><Relationship Id="rId25" Type="http://schemas.openxmlformats.org/officeDocument/2006/relationships/font" Target="fonts/InterSemiBold-regular.fntdata"/><Relationship Id="rId28" Type="http://schemas.openxmlformats.org/officeDocument/2006/relationships/font" Target="fonts/InterSemiBold-boldItalic.fntdata"/><Relationship Id="rId27" Type="http://schemas.openxmlformats.org/officeDocument/2006/relationships/font" Target="fonts/InterSemiBold-italic.fntdata"/><Relationship Id="rId29" Type="http://schemas.openxmlformats.org/officeDocument/2006/relationships/font" Target="fonts/Inter-regular.fntdata"/><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Serif-regular.fntdata"/><Relationship Id="rId16" Type="http://schemas.openxmlformats.org/officeDocument/2006/relationships/slide" Target="slides/slide11.xml"/><Relationship Id="rId19" Type="http://schemas.openxmlformats.org/officeDocument/2006/relationships/font" Target="fonts/RobotoSerif-italic.fntdata"/><Relationship Id="rId18" Type="http://schemas.openxmlformats.org/officeDocument/2006/relationships/font" Target="fonts/RobotoSerif-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de1a430cd7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1de1a430cd7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Company uses compressed natural gas (CNG) to fuel their fleet of collection trucks.  They have historically purchased natural gas commodity supply from SoCalGas.  Natural gas prices have been steadily increasing since 2021.  In 2022, Marborg’s monthly operating expenses began to triple from previous years and they wanted to know if there was a way to purchase natural gas that would allow them to improve their utility operational expenses and mitigate their risk to future price increases in natural gas.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new contract provides them with a known natural gas commodity rate that will allow them to better plan and manage their monthly utility budget.  The contract has also saved them almost $200,000 to date against rates they would’ve paid for natural gas commodity if still buying from SoCalGas.   </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5237286f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5237286f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4dfbd75f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4dfbd75f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nter ExtraLight"/>
                <a:ea typeface="Inter ExtraLight"/>
                <a:cs typeface="Inter ExtraLight"/>
                <a:sym typeface="Inter ExtraLight"/>
              </a:rPr>
              <a:t>Energy is a live commodity and prices are constantly changing for a variety of reasons.  Over the previous years, the US has enjoyed a period where energy prices were relatively low.  That has changed dramatically as the fundamental landscape for how energy is both generated and consumed has shifted.  With this shift, energy prices are expected to continue to be both higher than normal and are expected to endure periods of extreme price volatility like we’ve witnessed recently.</a:t>
            </a:r>
            <a:endParaRPr>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4dfbd75f03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4dfbd75f03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If you want to go into more information about energy deregulation:</a:t>
            </a:r>
            <a:endParaRPr i="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Energy deregulation: </a:t>
            </a:r>
            <a:r>
              <a:rPr lang="en">
                <a:solidFill>
                  <a:schemeClr val="dk1"/>
                </a:solidFill>
              </a:rPr>
              <a:t>Energy deregulation works through reverse auction, where each company offers to sell its energy at the lowest possible rate. Independent agencies purchase the energy needed to suit the demand they predict, and then set the best rate for their customers. Energy is thus delivered through the existing utility infrastructure. The utility companies that own the infrastructure are responsible for transmitting energy, but not for setting the rate energy users pay. This process allows energy users to receive the same service, but at a rate that fits their needs.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The benefits of energy deregulation</a:t>
            </a:r>
            <a:endParaRPr b="1">
              <a:solidFill>
                <a:schemeClr val="dk1"/>
              </a:solidFill>
            </a:endParaRPr>
          </a:p>
          <a:p>
            <a:pPr indent="0" lvl="0" marL="0" rtl="0" algn="l">
              <a:spcBef>
                <a:spcPts val="0"/>
              </a:spcBef>
              <a:spcAft>
                <a:spcPts val="0"/>
              </a:spcAft>
              <a:buNone/>
            </a:pPr>
            <a:r>
              <a:rPr lang="en">
                <a:solidFill>
                  <a:schemeClr val="dk1"/>
                </a:solidFill>
              </a:rPr>
              <a:t>The deregulation of the energy industry brought multiple benefits to the energy user, and includes the following:</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Power to choose. Deregulation allows energy users to choose where their energy comes from, and allows them to choose plans that are best for them.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Increased competition and better service. Deregulation promotes competition among energy firms, and motivates providers to offer excellent service to their customers.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Encouraged energy efficiency. Deregulation empowers users to be more energy efficient by choosing companies with more energy-efficient practices.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Improved energy consciousness. Energy deregulation helps energy users understand energy costs by evaluating different plans, and providers often help their customers to save and conserve energy.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New and enhanced services. By diversifying, competitive energy suppliers often offer additional services and benefits to their energy users that would otherwise have been unavailable.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1646e32b70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1646e32b70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22222"/>
                </a:solidFill>
                <a:latin typeface="Open Sans"/>
                <a:ea typeface="Open Sans"/>
                <a:cs typeface="Open Sans"/>
                <a:sym typeface="Open Sans"/>
              </a:rPr>
              <a:t>Develop the energy solution “stack”. Not only can you sell </a:t>
            </a:r>
            <a:r>
              <a:rPr lang="en" sz="1000">
                <a:solidFill>
                  <a:srgbClr val="222222"/>
                </a:solidFill>
                <a:latin typeface="Open Sans"/>
                <a:ea typeface="Open Sans"/>
                <a:cs typeface="Open Sans"/>
                <a:sym typeface="Open Sans"/>
              </a:rPr>
              <a:t>electricity</a:t>
            </a:r>
            <a:r>
              <a:rPr lang="en" sz="1000">
                <a:solidFill>
                  <a:srgbClr val="222222"/>
                </a:solidFill>
                <a:latin typeface="Open Sans"/>
                <a:ea typeface="Open Sans"/>
                <a:cs typeface="Open Sans"/>
                <a:sym typeface="Open Sans"/>
              </a:rPr>
              <a:t> and natural gas, but you can also sell other energy solutions. Talk to your customers to see which solutions they can implement to meet their needs.</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b="1"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Electricity &amp; Natural Gas Procurement: </a:t>
            </a:r>
            <a:r>
              <a:rPr lang="en" sz="1000">
                <a:solidFill>
                  <a:srgbClr val="222222"/>
                </a:solidFill>
                <a:latin typeface="Open Sans"/>
                <a:ea typeface="Open Sans"/>
                <a:cs typeface="Open Sans"/>
                <a:sym typeface="Open Sans"/>
              </a:rPr>
              <a:t>You have a choice who you get your power and gas from. Buy energy smarter, find long-term budget certainty and take advantage of the competitive supply landscape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Efficiency: </a:t>
            </a:r>
            <a:r>
              <a:rPr lang="en" sz="1000">
                <a:solidFill>
                  <a:srgbClr val="222222"/>
                </a:solidFill>
                <a:latin typeface="Open Sans"/>
                <a:ea typeface="Open Sans"/>
                <a:cs typeface="Open Sans"/>
                <a:sym typeface="Open Sans"/>
              </a:rPr>
              <a:t>Update existing building infrastructure like lighting and HVAC system to reduce energy consumption and improve building comfort level satisfaction</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Building Management (Sensors &amp; IoT): </a:t>
            </a:r>
            <a:r>
              <a:rPr lang="en" sz="1000">
                <a:solidFill>
                  <a:srgbClr val="222222"/>
                </a:solidFill>
                <a:latin typeface="Open Sans"/>
                <a:ea typeface="Open Sans"/>
                <a:cs typeface="Open Sans"/>
                <a:sym typeface="Open Sans"/>
              </a:rPr>
              <a:t>Securely access and monitor critical building health information to control and proactively address areas of concern from virtually anywhere via cloud based software solutions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Water Management: </a:t>
            </a:r>
            <a:r>
              <a:rPr lang="en" sz="1000">
                <a:solidFill>
                  <a:srgbClr val="222222"/>
                </a:solidFill>
                <a:latin typeface="Open Sans"/>
                <a:ea typeface="Open Sans"/>
                <a:cs typeface="Open Sans"/>
                <a:sym typeface="Open Sans"/>
              </a:rPr>
              <a:t>Optimize the water flow to save money at the meter and utilize smart metering to stop leaks in real time and safeguard against facility damage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Waste Management:</a:t>
            </a:r>
            <a:r>
              <a:rPr lang="en" sz="1000">
                <a:solidFill>
                  <a:srgbClr val="222222"/>
                </a:solidFill>
                <a:latin typeface="Open Sans"/>
                <a:ea typeface="Open Sans"/>
                <a:cs typeface="Open Sans"/>
                <a:sym typeface="Open Sans"/>
              </a:rPr>
              <a:t> Find the most effective waste and recycling solution using a transparent data driven process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 vehicle solution:</a:t>
            </a:r>
            <a:r>
              <a:rPr lang="en" sz="1000">
                <a:solidFill>
                  <a:srgbClr val="222222"/>
                </a:solidFill>
                <a:latin typeface="Open Sans"/>
                <a:ea typeface="Open Sans"/>
                <a:cs typeface="Open Sans"/>
                <a:sym typeface="Open Sans"/>
              </a:rPr>
              <a:t> Leading turnkey certificated charging stations and flexible, open, and cloud-based software platform for managing the EV Charging ecosystem.</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Expense Management: </a:t>
            </a:r>
            <a:r>
              <a:rPr lang="en" sz="1000">
                <a:solidFill>
                  <a:srgbClr val="222222"/>
                </a:solidFill>
                <a:latin typeface="Open Sans"/>
                <a:ea typeface="Open Sans"/>
                <a:cs typeface="Open Sans"/>
                <a:sym typeface="Open Sans"/>
              </a:rPr>
              <a:t>Integrate your bills in one platform. Shared savings bill audits ensure invoice accuracy and error resolution without any upfront costs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Distributed Generation: </a:t>
            </a:r>
            <a:r>
              <a:rPr lang="en" sz="1000">
                <a:solidFill>
                  <a:srgbClr val="222222"/>
                </a:solidFill>
                <a:latin typeface="Open Sans"/>
                <a:ea typeface="Open Sans"/>
                <a:cs typeface="Open Sans"/>
                <a:sym typeface="Open Sans"/>
              </a:rPr>
              <a:t>Deploy on-site generation such as solar to save on energy rates and take advantage of tax incentives and rebates. Installation-site fuel cells and battery storage to gain resilience against grid interruptions while offsetting your demand from the utility</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sz="1000">
              <a:solidFill>
                <a:srgbClr val="222222"/>
              </a:solidFill>
              <a:latin typeface="Open Sans"/>
              <a:ea typeface="Open Sans"/>
              <a:cs typeface="Open Sans"/>
              <a:sym typeface="Open Sans"/>
            </a:endParaRPr>
          </a:p>
          <a:p>
            <a:pPr indent="0" lvl="0" marL="0" rtl="0" algn="l">
              <a:spcBef>
                <a:spcPts val="0"/>
              </a:spcBef>
              <a:spcAft>
                <a:spcPts val="0"/>
              </a:spcAft>
              <a:buClr>
                <a:schemeClr val="dk1"/>
              </a:buClr>
              <a:buFont typeface="Arial"/>
              <a:buNone/>
            </a:pPr>
            <a:r>
              <a:t/>
            </a:r>
            <a:endParaRPr sz="1000">
              <a:solidFill>
                <a:srgbClr val="222222"/>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1646e32b70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21646e32b70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AppDirect Catalog contains the leading industry retail energy providers for </a:t>
            </a:r>
            <a:r>
              <a:rPr lang="en"/>
              <a:t>electricity</a:t>
            </a:r>
            <a:r>
              <a:rPr lang="en"/>
              <a:t> and natural gas. </a:t>
            </a:r>
            <a:r>
              <a:rPr lang="en">
                <a:solidFill>
                  <a:schemeClr val="dk1"/>
                </a:solidFill>
              </a:rPr>
              <a:t>Through our partnership with Zentility,</a:t>
            </a:r>
            <a:r>
              <a:rPr lang="en">
                <a:solidFill>
                  <a:srgbClr val="FF0000"/>
                </a:solidFill>
              </a:rPr>
              <a:t> </a:t>
            </a:r>
            <a:r>
              <a:rPr lang="en"/>
              <a:t>we have extensive relationships with these providers and are able to negotiate the best </a:t>
            </a:r>
            <a:r>
              <a:rPr lang="en"/>
              <a:t>rates</a:t>
            </a:r>
            <a:r>
              <a:rPr lang="en"/>
              <a:t> for your customers. Check out our catalog to see how which providers can fulfill their energy needs.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de1a430cd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1de1a430cd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de1a430c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1de1a430c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closed deals with companies across a spectrum of industries. Particularly, we’ve seen great success in the hospitality, </a:t>
            </a:r>
            <a:r>
              <a:rPr lang="en">
                <a:solidFill>
                  <a:schemeClr val="dk1"/>
                </a:solidFill>
              </a:rPr>
              <a:t>multi-tenant, </a:t>
            </a:r>
            <a:r>
              <a:rPr lang="en"/>
              <a:t>assisted living, and industrial/manufacturing sectors.</a:t>
            </a:r>
            <a:endParaRPr>
              <a:highlight>
                <a:schemeClr val="accent3"/>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1646e32b70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1646e32b70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Fun fact: this project came at zero out of pocket expense to the company as they signed a 15-year agreement to purchase the solar electricity generated from the company that financed the project. </a:t>
            </a:r>
            <a:br>
              <a:rPr lang="en">
                <a:solidFill>
                  <a:schemeClr val="dk1"/>
                </a:solidFill>
              </a:rPr>
            </a:br>
            <a:r>
              <a:rPr lang="en">
                <a:solidFill>
                  <a:schemeClr val="dk1"/>
                </a:solidFill>
              </a:rPr>
              <a:t>There are tons of programs and incentives that we can find for your customers to help them </a:t>
            </a:r>
            <a:r>
              <a:rPr lang="en">
                <a:solidFill>
                  <a:schemeClr val="dk1"/>
                </a:solidFill>
              </a:rPr>
              <a:t>achieve</a:t>
            </a:r>
            <a:r>
              <a:rPr lang="en">
                <a:solidFill>
                  <a:schemeClr val="dk1"/>
                </a:solidFill>
              </a:rPr>
              <a:t> their energy goals.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Play</a:t>
            </a:r>
            <a:r>
              <a:rPr lang="en">
                <a:solidFill>
                  <a:schemeClr val="dk1"/>
                </a:solidFill>
              </a:rPr>
              <a:t> the video of the aerial footage of the solar solution!</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8.png"/><Relationship Id="rId4"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8.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 Id="rId3"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54" name="Shape 754"/>
        <p:cNvGrpSpPr/>
        <p:nvPr/>
      </p:nvGrpSpPr>
      <p:grpSpPr>
        <a:xfrm>
          <a:off x="0" y="0"/>
          <a:ext cx="0" cy="0"/>
          <a:chOff x="0" y="0"/>
          <a:chExt cx="0" cy="0"/>
        </a:xfrm>
      </p:grpSpPr>
      <p:pic>
        <p:nvPicPr>
          <p:cNvPr id="755" name="Google Shape;755;p10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56" name="Google Shape;756;p10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57" name="Google Shape;757;p10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8" name="Google Shape;758;p10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9" name="Google Shape;759;p10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60" name="Google Shape;760;p10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61" name="Shape 761"/>
        <p:cNvGrpSpPr/>
        <p:nvPr/>
      </p:nvGrpSpPr>
      <p:grpSpPr>
        <a:xfrm>
          <a:off x="0" y="0"/>
          <a:ext cx="0" cy="0"/>
          <a:chOff x="0" y="0"/>
          <a:chExt cx="0" cy="0"/>
        </a:xfrm>
      </p:grpSpPr>
      <p:pic>
        <p:nvPicPr>
          <p:cNvPr id="762" name="Google Shape;762;p10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63" name="Google Shape;763;p10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4" name="Google Shape;764;p10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65" name="Google Shape;765;p10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6" name="Google Shape;766;p10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67" name="Google Shape;767;p10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70" name="Google Shape;770;p10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10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5" name="Google Shape;775;p10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10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8" name="Google Shape;778;p10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9" name="Google Shape;779;p10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0" name="Google Shape;780;p10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1" name="Google Shape;781;p10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2" name="Google Shape;782;p10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23" name="Google Shape;423;p6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6" name="Google Shape;426;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27" name="Shape 427"/>
        <p:cNvGrpSpPr/>
        <p:nvPr/>
      </p:nvGrpSpPr>
      <p:grpSpPr>
        <a:xfrm>
          <a:off x="0" y="0"/>
          <a:ext cx="0" cy="0"/>
          <a:chOff x="0" y="0"/>
          <a:chExt cx="0" cy="0"/>
        </a:xfrm>
      </p:grpSpPr>
      <p:sp>
        <p:nvSpPr>
          <p:cNvPr id="428" name="Google Shape;428;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9" name="Google Shape;429;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0" name="Google Shape;430;p6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31" name="Shape 431"/>
        <p:cNvGrpSpPr/>
        <p:nvPr/>
      </p:nvGrpSpPr>
      <p:grpSpPr>
        <a:xfrm>
          <a:off x="0" y="0"/>
          <a:ext cx="0" cy="0"/>
          <a:chOff x="0" y="0"/>
          <a:chExt cx="0" cy="0"/>
        </a:xfrm>
      </p:grpSpPr>
      <p:sp>
        <p:nvSpPr>
          <p:cNvPr id="432" name="Google Shape;432;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33" name="Google Shape;433;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34" name="Google Shape;434;p63"/>
          <p:cNvGrpSpPr/>
          <p:nvPr/>
        </p:nvGrpSpPr>
        <p:grpSpPr>
          <a:xfrm>
            <a:off x="4822703" y="31"/>
            <a:ext cx="4321568" cy="5143648"/>
            <a:chOff x="3991150" y="848375"/>
            <a:chExt cx="3376225" cy="4018475"/>
          </a:xfrm>
        </p:grpSpPr>
        <p:sp>
          <p:nvSpPr>
            <p:cNvPr id="435" name="Google Shape;435;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9" name="Google Shape;439;p6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40" name="Google Shape;440;p6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1" name="Shape 441"/>
        <p:cNvGrpSpPr/>
        <p:nvPr/>
      </p:nvGrpSpPr>
      <p:grpSpPr>
        <a:xfrm>
          <a:off x="0" y="0"/>
          <a:ext cx="0" cy="0"/>
          <a:chOff x="0" y="0"/>
          <a:chExt cx="0" cy="0"/>
        </a:xfrm>
      </p:grpSpPr>
      <p:grpSp>
        <p:nvGrpSpPr>
          <p:cNvPr id="442" name="Google Shape;442;p64"/>
          <p:cNvGrpSpPr/>
          <p:nvPr/>
        </p:nvGrpSpPr>
        <p:grpSpPr>
          <a:xfrm>
            <a:off x="4822703" y="31"/>
            <a:ext cx="4321568" cy="5143648"/>
            <a:chOff x="4822703" y="31"/>
            <a:chExt cx="4321568" cy="5143648"/>
          </a:xfrm>
        </p:grpSpPr>
        <p:sp>
          <p:nvSpPr>
            <p:cNvPr id="443" name="Google Shape;443;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47" name="Google Shape;447;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8" name="Google Shape;448;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9" name="Google Shape;449;p6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50" name="Google Shape;450;p6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51" name="Shape 451"/>
        <p:cNvGrpSpPr/>
        <p:nvPr/>
      </p:nvGrpSpPr>
      <p:grpSpPr>
        <a:xfrm>
          <a:off x="0" y="0"/>
          <a:ext cx="0" cy="0"/>
          <a:chOff x="0" y="0"/>
          <a:chExt cx="0" cy="0"/>
        </a:xfrm>
      </p:grpSpPr>
      <p:sp>
        <p:nvSpPr>
          <p:cNvPr id="452" name="Google Shape;452;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53" name="Google Shape;453;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54" name="Google Shape;454;p65"/>
          <p:cNvGrpSpPr/>
          <p:nvPr/>
        </p:nvGrpSpPr>
        <p:grpSpPr>
          <a:xfrm>
            <a:off x="4822703" y="31"/>
            <a:ext cx="4321568" cy="5143648"/>
            <a:chOff x="3991150" y="848375"/>
            <a:chExt cx="3376225" cy="4018475"/>
          </a:xfrm>
        </p:grpSpPr>
        <p:sp>
          <p:nvSpPr>
            <p:cNvPr id="455" name="Google Shape;455;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8" name="Google Shape;458;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9" name="Google Shape;459;p6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60" name="Google Shape;460;p6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61" name="Google Shape;461;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62" name="Shape 462"/>
        <p:cNvGrpSpPr/>
        <p:nvPr/>
      </p:nvGrpSpPr>
      <p:grpSpPr>
        <a:xfrm>
          <a:off x="0" y="0"/>
          <a:ext cx="0" cy="0"/>
          <a:chOff x="0" y="0"/>
          <a:chExt cx="0" cy="0"/>
        </a:xfrm>
      </p:grpSpPr>
      <p:grpSp>
        <p:nvGrpSpPr>
          <p:cNvPr id="463" name="Google Shape;463;p66"/>
          <p:cNvGrpSpPr/>
          <p:nvPr/>
        </p:nvGrpSpPr>
        <p:grpSpPr>
          <a:xfrm>
            <a:off x="4822703" y="31"/>
            <a:ext cx="4321568" cy="5143648"/>
            <a:chOff x="4822703" y="31"/>
            <a:chExt cx="4321568" cy="5143648"/>
          </a:xfrm>
        </p:grpSpPr>
        <p:sp>
          <p:nvSpPr>
            <p:cNvPr id="464" name="Google Shape;464;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7" name="Google Shape;467;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8" name="Google Shape;468;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9" name="Google Shape;469;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70" name="Google Shape;470;p6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71" name="Google Shape;471;p6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72" name="Google Shape;47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73" name="Shape 473"/>
        <p:cNvGrpSpPr/>
        <p:nvPr/>
      </p:nvGrpSpPr>
      <p:grpSpPr>
        <a:xfrm>
          <a:off x="0" y="0"/>
          <a:ext cx="0" cy="0"/>
          <a:chOff x="0" y="0"/>
          <a:chExt cx="0" cy="0"/>
        </a:xfrm>
      </p:grpSpPr>
      <p:pic>
        <p:nvPicPr>
          <p:cNvPr id="474" name="Google Shape;474;p6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75" name="Google Shape;475;p67"/>
          <p:cNvGrpSpPr/>
          <p:nvPr/>
        </p:nvGrpSpPr>
        <p:grpSpPr>
          <a:xfrm>
            <a:off x="4822703" y="31"/>
            <a:ext cx="4321568" cy="5143648"/>
            <a:chOff x="3991150" y="848375"/>
            <a:chExt cx="3376225" cy="4018475"/>
          </a:xfrm>
        </p:grpSpPr>
        <p:sp>
          <p:nvSpPr>
            <p:cNvPr id="476" name="Google Shape;476;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0" name="Google Shape;480;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81" name="Google Shape;481;p6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2" name="Google Shape;482;p6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3" name="Google Shape;483;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84" name="Shape 484"/>
        <p:cNvGrpSpPr/>
        <p:nvPr/>
      </p:nvGrpSpPr>
      <p:grpSpPr>
        <a:xfrm>
          <a:off x="0" y="0"/>
          <a:ext cx="0" cy="0"/>
          <a:chOff x="0" y="0"/>
          <a:chExt cx="0" cy="0"/>
        </a:xfrm>
      </p:grpSpPr>
      <p:grpSp>
        <p:nvGrpSpPr>
          <p:cNvPr id="485" name="Google Shape;485;p68"/>
          <p:cNvGrpSpPr/>
          <p:nvPr/>
        </p:nvGrpSpPr>
        <p:grpSpPr>
          <a:xfrm>
            <a:off x="4822703" y="31"/>
            <a:ext cx="4321568" cy="5143648"/>
            <a:chOff x="4822703" y="31"/>
            <a:chExt cx="4321568" cy="5143648"/>
          </a:xfrm>
        </p:grpSpPr>
        <p:sp>
          <p:nvSpPr>
            <p:cNvPr id="486" name="Google Shape;486;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1" name="Google Shape;49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2" name="Google Shape;492;p6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3" name="Google Shape;493;p6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4" name="Google Shape;494;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95" name="Shape 495"/>
        <p:cNvGrpSpPr/>
        <p:nvPr/>
      </p:nvGrpSpPr>
      <p:grpSpPr>
        <a:xfrm>
          <a:off x="0" y="0"/>
          <a:ext cx="0" cy="0"/>
          <a:chOff x="0" y="0"/>
          <a:chExt cx="0" cy="0"/>
        </a:xfrm>
      </p:grpSpPr>
      <p:grpSp>
        <p:nvGrpSpPr>
          <p:cNvPr id="496" name="Google Shape;496;p69"/>
          <p:cNvGrpSpPr/>
          <p:nvPr/>
        </p:nvGrpSpPr>
        <p:grpSpPr>
          <a:xfrm>
            <a:off x="4822703" y="31"/>
            <a:ext cx="4321568" cy="5143648"/>
            <a:chOff x="3991150" y="848375"/>
            <a:chExt cx="3376225" cy="4018475"/>
          </a:xfrm>
        </p:grpSpPr>
        <p:sp>
          <p:nvSpPr>
            <p:cNvPr id="497" name="Google Shape;497;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1" name="Google Shape;501;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02" name="Google Shape;502;p6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03" name="Google Shape;503;p6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04" name="Google Shape;504;p6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5" name="Google Shape;505;p6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06" name="Google Shape;506;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07" name="Shape 507"/>
        <p:cNvGrpSpPr/>
        <p:nvPr/>
      </p:nvGrpSpPr>
      <p:grpSpPr>
        <a:xfrm>
          <a:off x="0" y="0"/>
          <a:ext cx="0" cy="0"/>
          <a:chOff x="0" y="0"/>
          <a:chExt cx="0" cy="0"/>
        </a:xfrm>
      </p:grpSpPr>
      <p:grpSp>
        <p:nvGrpSpPr>
          <p:cNvPr id="508" name="Google Shape;508;p70"/>
          <p:cNvGrpSpPr/>
          <p:nvPr/>
        </p:nvGrpSpPr>
        <p:grpSpPr>
          <a:xfrm>
            <a:off x="4822703" y="31"/>
            <a:ext cx="4321568" cy="5143648"/>
            <a:chOff x="4822703" y="31"/>
            <a:chExt cx="4321568" cy="5143648"/>
          </a:xfrm>
        </p:grpSpPr>
        <p:sp>
          <p:nvSpPr>
            <p:cNvPr id="509" name="Google Shape;509;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 name="Google Shape;512;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3" name="Google Shape;513;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14" name="Google Shape;514;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5" name="Google Shape;515;p7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6" name="Google Shape;516;p7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7" name="Google Shape;517;p7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8" name="Google Shape;51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9" name="Shape 519"/>
        <p:cNvGrpSpPr/>
        <p:nvPr/>
      </p:nvGrpSpPr>
      <p:grpSpPr>
        <a:xfrm>
          <a:off x="0" y="0"/>
          <a:ext cx="0" cy="0"/>
          <a:chOff x="0" y="0"/>
          <a:chExt cx="0" cy="0"/>
        </a:xfrm>
      </p:grpSpPr>
      <p:grpSp>
        <p:nvGrpSpPr>
          <p:cNvPr id="520" name="Google Shape;520;p71"/>
          <p:cNvGrpSpPr/>
          <p:nvPr/>
        </p:nvGrpSpPr>
        <p:grpSpPr>
          <a:xfrm>
            <a:off x="4822703" y="31"/>
            <a:ext cx="4321568" cy="5143648"/>
            <a:chOff x="3991150" y="848375"/>
            <a:chExt cx="3376225" cy="4018475"/>
          </a:xfrm>
        </p:grpSpPr>
        <p:sp>
          <p:nvSpPr>
            <p:cNvPr id="521" name="Google Shape;52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25" name="Google Shape;52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7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7" name="Google Shape;527;p7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8" name="Google Shape;52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9" name="Google Shape;529;p7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30" name="Google Shape;53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31" name="Shape 531"/>
        <p:cNvGrpSpPr/>
        <p:nvPr/>
      </p:nvGrpSpPr>
      <p:grpSpPr>
        <a:xfrm>
          <a:off x="0" y="0"/>
          <a:ext cx="0" cy="0"/>
          <a:chOff x="0" y="0"/>
          <a:chExt cx="0" cy="0"/>
        </a:xfrm>
      </p:grpSpPr>
      <p:grpSp>
        <p:nvGrpSpPr>
          <p:cNvPr id="532" name="Google Shape;532;p72"/>
          <p:cNvGrpSpPr/>
          <p:nvPr/>
        </p:nvGrpSpPr>
        <p:grpSpPr>
          <a:xfrm>
            <a:off x="4822703" y="31"/>
            <a:ext cx="4321568" cy="5143648"/>
            <a:chOff x="4822703" y="31"/>
            <a:chExt cx="4321568" cy="5143648"/>
          </a:xfrm>
        </p:grpSpPr>
        <p:sp>
          <p:nvSpPr>
            <p:cNvPr id="533" name="Google Shape;53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6" name="Google Shape;53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7" name="Google Shape;537;p7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8" name="Google Shape;538;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1" name="Google Shape;541;p7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2" name="Google Shape;54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43" name="Shape 543"/>
        <p:cNvGrpSpPr/>
        <p:nvPr/>
      </p:nvGrpSpPr>
      <p:grpSpPr>
        <a:xfrm>
          <a:off x="0" y="0"/>
          <a:ext cx="0" cy="0"/>
          <a:chOff x="0" y="0"/>
          <a:chExt cx="0" cy="0"/>
        </a:xfrm>
      </p:grpSpPr>
      <p:grpSp>
        <p:nvGrpSpPr>
          <p:cNvPr id="544" name="Google Shape;544;p73"/>
          <p:cNvGrpSpPr/>
          <p:nvPr/>
        </p:nvGrpSpPr>
        <p:grpSpPr>
          <a:xfrm>
            <a:off x="4822703" y="31"/>
            <a:ext cx="4321568" cy="5143648"/>
            <a:chOff x="3991150" y="848375"/>
            <a:chExt cx="3376225" cy="4018475"/>
          </a:xfrm>
        </p:grpSpPr>
        <p:sp>
          <p:nvSpPr>
            <p:cNvPr id="545" name="Google Shape;54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9" name="Google Shape;54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50" name="Google Shape;550;p7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1" name="Google Shape;551;p7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52" name="Google Shape;55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3" name="Google Shape;553;p7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54" name="Google Shape;554;p7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5" name="Google Shape;555;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56" name="Shape 556"/>
        <p:cNvGrpSpPr/>
        <p:nvPr/>
      </p:nvGrpSpPr>
      <p:grpSpPr>
        <a:xfrm>
          <a:off x="0" y="0"/>
          <a:ext cx="0" cy="0"/>
          <a:chOff x="0" y="0"/>
          <a:chExt cx="0" cy="0"/>
        </a:xfrm>
      </p:grpSpPr>
      <p:grpSp>
        <p:nvGrpSpPr>
          <p:cNvPr id="557" name="Google Shape;557;p74"/>
          <p:cNvGrpSpPr/>
          <p:nvPr/>
        </p:nvGrpSpPr>
        <p:grpSpPr>
          <a:xfrm>
            <a:off x="4822703" y="31"/>
            <a:ext cx="4321568" cy="5143648"/>
            <a:chOff x="4822703" y="31"/>
            <a:chExt cx="4321568" cy="5143648"/>
          </a:xfrm>
        </p:grpSpPr>
        <p:sp>
          <p:nvSpPr>
            <p:cNvPr id="558" name="Google Shape;558;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1" name="Google Shape;561;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7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3" name="Google Shape;563;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64" name="Google Shape;564;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6" name="Google Shape;566;p7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7" name="Google Shape;567;p7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8" name="Google Shape;568;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9" name="Shape 569"/>
        <p:cNvGrpSpPr/>
        <p:nvPr/>
      </p:nvGrpSpPr>
      <p:grpSpPr>
        <a:xfrm>
          <a:off x="0" y="0"/>
          <a:ext cx="0" cy="0"/>
          <a:chOff x="0" y="0"/>
          <a:chExt cx="0" cy="0"/>
        </a:xfrm>
      </p:grpSpPr>
      <p:sp>
        <p:nvSpPr>
          <p:cNvPr id="570" name="Google Shape;570;p7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74" name="Google Shape;574;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5" name="Google Shape;575;p75"/>
          <p:cNvSpPr/>
          <p:nvPr>
            <p:ph idx="2" type="pic"/>
          </p:nvPr>
        </p:nvSpPr>
        <p:spPr>
          <a:xfrm>
            <a:off x="3710250" y="494700"/>
            <a:ext cx="4976700" cy="4168500"/>
          </a:xfrm>
          <a:prstGeom prst="rect">
            <a:avLst/>
          </a:prstGeom>
          <a:noFill/>
          <a:ln>
            <a:noFill/>
          </a:ln>
        </p:spPr>
      </p:sp>
      <p:sp>
        <p:nvSpPr>
          <p:cNvPr id="576" name="Google Shape;576;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77" name="Shape 577"/>
        <p:cNvGrpSpPr/>
        <p:nvPr/>
      </p:nvGrpSpPr>
      <p:grpSpPr>
        <a:xfrm>
          <a:off x="0" y="0"/>
          <a:ext cx="0" cy="0"/>
          <a:chOff x="0" y="0"/>
          <a:chExt cx="0" cy="0"/>
        </a:xfrm>
      </p:grpSpPr>
      <p:sp>
        <p:nvSpPr>
          <p:cNvPr id="578" name="Google Shape;578;p7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0" name="Google Shape;58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82" name="Google Shape;582;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3" name="Google Shape;583;p76"/>
          <p:cNvSpPr/>
          <p:nvPr>
            <p:ph idx="2" type="pic"/>
          </p:nvPr>
        </p:nvSpPr>
        <p:spPr>
          <a:xfrm>
            <a:off x="3710250" y="494700"/>
            <a:ext cx="4976700" cy="4168500"/>
          </a:xfrm>
          <a:prstGeom prst="rect">
            <a:avLst/>
          </a:prstGeom>
          <a:noFill/>
          <a:ln>
            <a:noFill/>
          </a:ln>
        </p:spPr>
      </p:sp>
      <p:sp>
        <p:nvSpPr>
          <p:cNvPr id="584" name="Google Shape;584;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85" name="Shape 585"/>
        <p:cNvGrpSpPr/>
        <p:nvPr/>
      </p:nvGrpSpPr>
      <p:grpSpPr>
        <a:xfrm>
          <a:off x="0" y="0"/>
          <a:ext cx="0" cy="0"/>
          <a:chOff x="0" y="0"/>
          <a:chExt cx="0" cy="0"/>
        </a:xfrm>
      </p:grpSpPr>
      <p:sp>
        <p:nvSpPr>
          <p:cNvPr id="586" name="Google Shape;586;p7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8" name="Google Shape;588;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9" name="Google Shape;589;p7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90" name="Google Shape;590;p7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1" name="Google Shape;591;p7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2" name="Google Shape;592;p7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3" name="Google Shape;593;p77"/>
          <p:cNvSpPr/>
          <p:nvPr>
            <p:ph idx="5" type="pic"/>
          </p:nvPr>
        </p:nvSpPr>
        <p:spPr>
          <a:xfrm>
            <a:off x="462775" y="1946900"/>
            <a:ext cx="2577300" cy="1253400"/>
          </a:xfrm>
          <a:prstGeom prst="rect">
            <a:avLst/>
          </a:prstGeom>
          <a:noFill/>
          <a:ln>
            <a:noFill/>
          </a:ln>
        </p:spPr>
      </p:sp>
      <p:sp>
        <p:nvSpPr>
          <p:cNvPr id="594" name="Google Shape;594;p77"/>
          <p:cNvSpPr/>
          <p:nvPr>
            <p:ph idx="6" type="pic"/>
          </p:nvPr>
        </p:nvSpPr>
        <p:spPr>
          <a:xfrm>
            <a:off x="3287375" y="1946900"/>
            <a:ext cx="2577300" cy="1253400"/>
          </a:xfrm>
          <a:prstGeom prst="rect">
            <a:avLst/>
          </a:prstGeom>
          <a:noFill/>
          <a:ln>
            <a:noFill/>
          </a:ln>
        </p:spPr>
      </p:sp>
      <p:sp>
        <p:nvSpPr>
          <p:cNvPr id="595" name="Google Shape;595;p77"/>
          <p:cNvSpPr/>
          <p:nvPr>
            <p:ph idx="7" type="pic"/>
          </p:nvPr>
        </p:nvSpPr>
        <p:spPr>
          <a:xfrm>
            <a:off x="6091125" y="1946900"/>
            <a:ext cx="2577300" cy="1253400"/>
          </a:xfrm>
          <a:prstGeom prst="rect">
            <a:avLst/>
          </a:prstGeom>
          <a:noFill/>
          <a:ln>
            <a:noFill/>
          </a:ln>
        </p:spPr>
      </p:sp>
      <p:pic>
        <p:nvPicPr>
          <p:cNvPr id="596" name="Google Shape;596;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8" name="Shape 598"/>
        <p:cNvGrpSpPr/>
        <p:nvPr/>
      </p:nvGrpSpPr>
      <p:grpSpPr>
        <a:xfrm>
          <a:off x="0" y="0"/>
          <a:ext cx="0" cy="0"/>
          <a:chOff x="0" y="0"/>
          <a:chExt cx="0" cy="0"/>
        </a:xfrm>
      </p:grpSpPr>
      <p:sp>
        <p:nvSpPr>
          <p:cNvPr id="599" name="Google Shape;599;p7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1" name="Google Shape;601;p7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02" name="Google Shape;602;p7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3" name="Google Shape;603;p7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4" name="Google Shape;604;p7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5" name="Google Shape;605;p78"/>
          <p:cNvSpPr/>
          <p:nvPr>
            <p:ph idx="5" type="pic"/>
          </p:nvPr>
        </p:nvSpPr>
        <p:spPr>
          <a:xfrm>
            <a:off x="462775" y="1946900"/>
            <a:ext cx="2577300" cy="1253400"/>
          </a:xfrm>
          <a:prstGeom prst="rect">
            <a:avLst/>
          </a:prstGeom>
          <a:noFill/>
          <a:ln>
            <a:noFill/>
          </a:ln>
        </p:spPr>
      </p:sp>
      <p:sp>
        <p:nvSpPr>
          <p:cNvPr id="606" name="Google Shape;606;p78"/>
          <p:cNvSpPr/>
          <p:nvPr>
            <p:ph idx="6" type="pic"/>
          </p:nvPr>
        </p:nvSpPr>
        <p:spPr>
          <a:xfrm>
            <a:off x="3287375" y="1946900"/>
            <a:ext cx="2577300" cy="1253400"/>
          </a:xfrm>
          <a:prstGeom prst="rect">
            <a:avLst/>
          </a:prstGeom>
          <a:noFill/>
          <a:ln>
            <a:noFill/>
          </a:ln>
        </p:spPr>
      </p:sp>
      <p:sp>
        <p:nvSpPr>
          <p:cNvPr id="607" name="Google Shape;607;p78"/>
          <p:cNvSpPr/>
          <p:nvPr>
            <p:ph idx="7" type="pic"/>
          </p:nvPr>
        </p:nvSpPr>
        <p:spPr>
          <a:xfrm>
            <a:off x="6091125" y="1946900"/>
            <a:ext cx="2577300" cy="1253400"/>
          </a:xfrm>
          <a:prstGeom prst="rect">
            <a:avLst/>
          </a:prstGeom>
          <a:noFill/>
          <a:ln>
            <a:noFill/>
          </a:ln>
        </p:spPr>
      </p:sp>
      <p:pic>
        <p:nvPicPr>
          <p:cNvPr id="608" name="Google Shape;608;p7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09" name="Google Shape;60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0" name="Google Shape;610;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11" name="Shape 611"/>
        <p:cNvGrpSpPr/>
        <p:nvPr/>
      </p:nvGrpSpPr>
      <p:grpSpPr>
        <a:xfrm>
          <a:off x="0" y="0"/>
          <a:ext cx="0" cy="0"/>
          <a:chOff x="0" y="0"/>
          <a:chExt cx="0" cy="0"/>
        </a:xfrm>
      </p:grpSpPr>
      <p:sp>
        <p:nvSpPr>
          <p:cNvPr id="612" name="Google Shape;612;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5" name="Google Shape;615;p7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6" name="Google Shape;616;p79"/>
          <p:cNvSpPr/>
          <p:nvPr>
            <p:ph idx="3" type="pic"/>
          </p:nvPr>
        </p:nvSpPr>
        <p:spPr>
          <a:xfrm>
            <a:off x="6111950" y="486725"/>
            <a:ext cx="2574900" cy="4176600"/>
          </a:xfrm>
          <a:prstGeom prst="rect">
            <a:avLst/>
          </a:prstGeom>
          <a:noFill/>
          <a:ln>
            <a:noFill/>
          </a:ln>
        </p:spPr>
      </p:sp>
      <p:pic>
        <p:nvPicPr>
          <p:cNvPr id="617" name="Google Shape;617;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8" name="Google Shape;61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9" name="Shape 619"/>
        <p:cNvGrpSpPr/>
        <p:nvPr/>
      </p:nvGrpSpPr>
      <p:grpSpPr>
        <a:xfrm>
          <a:off x="0" y="0"/>
          <a:ext cx="0" cy="0"/>
          <a:chOff x="0" y="0"/>
          <a:chExt cx="0" cy="0"/>
        </a:xfrm>
      </p:grpSpPr>
      <p:sp>
        <p:nvSpPr>
          <p:cNvPr id="620" name="Google Shape;620;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1" name="Google Shape;621;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2" name="Google Shape;62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3" name="Google Shape;623;p8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4" name="Google Shape;624;p80"/>
          <p:cNvSpPr/>
          <p:nvPr>
            <p:ph idx="3" type="pic"/>
          </p:nvPr>
        </p:nvSpPr>
        <p:spPr>
          <a:xfrm>
            <a:off x="6111950" y="486725"/>
            <a:ext cx="2574900" cy="4176600"/>
          </a:xfrm>
          <a:prstGeom prst="rect">
            <a:avLst/>
          </a:prstGeom>
          <a:noFill/>
          <a:ln>
            <a:noFill/>
          </a:ln>
        </p:spPr>
      </p:sp>
      <p:sp>
        <p:nvSpPr>
          <p:cNvPr id="625" name="Google Shape;625;p8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26" name="Google Shape;626;p8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27" name="Google Shape;627;p8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28" name="Google Shape;628;p8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9" name="Google Shape;629;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30" name="Shape 630"/>
        <p:cNvGrpSpPr/>
        <p:nvPr/>
      </p:nvGrpSpPr>
      <p:grpSpPr>
        <a:xfrm>
          <a:off x="0" y="0"/>
          <a:ext cx="0" cy="0"/>
          <a:chOff x="0" y="0"/>
          <a:chExt cx="0" cy="0"/>
        </a:xfrm>
      </p:grpSpPr>
      <p:sp>
        <p:nvSpPr>
          <p:cNvPr id="631" name="Google Shape;631;p81"/>
          <p:cNvSpPr/>
          <p:nvPr>
            <p:ph idx="2" type="pic"/>
          </p:nvPr>
        </p:nvSpPr>
        <p:spPr>
          <a:xfrm>
            <a:off x="3276600" y="486725"/>
            <a:ext cx="2590800" cy="4176600"/>
          </a:xfrm>
          <a:prstGeom prst="rect">
            <a:avLst/>
          </a:prstGeom>
          <a:noFill/>
          <a:ln>
            <a:noFill/>
          </a:ln>
        </p:spPr>
      </p:sp>
      <p:sp>
        <p:nvSpPr>
          <p:cNvPr id="632" name="Google Shape;632;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3" name="Google Shape;633;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4" name="Google Shape;634;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35" name="Google Shape;635;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6" name="Google Shape;636;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37" name="Shape 637"/>
        <p:cNvGrpSpPr/>
        <p:nvPr/>
      </p:nvGrpSpPr>
      <p:grpSpPr>
        <a:xfrm>
          <a:off x="0" y="0"/>
          <a:ext cx="0" cy="0"/>
          <a:chOff x="0" y="0"/>
          <a:chExt cx="0" cy="0"/>
        </a:xfrm>
      </p:grpSpPr>
      <p:sp>
        <p:nvSpPr>
          <p:cNvPr id="638" name="Google Shape;638;p82"/>
          <p:cNvSpPr/>
          <p:nvPr>
            <p:ph idx="2" type="pic"/>
          </p:nvPr>
        </p:nvSpPr>
        <p:spPr>
          <a:xfrm>
            <a:off x="3276600" y="486725"/>
            <a:ext cx="2590800" cy="4176600"/>
          </a:xfrm>
          <a:prstGeom prst="rect">
            <a:avLst/>
          </a:prstGeom>
          <a:noFill/>
          <a:ln>
            <a:noFill/>
          </a:ln>
        </p:spPr>
      </p:sp>
      <p:sp>
        <p:nvSpPr>
          <p:cNvPr id="639" name="Google Shape;639;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0" name="Google Shape;640;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41" name="Google Shape;641;p8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42" name="Google Shape;642;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44" name="Shape 644"/>
        <p:cNvGrpSpPr/>
        <p:nvPr/>
      </p:nvGrpSpPr>
      <p:grpSpPr>
        <a:xfrm>
          <a:off x="0" y="0"/>
          <a:ext cx="0" cy="0"/>
          <a:chOff x="0" y="0"/>
          <a:chExt cx="0" cy="0"/>
        </a:xfrm>
      </p:grpSpPr>
      <p:sp>
        <p:nvSpPr>
          <p:cNvPr id="645" name="Google Shape;645;p8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6" name="Google Shape;646;p8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7" name="Google Shape;647;p83"/>
          <p:cNvSpPr/>
          <p:nvPr>
            <p:ph idx="3" type="pic"/>
          </p:nvPr>
        </p:nvSpPr>
        <p:spPr>
          <a:xfrm>
            <a:off x="457200" y="486725"/>
            <a:ext cx="2590800" cy="4176600"/>
          </a:xfrm>
          <a:prstGeom prst="rect">
            <a:avLst/>
          </a:prstGeom>
          <a:noFill/>
          <a:ln>
            <a:noFill/>
          </a:ln>
        </p:spPr>
      </p:sp>
      <p:sp>
        <p:nvSpPr>
          <p:cNvPr id="648" name="Google Shape;648;p8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9" name="Google Shape;64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50" name="Google Shape;650;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1" name="Google Shape;65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52" name="Shape 652"/>
        <p:cNvGrpSpPr/>
        <p:nvPr/>
      </p:nvGrpSpPr>
      <p:grpSpPr>
        <a:xfrm>
          <a:off x="0" y="0"/>
          <a:ext cx="0" cy="0"/>
          <a:chOff x="0" y="0"/>
          <a:chExt cx="0" cy="0"/>
        </a:xfrm>
      </p:grpSpPr>
      <p:sp>
        <p:nvSpPr>
          <p:cNvPr id="653" name="Google Shape;653;p8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4" name="Google Shape;654;p8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5" name="Google Shape;655;p84"/>
          <p:cNvSpPr/>
          <p:nvPr>
            <p:ph idx="3" type="pic"/>
          </p:nvPr>
        </p:nvSpPr>
        <p:spPr>
          <a:xfrm>
            <a:off x="457200" y="486725"/>
            <a:ext cx="2590800" cy="4176600"/>
          </a:xfrm>
          <a:prstGeom prst="rect">
            <a:avLst/>
          </a:prstGeom>
          <a:noFill/>
          <a:ln>
            <a:noFill/>
          </a:ln>
        </p:spPr>
      </p:sp>
      <p:sp>
        <p:nvSpPr>
          <p:cNvPr id="656" name="Google Shape;656;p8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57" name="Google Shape;657;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8" name="Google Shape;658;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9" name="Google Shape;659;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60" name="Shape 660"/>
        <p:cNvGrpSpPr/>
        <p:nvPr/>
      </p:nvGrpSpPr>
      <p:grpSpPr>
        <a:xfrm>
          <a:off x="0" y="0"/>
          <a:ext cx="0" cy="0"/>
          <a:chOff x="0" y="0"/>
          <a:chExt cx="0" cy="0"/>
        </a:xfrm>
      </p:grpSpPr>
      <p:sp>
        <p:nvSpPr>
          <p:cNvPr id="661" name="Google Shape;661;p8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62" name="Google Shape;662;p8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63" name="Google Shape;663;p85"/>
          <p:cNvGrpSpPr/>
          <p:nvPr/>
        </p:nvGrpSpPr>
        <p:grpSpPr>
          <a:xfrm>
            <a:off x="4822703" y="31"/>
            <a:ext cx="4321568" cy="5143648"/>
            <a:chOff x="3991150" y="848375"/>
            <a:chExt cx="3376225" cy="4018475"/>
          </a:xfrm>
        </p:grpSpPr>
        <p:sp>
          <p:nvSpPr>
            <p:cNvPr id="664" name="Google Shape;664;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8" name="Google Shape;668;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9" name="Google Shape;669;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70" name="Google Shape;670;p85"/>
          <p:cNvSpPr/>
          <p:nvPr>
            <p:ph idx="2" type="pic"/>
          </p:nvPr>
        </p:nvSpPr>
        <p:spPr>
          <a:xfrm>
            <a:off x="1123950" y="1943100"/>
            <a:ext cx="1257300" cy="1257300"/>
          </a:xfrm>
          <a:prstGeom prst="ellipse">
            <a:avLst/>
          </a:prstGeom>
          <a:noFill/>
          <a:ln>
            <a:noFill/>
          </a:ln>
        </p:spPr>
      </p:sp>
      <p:sp>
        <p:nvSpPr>
          <p:cNvPr id="671" name="Google Shape;671;p8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72" name="Shape 672"/>
        <p:cNvGrpSpPr/>
        <p:nvPr/>
      </p:nvGrpSpPr>
      <p:grpSpPr>
        <a:xfrm>
          <a:off x="0" y="0"/>
          <a:ext cx="0" cy="0"/>
          <a:chOff x="0" y="0"/>
          <a:chExt cx="0" cy="0"/>
        </a:xfrm>
      </p:grpSpPr>
      <p:grpSp>
        <p:nvGrpSpPr>
          <p:cNvPr id="673" name="Google Shape;673;p86"/>
          <p:cNvGrpSpPr/>
          <p:nvPr/>
        </p:nvGrpSpPr>
        <p:grpSpPr>
          <a:xfrm>
            <a:off x="4822703" y="31"/>
            <a:ext cx="4321568" cy="5143648"/>
            <a:chOff x="4822703" y="31"/>
            <a:chExt cx="4321568" cy="5143648"/>
          </a:xfrm>
        </p:grpSpPr>
        <p:sp>
          <p:nvSpPr>
            <p:cNvPr id="674" name="Google Shape;674;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7" name="Google Shape;677;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8" name="Google Shape;678;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9" name="Google Shape;679;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80" name="Google Shape;680;p8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81" name="Google Shape;681;p8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82" name="Google Shape;682;p86"/>
          <p:cNvSpPr/>
          <p:nvPr>
            <p:ph idx="2" type="pic"/>
          </p:nvPr>
        </p:nvSpPr>
        <p:spPr>
          <a:xfrm>
            <a:off x="1123950" y="1943100"/>
            <a:ext cx="1257300" cy="1257300"/>
          </a:xfrm>
          <a:prstGeom prst="ellipse">
            <a:avLst/>
          </a:prstGeom>
          <a:noFill/>
          <a:ln>
            <a:noFill/>
          </a:ln>
        </p:spPr>
      </p:sp>
      <p:sp>
        <p:nvSpPr>
          <p:cNvPr id="683" name="Google Shape;683;p8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84" name="Shape 684"/>
        <p:cNvGrpSpPr/>
        <p:nvPr/>
      </p:nvGrpSpPr>
      <p:grpSpPr>
        <a:xfrm>
          <a:off x="0" y="0"/>
          <a:ext cx="0" cy="0"/>
          <a:chOff x="0" y="0"/>
          <a:chExt cx="0" cy="0"/>
        </a:xfrm>
      </p:grpSpPr>
      <p:grpSp>
        <p:nvGrpSpPr>
          <p:cNvPr id="685" name="Google Shape;685;p87"/>
          <p:cNvGrpSpPr/>
          <p:nvPr/>
        </p:nvGrpSpPr>
        <p:grpSpPr>
          <a:xfrm>
            <a:off x="4822703" y="31"/>
            <a:ext cx="4321568" cy="5143648"/>
            <a:chOff x="3991150" y="848375"/>
            <a:chExt cx="3376225" cy="4018475"/>
          </a:xfrm>
        </p:grpSpPr>
        <p:sp>
          <p:nvSpPr>
            <p:cNvPr id="686" name="Google Shape;686;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9" name="Google Shape;689;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90" name="Google Shape;690;p8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91" name="Google Shape;69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92" name="Google Shape;692;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93" name="Shape 693"/>
        <p:cNvGrpSpPr/>
        <p:nvPr/>
      </p:nvGrpSpPr>
      <p:grpSpPr>
        <a:xfrm>
          <a:off x="0" y="0"/>
          <a:ext cx="0" cy="0"/>
          <a:chOff x="0" y="0"/>
          <a:chExt cx="0" cy="0"/>
        </a:xfrm>
      </p:grpSpPr>
      <p:grpSp>
        <p:nvGrpSpPr>
          <p:cNvPr id="694" name="Google Shape;694;p88"/>
          <p:cNvGrpSpPr/>
          <p:nvPr/>
        </p:nvGrpSpPr>
        <p:grpSpPr>
          <a:xfrm>
            <a:off x="4822703" y="31"/>
            <a:ext cx="4321568" cy="5143648"/>
            <a:chOff x="4822703" y="31"/>
            <a:chExt cx="4321568" cy="5143648"/>
          </a:xfrm>
        </p:grpSpPr>
        <p:sp>
          <p:nvSpPr>
            <p:cNvPr id="695" name="Google Shape;695;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8" name="Google Shape;698;p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9" name="Google Shape;699;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00" name="Google Shape;700;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01" name="Google Shape;701;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02" name="Shape 702"/>
        <p:cNvGrpSpPr/>
        <p:nvPr/>
      </p:nvGrpSpPr>
      <p:grpSpPr>
        <a:xfrm>
          <a:off x="0" y="0"/>
          <a:ext cx="0" cy="0"/>
          <a:chOff x="0" y="0"/>
          <a:chExt cx="0" cy="0"/>
        </a:xfrm>
      </p:grpSpPr>
      <p:sp>
        <p:nvSpPr>
          <p:cNvPr id="703" name="Google Shape;703;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04" name="Google Shape;704;p89"/>
          <p:cNvGrpSpPr/>
          <p:nvPr/>
        </p:nvGrpSpPr>
        <p:grpSpPr>
          <a:xfrm>
            <a:off x="4822703" y="31"/>
            <a:ext cx="4321568" cy="5143648"/>
            <a:chOff x="3991150" y="848375"/>
            <a:chExt cx="3376225" cy="4018475"/>
          </a:xfrm>
        </p:grpSpPr>
        <p:sp>
          <p:nvSpPr>
            <p:cNvPr id="705" name="Google Shape;705;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8" name="Google Shape;708;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9" name="Google Shape;709;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10" name="Shape 710"/>
        <p:cNvGrpSpPr/>
        <p:nvPr/>
      </p:nvGrpSpPr>
      <p:grpSpPr>
        <a:xfrm>
          <a:off x="0" y="0"/>
          <a:ext cx="0" cy="0"/>
          <a:chOff x="0" y="0"/>
          <a:chExt cx="0" cy="0"/>
        </a:xfrm>
      </p:grpSpPr>
      <p:grpSp>
        <p:nvGrpSpPr>
          <p:cNvPr id="711" name="Google Shape;711;p90"/>
          <p:cNvGrpSpPr/>
          <p:nvPr/>
        </p:nvGrpSpPr>
        <p:grpSpPr>
          <a:xfrm>
            <a:off x="4822703" y="31"/>
            <a:ext cx="4321568" cy="5143648"/>
            <a:chOff x="4822703" y="31"/>
            <a:chExt cx="4321568" cy="5143648"/>
          </a:xfrm>
        </p:grpSpPr>
        <p:sp>
          <p:nvSpPr>
            <p:cNvPr id="712" name="Google Shape;712;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16" name="Google Shape;716;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7" name="Google Shape;717;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8" name="Shape 718"/>
        <p:cNvGrpSpPr/>
        <p:nvPr/>
      </p:nvGrpSpPr>
      <p:grpSpPr>
        <a:xfrm>
          <a:off x="0" y="0"/>
          <a:ext cx="0" cy="0"/>
          <a:chOff x="0" y="0"/>
          <a:chExt cx="0" cy="0"/>
        </a:xfrm>
      </p:grpSpPr>
      <p:sp>
        <p:nvSpPr>
          <p:cNvPr id="719" name="Google Shape;719;p9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0" name="Google Shape;720;p9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9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3" name="Google Shape;723;p9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24" name="Shape 72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25" name="Shape 725"/>
        <p:cNvGrpSpPr/>
        <p:nvPr/>
      </p:nvGrpSpPr>
      <p:grpSpPr>
        <a:xfrm>
          <a:off x="0" y="0"/>
          <a:ext cx="0" cy="0"/>
          <a:chOff x="0" y="0"/>
          <a:chExt cx="0" cy="0"/>
        </a:xfrm>
      </p:grpSpPr>
      <p:pic>
        <p:nvPicPr>
          <p:cNvPr id="726" name="Google Shape;726;p9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27" name="Google Shape;727;p9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28" name="Google Shape;728;p9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29" name="Google Shape;729;p9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30" name="Shape 730"/>
        <p:cNvGrpSpPr/>
        <p:nvPr/>
      </p:nvGrpSpPr>
      <p:grpSpPr>
        <a:xfrm>
          <a:off x="0" y="0"/>
          <a:ext cx="0" cy="0"/>
          <a:chOff x="0" y="0"/>
          <a:chExt cx="0" cy="0"/>
        </a:xfrm>
      </p:grpSpPr>
      <p:sp>
        <p:nvSpPr>
          <p:cNvPr id="731" name="Google Shape;731;p9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32" name="Shape 732"/>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33" name="Shape 733"/>
        <p:cNvGrpSpPr/>
        <p:nvPr/>
      </p:nvGrpSpPr>
      <p:grpSpPr>
        <a:xfrm>
          <a:off x="0" y="0"/>
          <a:ext cx="0" cy="0"/>
          <a:chOff x="0" y="0"/>
          <a:chExt cx="0" cy="0"/>
        </a:xfrm>
      </p:grpSpPr>
      <p:pic>
        <p:nvPicPr>
          <p:cNvPr id="734" name="Google Shape;734;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35" name="Google Shape;735;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36" name="Google Shape;736;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37" name="Google Shape;737;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9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0" name="Google Shape;740;p9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1" name="Google Shape;741;p9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2" name="Google Shape;742;p9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43" name="Shape 743"/>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6" name="Google Shape;746;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7" name="Google Shape;747;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8" name="Google Shape;748;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49" name="Shape 749"/>
        <p:cNvGrpSpPr/>
        <p:nvPr/>
      </p:nvGrpSpPr>
      <p:grpSpPr>
        <a:xfrm>
          <a:off x="0" y="0"/>
          <a:ext cx="0" cy="0"/>
          <a:chOff x="0" y="0"/>
          <a:chExt cx="0" cy="0"/>
        </a:xfrm>
      </p:grpSpPr>
      <p:sp>
        <p:nvSpPr>
          <p:cNvPr id="750" name="Google Shape;750;p10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1" name="Google Shape;751;p10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2" name="Google Shape;752;p10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3" name="Google Shape;753;p10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3.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theme" Target="../theme/theme2.xml"/><Relationship Id="rId50" Type="http://schemas.openxmlformats.org/officeDocument/2006/relationships/slideLayout" Target="../slideLayouts/slideLayout104.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3.png"/><Relationship Id="rId11" Type="http://schemas.openxmlformats.org/officeDocument/2006/relationships/image" Target="../media/image47.png"/><Relationship Id="rId10"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8.png"/><Relationship Id="rId9" Type="http://schemas.openxmlformats.org/officeDocument/2006/relationships/image" Target="../media/image54.png"/><Relationship Id="rId5" Type="http://schemas.openxmlformats.org/officeDocument/2006/relationships/image" Target="../media/image50.png"/><Relationship Id="rId6" Type="http://schemas.openxmlformats.org/officeDocument/2006/relationships/image" Target="../media/image46.png"/><Relationship Id="rId7" Type="http://schemas.openxmlformats.org/officeDocument/2006/relationships/image" Target="../media/image41.png"/><Relationship Id="rId8" Type="http://schemas.openxmlformats.org/officeDocument/2006/relationships/image" Target="../media/image55.png"/><Relationship Id="rId11" Type="http://schemas.openxmlformats.org/officeDocument/2006/relationships/image" Target="../media/image63.png"/><Relationship Id="rId10"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66.png"/><Relationship Id="rId9"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48.png"/><Relationship Id="rId7" Type="http://schemas.openxmlformats.org/officeDocument/2006/relationships/image" Target="../media/image56.png"/><Relationship Id="rId8" Type="http://schemas.openxmlformats.org/officeDocument/2006/relationships/image" Target="../media/image49.png"/><Relationship Id="rId11" Type="http://schemas.openxmlformats.org/officeDocument/2006/relationships/image" Target="../media/image60.png"/><Relationship Id="rId10" Type="http://schemas.openxmlformats.org/officeDocument/2006/relationships/image" Target="../media/image58.png"/><Relationship Id="rId13" Type="http://schemas.openxmlformats.org/officeDocument/2006/relationships/image" Target="../media/image59.png"/><Relationship Id="rId12" Type="http://schemas.openxmlformats.org/officeDocument/2006/relationships/image" Target="../media/image57.jpg"/><Relationship Id="rId14" Type="http://schemas.openxmlformats.org/officeDocument/2006/relationships/image" Target="../media/image6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xml"/><Relationship Id="rId3" Type="http://schemas.openxmlformats.org/officeDocument/2006/relationships/image" Target="../media/image76.jpg"/><Relationship Id="rId4" Type="http://schemas.openxmlformats.org/officeDocument/2006/relationships/image" Target="../media/image46.png"/><Relationship Id="rId9" Type="http://schemas.openxmlformats.org/officeDocument/2006/relationships/image" Target="../media/image72.png"/><Relationship Id="rId5" Type="http://schemas.openxmlformats.org/officeDocument/2006/relationships/image" Target="../media/image69.png"/><Relationship Id="rId6" Type="http://schemas.openxmlformats.org/officeDocument/2006/relationships/image" Target="../media/image61.png"/><Relationship Id="rId7" Type="http://schemas.openxmlformats.org/officeDocument/2006/relationships/image" Target="../media/image70.png"/><Relationship Id="rId8" Type="http://schemas.openxmlformats.org/officeDocument/2006/relationships/image" Target="../media/image71.png"/><Relationship Id="rId10"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9.xml"/><Relationship Id="rId3" Type="http://schemas.openxmlformats.org/officeDocument/2006/relationships/hyperlink" Target="https://drive.google.com/file/d/1pmIxzjLEFSAw-cDPWMxLaVYyoe4qxJOY/view?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0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Find, buy, and manage energy solutions with AppDirect</a:t>
            </a:r>
            <a:endParaRPr/>
          </a:p>
        </p:txBody>
      </p:sp>
      <p:sp>
        <p:nvSpPr>
          <p:cNvPr id="788" name="Google Shape;788;p10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April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1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$200K in savings on natural gas</a:t>
            </a:r>
            <a:endParaRPr/>
          </a:p>
        </p:txBody>
      </p:sp>
      <p:sp>
        <p:nvSpPr>
          <p:cNvPr id="933" name="Google Shape;933;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34" name="Google Shape;934;p116"/>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lang="en"/>
              <a:t> Garbage collection, recycling and waste management</a:t>
            </a:r>
            <a:endParaRPr/>
          </a:p>
          <a:p>
            <a:pPr indent="0" lvl="0" marL="0" rtl="0" algn="l">
              <a:spcBef>
                <a:spcPts val="1000"/>
              </a:spcBef>
              <a:spcAft>
                <a:spcPts val="1000"/>
              </a:spcAft>
              <a:buNone/>
            </a:pPr>
            <a:r>
              <a:rPr b="1" lang="en">
                <a:latin typeface="Inter"/>
                <a:ea typeface="Inter"/>
                <a:cs typeface="Inter"/>
                <a:sym typeface="Inter"/>
              </a:rPr>
              <a:t>Location: </a:t>
            </a:r>
            <a:r>
              <a:rPr lang="en"/>
              <a:t>California</a:t>
            </a:r>
            <a:endParaRPr/>
          </a:p>
        </p:txBody>
      </p:sp>
      <p:sp>
        <p:nvSpPr>
          <p:cNvPr id="935" name="Google Shape;935;p116"/>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Savings of almost $200K to date on natural gas</a:t>
            </a:r>
            <a:endParaRPr/>
          </a:p>
          <a:p>
            <a:pPr indent="-330200" lvl="0" marL="457200" rtl="0" algn="l">
              <a:spcBef>
                <a:spcPts val="0"/>
              </a:spcBef>
              <a:spcAft>
                <a:spcPts val="0"/>
              </a:spcAft>
              <a:buSzPts val="1600"/>
              <a:buChar char="●"/>
            </a:pPr>
            <a:r>
              <a:rPr lang="en"/>
              <a:t>Locked-in contract enables them to better plan and manage their monthly utility budget</a:t>
            </a:r>
            <a:endParaRPr/>
          </a:p>
        </p:txBody>
      </p:sp>
      <p:sp>
        <p:nvSpPr>
          <p:cNvPr id="936" name="Google Shape;936;p116"/>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Natural gas prices had been steadily increasing since 2021 and operating expenses tripled from previous years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AppDirect Energy Experts used Energy Seller to lock in a 3-year deregulated natural gas supply contract</a:t>
            </a:r>
            <a:endParaRPr/>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8"/>
          <p:cNvSpPr/>
          <p:nvPr/>
        </p:nvSpPr>
        <p:spPr>
          <a:xfrm>
            <a:off x="1311600" y="553150"/>
            <a:ext cx="3000000" cy="8085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794" name="Google Shape;794;p108"/>
          <p:cNvSpPr txBox="1"/>
          <p:nvPr/>
        </p:nvSpPr>
        <p:spPr>
          <a:xfrm>
            <a:off x="5154175" y="553150"/>
            <a:ext cx="3000000" cy="62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COMMUNICATIONS SOLUTIONS</a:t>
            </a:r>
            <a:endParaRPr sz="1300">
              <a:solidFill>
                <a:srgbClr val="ABE6FF"/>
              </a:solidFill>
              <a:latin typeface="Inter SemiBold"/>
              <a:ea typeface="Inter SemiBold"/>
              <a:cs typeface="Inter SemiBold"/>
              <a:sym typeface="Inter SemiBold"/>
            </a:endParaRPr>
          </a:p>
          <a:p>
            <a:pPr indent="0" lvl="0" marL="0" rtl="0" algn="l">
              <a:lnSpc>
                <a:spcPct val="120000"/>
              </a:lnSpc>
              <a:spcBef>
                <a:spcPts val="0"/>
              </a:spcBef>
              <a:spcAft>
                <a:spcPts val="0"/>
              </a:spcAft>
              <a:buNone/>
            </a:pPr>
            <a:r>
              <a:t/>
            </a:r>
            <a:endParaRPr sz="1300">
              <a:solidFill>
                <a:srgbClr val="ABE6FF"/>
              </a:solidFill>
              <a:latin typeface="Inter SemiBold"/>
              <a:ea typeface="Inter SemiBold"/>
              <a:cs typeface="Inter SemiBold"/>
              <a:sym typeface="Inter SemiBold"/>
            </a:endParaRPr>
          </a:p>
        </p:txBody>
      </p:sp>
      <p:sp>
        <p:nvSpPr>
          <p:cNvPr id="795" name="Google Shape;795;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796" name="Google Shape;796;p108"/>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7" name="Google Shape;797;p108"/>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8" name="Google Shape;798;p108"/>
          <p:cNvSpPr/>
          <p:nvPr/>
        </p:nvSpPr>
        <p:spPr>
          <a:xfrm>
            <a:off x="230925" y="3033672"/>
            <a:ext cx="3000000" cy="391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PCs | Laptops | Phones | Monitors | Digital Displays</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Hardware Services &amp; Logistics </a:t>
            </a:r>
            <a:endParaRPr sz="850">
              <a:solidFill>
                <a:schemeClr val="accent5"/>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9" name="Google Shape;799;p108"/>
          <p:cNvSpPr/>
          <p:nvPr/>
        </p:nvSpPr>
        <p:spPr>
          <a:xfrm>
            <a:off x="5154175" y="4048712"/>
            <a:ext cx="3276600" cy="38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0" name="Google Shape;800;p108"/>
          <p:cNvSpPr/>
          <p:nvPr/>
        </p:nvSpPr>
        <p:spPr>
          <a:xfrm>
            <a:off x="1187700" y="4045262"/>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1" name="Google Shape;801;p108"/>
          <p:cNvSpPr/>
          <p:nvPr/>
        </p:nvSpPr>
        <p:spPr>
          <a:xfrm>
            <a:off x="5154175" y="960051"/>
            <a:ext cx="3599400" cy="2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Data</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Network | Mobility</a:t>
            </a:r>
            <a:r>
              <a:rPr i="0" lang="en" sz="850" u="none" cap="none" strike="noStrike">
                <a:solidFill>
                  <a:srgbClr val="F0F0F0"/>
                </a:solidFill>
                <a:latin typeface="Inter Light"/>
                <a:ea typeface="Inter Light"/>
                <a:cs typeface="Inter Light"/>
                <a:sym typeface="Inter Light"/>
              </a:rPr>
              <a:t> &amp; IoT  |   Satellite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SD-WAN</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S</a:t>
            </a:r>
            <a:r>
              <a:rPr lang="en" sz="850">
                <a:solidFill>
                  <a:srgbClr val="F0F0F0"/>
                </a:solidFill>
                <a:latin typeface="Inter Light"/>
                <a:ea typeface="Inter Light"/>
                <a:cs typeface="Inter Light"/>
                <a:sym typeface="Inter Light"/>
              </a:rPr>
              <a:t>ASE | </a:t>
            </a:r>
            <a:r>
              <a:rPr i="0" lang="en" sz="850" u="none" cap="none" strike="noStrike">
                <a:solidFill>
                  <a:srgbClr val="F0F0F0"/>
                </a:solidFill>
                <a:latin typeface="Inter Light"/>
                <a:ea typeface="Inter Light"/>
                <a:cs typeface="Inter Light"/>
                <a:sym typeface="Inter Light"/>
              </a:rPr>
              <a:t>TEM  | </a:t>
            </a:r>
            <a:r>
              <a:rPr lang="en" sz="850">
                <a:solidFill>
                  <a:srgbClr val="F0F0F0"/>
                </a:solidFill>
                <a:latin typeface="Inter Light"/>
                <a:ea typeface="Inter Light"/>
                <a:cs typeface="Inter Light"/>
                <a:sym typeface="Inter Light"/>
              </a:rPr>
              <a:t>UCaaS | CCaaS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2" name="Google Shape;802;p108"/>
          <p:cNvSpPr/>
          <p:nvPr/>
        </p:nvSpPr>
        <p:spPr>
          <a:xfrm>
            <a:off x="415125" y="2001570"/>
            <a:ext cx="2815800" cy="514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Network (NOC) &amp; Cloud Monitoring |  SOC</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Technical 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t>
            </a:r>
            <a:r>
              <a:rPr lang="en" sz="850">
                <a:solidFill>
                  <a:schemeClr val="lt2"/>
                </a:solidFill>
                <a:latin typeface="Inter Light"/>
                <a:ea typeface="Inter Light"/>
                <a:cs typeface="Inter Light"/>
                <a:sym typeface="Inter Light"/>
              </a:rPr>
              <a:t>Professional Services </a:t>
            </a:r>
            <a:br>
              <a:rPr lang="en" sz="850">
                <a:solidFill>
                  <a:schemeClr val="lt2"/>
                </a:solidFill>
                <a:latin typeface="Inter Light"/>
                <a:ea typeface="Inter Light"/>
                <a:cs typeface="Inter Light"/>
                <a:sym typeface="Inter Light"/>
              </a:rPr>
            </a:b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3" name="Google Shape;803;p108"/>
          <p:cNvSpPr/>
          <p:nvPr/>
        </p:nvSpPr>
        <p:spPr>
          <a:xfrm>
            <a:off x="5852350" y="3064272"/>
            <a:ext cx="2685900" cy="330600"/>
          </a:xfrm>
          <a:prstGeom prst="rect">
            <a:avLst/>
          </a:prstGeom>
          <a:noFill/>
          <a:ln>
            <a:noFill/>
          </a:ln>
        </p:spPr>
        <p:txBody>
          <a:bodyPr anchorCtr="0" anchor="t" bIns="45700" lIns="91425" spcFirstLastPara="1" rIns="91425" wrap="square" tIns="45700">
            <a:noAutofit/>
          </a:bodyPr>
          <a:lstStyle/>
          <a:p>
            <a:pPr indent="0" lvl="0" marL="0" rtl="0" algn="l">
              <a:spcBef>
                <a:spcPts val="300"/>
              </a:spcBef>
              <a:spcAft>
                <a:spcPts val="0"/>
              </a:spcAft>
              <a:buClr>
                <a:srgbClr val="000000"/>
              </a:buClr>
              <a:buSzPts val="850"/>
              <a:buFont typeface="Arial"/>
              <a:buNone/>
            </a:pPr>
            <a:r>
              <a:rPr lang="en" sz="850">
                <a:solidFill>
                  <a:schemeClr val="lt2"/>
                </a:solidFill>
                <a:latin typeface="Inter Light"/>
                <a:ea typeface="Inter Light"/>
                <a:cs typeface="Inter Light"/>
                <a:sym typeface="Inter Light"/>
              </a:rPr>
              <a:t>Large-Language Models | Agentic AI | Copilot | Gemini | Chat Bots | Customer Experience</a:t>
            </a:r>
            <a:endParaRPr sz="850">
              <a:solidFill>
                <a:schemeClr val="lt2"/>
              </a:solidFill>
              <a:latin typeface="Inter Light"/>
              <a:ea typeface="Inter Light"/>
              <a:cs typeface="Inter Light"/>
              <a:sym typeface="Inter Light"/>
            </a:endParaRPr>
          </a:p>
          <a:p>
            <a:pPr indent="0" lvl="0" marL="0" rtl="0" algn="r">
              <a:spcBef>
                <a:spcPts val="300"/>
              </a:spcBef>
              <a:spcAft>
                <a:spcPts val="0"/>
              </a:spcAft>
              <a:buClr>
                <a:srgbClr val="000000"/>
              </a:buClr>
              <a:buSzPts val="1000"/>
              <a:buFont typeface="Arial"/>
              <a:buNone/>
            </a:pPr>
            <a:r>
              <a:rPr lang="en" sz="1000">
                <a:solidFill>
                  <a:schemeClr val="lt1"/>
                </a:solidFill>
                <a:latin typeface="Open Sans Light"/>
                <a:ea typeface="Open Sans Light"/>
                <a:cs typeface="Open Sans Light"/>
                <a:sym typeface="Open Sans Light"/>
              </a:rPr>
              <a:t> </a:t>
            </a:r>
            <a:endParaRPr sz="1000">
              <a:solidFill>
                <a:schemeClr val="lt1"/>
              </a:solidFill>
              <a:latin typeface="Open Sans Light"/>
              <a:ea typeface="Open Sans Light"/>
              <a:cs typeface="Open Sans Light"/>
              <a:sym typeface="Open Sans Light"/>
            </a:endParaRPr>
          </a:p>
          <a:p>
            <a:pPr indent="0" lvl="0" marL="0" marR="0" rtl="0" algn="r">
              <a:lnSpc>
                <a:spcPct val="100000"/>
              </a:lnSpc>
              <a:spcBef>
                <a:spcPts val="300"/>
              </a:spcBef>
              <a:spcAft>
                <a:spcPts val="0"/>
              </a:spcAft>
              <a:buClr>
                <a:srgbClr val="000000"/>
              </a:buClr>
              <a:buSzPts val="1000"/>
              <a:buFont typeface="Arial"/>
              <a:buNone/>
            </a:pPr>
            <a:r>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4" name="Google Shape;804;p108"/>
          <p:cNvSpPr/>
          <p:nvPr/>
        </p:nvSpPr>
        <p:spPr>
          <a:xfrm>
            <a:off x="5852350" y="2001575"/>
            <a:ext cx="32766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805" name="Google Shape;805;p108"/>
          <p:cNvSpPr txBox="1"/>
          <p:nvPr/>
        </p:nvSpPr>
        <p:spPr>
          <a:xfrm>
            <a:off x="963600" y="5286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806" name="Google Shape;806;p108"/>
          <p:cNvSpPr txBox="1"/>
          <p:nvPr/>
        </p:nvSpPr>
        <p:spPr>
          <a:xfrm>
            <a:off x="2309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 MANAGED &amp; PRO SERVICES</a:t>
            </a:r>
            <a:endParaRPr/>
          </a:p>
        </p:txBody>
      </p:sp>
      <p:sp>
        <p:nvSpPr>
          <p:cNvPr id="807" name="Google Shape;807;p108"/>
          <p:cNvSpPr txBox="1"/>
          <p:nvPr/>
        </p:nvSpPr>
        <p:spPr>
          <a:xfrm>
            <a:off x="230925" y="267101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HARDWARE &amp; LOGISTICS</a:t>
            </a:r>
            <a:endParaRPr sz="1300">
              <a:solidFill>
                <a:srgbClr val="ABE6FF"/>
              </a:solidFill>
              <a:latin typeface="Inter SemiBold"/>
              <a:ea typeface="Inter SemiBold"/>
              <a:cs typeface="Inter SemiBold"/>
              <a:sym typeface="Inter SemiBold"/>
            </a:endParaRPr>
          </a:p>
        </p:txBody>
      </p:sp>
      <p:sp>
        <p:nvSpPr>
          <p:cNvPr id="808" name="Google Shape;808;p108"/>
          <p:cNvSpPr txBox="1"/>
          <p:nvPr/>
        </p:nvSpPr>
        <p:spPr>
          <a:xfrm>
            <a:off x="5852350" y="267101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ARTIFICIAL INTELLIGENCE</a:t>
            </a:r>
            <a:endParaRPr/>
          </a:p>
        </p:txBody>
      </p:sp>
      <p:sp>
        <p:nvSpPr>
          <p:cNvPr id="809" name="Google Shape;809;p108"/>
          <p:cNvSpPr txBox="1"/>
          <p:nvPr/>
        </p:nvSpPr>
        <p:spPr>
          <a:xfrm>
            <a:off x="963600" y="365608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810" name="Google Shape;810;p108"/>
          <p:cNvSpPr txBox="1"/>
          <p:nvPr/>
        </p:nvSpPr>
        <p:spPr>
          <a:xfrm>
            <a:off x="58523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811" name="Google Shape;811;p108"/>
          <p:cNvSpPr txBox="1"/>
          <p:nvPr/>
        </p:nvSpPr>
        <p:spPr>
          <a:xfrm>
            <a:off x="5154175" y="365608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INFRASTRUCTURE</a:t>
            </a:r>
            <a:endParaRPr sz="1300">
              <a:solidFill>
                <a:schemeClr val="dk2"/>
              </a:solidFill>
              <a:latin typeface="Inter SemiBold"/>
              <a:ea typeface="Inter SemiBold"/>
              <a:cs typeface="Inter SemiBold"/>
              <a:sym typeface="Inter SemiBold"/>
            </a:endParaRPr>
          </a:p>
        </p:txBody>
      </p:sp>
      <p:pic>
        <p:nvPicPr>
          <p:cNvPr id="812" name="Google Shape;812;p108"/>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813" name="Google Shape;813;p108"/>
          <p:cNvSpPr/>
          <p:nvPr/>
        </p:nvSpPr>
        <p:spPr>
          <a:xfrm>
            <a:off x="463207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4" name="Google Shape;814;p108"/>
          <p:cNvSpPr/>
          <p:nvPr/>
        </p:nvSpPr>
        <p:spPr>
          <a:xfrm>
            <a:off x="5185550" y="186982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5" name="Google Shape;815;p108"/>
          <p:cNvSpPr/>
          <p:nvPr/>
        </p:nvSpPr>
        <p:spPr>
          <a:xfrm>
            <a:off x="5185550"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6" name="Google Shape;816;p108"/>
          <p:cNvSpPr/>
          <p:nvPr/>
        </p:nvSpPr>
        <p:spPr>
          <a:xfrm>
            <a:off x="463207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7" name="Google Shape;817;p108"/>
          <p:cNvSpPr/>
          <p:nvPr/>
        </p:nvSpPr>
        <p:spPr>
          <a:xfrm>
            <a:off x="389072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8" name="Google Shape;818;p108"/>
          <p:cNvSpPr/>
          <p:nvPr/>
        </p:nvSpPr>
        <p:spPr>
          <a:xfrm>
            <a:off x="3452075"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9" name="Google Shape;819;p108"/>
          <p:cNvSpPr/>
          <p:nvPr/>
        </p:nvSpPr>
        <p:spPr>
          <a:xfrm>
            <a:off x="3389825" y="1869825"/>
            <a:ext cx="4542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20" name="Google Shape;820;p108"/>
          <p:cNvSpPr/>
          <p:nvPr/>
        </p:nvSpPr>
        <p:spPr>
          <a:xfrm>
            <a:off x="389072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pic>
        <p:nvPicPr>
          <p:cNvPr id="821" name="Google Shape;821;p108" title="ai-sparkle 1.png"/>
          <p:cNvPicPr preferRelativeResize="0"/>
          <p:nvPr/>
        </p:nvPicPr>
        <p:blipFill>
          <a:blip r:embed="rId4">
            <a:alphaModFix/>
          </a:blip>
          <a:stretch>
            <a:fillRect/>
          </a:stretch>
        </p:blipFill>
        <p:spPr>
          <a:xfrm>
            <a:off x="5213511" y="2679032"/>
            <a:ext cx="335883" cy="311134"/>
          </a:xfrm>
          <a:prstGeom prst="rect">
            <a:avLst/>
          </a:prstGeom>
          <a:noFill/>
          <a:ln>
            <a:noFill/>
          </a:ln>
        </p:spPr>
      </p:pic>
      <p:pic>
        <p:nvPicPr>
          <p:cNvPr id="822" name="Google Shape;822;p108" title="cloud-devices 1.png"/>
          <p:cNvPicPr preferRelativeResize="0"/>
          <p:nvPr/>
        </p:nvPicPr>
        <p:blipFill>
          <a:blip r:embed="rId5">
            <a:alphaModFix/>
          </a:blip>
          <a:stretch>
            <a:fillRect/>
          </a:stretch>
        </p:blipFill>
        <p:spPr>
          <a:xfrm>
            <a:off x="4782294" y="1376064"/>
            <a:ext cx="296991" cy="335883"/>
          </a:xfrm>
          <a:prstGeom prst="rect">
            <a:avLst/>
          </a:prstGeom>
          <a:noFill/>
          <a:ln>
            <a:noFill/>
          </a:ln>
        </p:spPr>
      </p:pic>
      <p:pic>
        <p:nvPicPr>
          <p:cNvPr id="823" name="Google Shape;823;p108" title="Cloud-Gear.png"/>
          <p:cNvPicPr preferRelativeResize="0"/>
          <p:nvPr/>
        </p:nvPicPr>
        <p:blipFill>
          <a:blip r:embed="rId6">
            <a:alphaModFix/>
          </a:blip>
          <a:stretch>
            <a:fillRect/>
          </a:stretch>
        </p:blipFill>
        <p:spPr>
          <a:xfrm>
            <a:off x="5176387" y="1855446"/>
            <a:ext cx="410131" cy="413666"/>
          </a:xfrm>
          <a:prstGeom prst="rect">
            <a:avLst/>
          </a:prstGeom>
          <a:noFill/>
          <a:ln>
            <a:noFill/>
          </a:ln>
        </p:spPr>
      </p:pic>
      <p:pic>
        <p:nvPicPr>
          <p:cNvPr id="824" name="Google Shape;824;p108" title="Energy.png"/>
          <p:cNvPicPr preferRelativeResize="0"/>
          <p:nvPr/>
        </p:nvPicPr>
        <p:blipFill>
          <a:blip r:embed="rId7">
            <a:alphaModFix/>
          </a:blip>
          <a:stretch>
            <a:fillRect/>
          </a:stretch>
        </p:blipFill>
        <p:spPr>
          <a:xfrm>
            <a:off x="3925475" y="1342463"/>
            <a:ext cx="403060" cy="403060"/>
          </a:xfrm>
          <a:prstGeom prst="rect">
            <a:avLst/>
          </a:prstGeom>
          <a:noFill/>
          <a:ln>
            <a:noFill/>
          </a:ln>
        </p:spPr>
      </p:pic>
      <p:pic>
        <p:nvPicPr>
          <p:cNvPr id="825" name="Google Shape;825;p108" title="Laptop.png"/>
          <p:cNvPicPr preferRelativeResize="0"/>
          <p:nvPr/>
        </p:nvPicPr>
        <p:blipFill>
          <a:blip r:embed="rId8">
            <a:alphaModFix/>
          </a:blip>
          <a:stretch>
            <a:fillRect/>
          </a:stretch>
        </p:blipFill>
        <p:spPr>
          <a:xfrm>
            <a:off x="3421025" y="2598350"/>
            <a:ext cx="391800" cy="391824"/>
          </a:xfrm>
          <a:prstGeom prst="rect">
            <a:avLst/>
          </a:prstGeom>
          <a:noFill/>
          <a:ln>
            <a:noFill/>
          </a:ln>
        </p:spPr>
      </p:pic>
      <p:pic>
        <p:nvPicPr>
          <p:cNvPr id="826" name="Google Shape;826;p108" title="Managed-Services.png"/>
          <p:cNvPicPr preferRelativeResize="0"/>
          <p:nvPr/>
        </p:nvPicPr>
        <p:blipFill>
          <a:blip r:embed="rId9">
            <a:alphaModFix/>
          </a:blip>
          <a:stretch>
            <a:fillRect/>
          </a:stretch>
        </p:blipFill>
        <p:spPr>
          <a:xfrm>
            <a:off x="3411857" y="1855461"/>
            <a:ext cx="410131" cy="413666"/>
          </a:xfrm>
          <a:prstGeom prst="rect">
            <a:avLst/>
          </a:prstGeom>
          <a:noFill/>
          <a:ln>
            <a:noFill/>
          </a:ln>
        </p:spPr>
      </p:pic>
      <p:pic>
        <p:nvPicPr>
          <p:cNvPr id="827" name="Google Shape;827;p108" title="Security.png"/>
          <p:cNvPicPr preferRelativeResize="0"/>
          <p:nvPr/>
        </p:nvPicPr>
        <p:blipFill>
          <a:blip r:embed="rId10">
            <a:alphaModFix/>
          </a:blip>
          <a:stretch>
            <a:fillRect/>
          </a:stretch>
        </p:blipFill>
        <p:spPr>
          <a:xfrm>
            <a:off x="3885095" y="3101391"/>
            <a:ext cx="403060" cy="403060"/>
          </a:xfrm>
          <a:prstGeom prst="rect">
            <a:avLst/>
          </a:prstGeom>
          <a:noFill/>
          <a:ln>
            <a:noFill/>
          </a:ln>
        </p:spPr>
      </p:pic>
      <p:pic>
        <p:nvPicPr>
          <p:cNvPr id="828" name="Google Shape;828;p108" title="Server.png"/>
          <p:cNvPicPr preferRelativeResize="0"/>
          <p:nvPr/>
        </p:nvPicPr>
        <p:blipFill>
          <a:blip r:embed="rId11">
            <a:alphaModFix/>
          </a:blip>
          <a:stretch>
            <a:fillRect/>
          </a:stretch>
        </p:blipFill>
        <p:spPr>
          <a:xfrm>
            <a:off x="4672677" y="3101391"/>
            <a:ext cx="406595" cy="4030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9"/>
          <p:cNvSpPr txBox="1"/>
          <p:nvPr>
            <p:ph type="title"/>
          </p:nvPr>
        </p:nvSpPr>
        <p:spPr>
          <a:xfrm>
            <a:off x="457200" y="1004700"/>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Energy commodity prices are soaring nationwide</a:t>
            </a:r>
            <a:endParaRPr/>
          </a:p>
        </p:txBody>
      </p:sp>
      <p:sp>
        <p:nvSpPr>
          <p:cNvPr id="834" name="Google Shape;834;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35" name="Google Shape;835;p109"/>
          <p:cNvSpPr txBox="1"/>
          <p:nvPr>
            <p:ph idx="1" type="subTitle"/>
          </p:nvPr>
        </p:nvSpPr>
        <p:spPr>
          <a:xfrm>
            <a:off x="359450" y="553799"/>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p:txBody>
      </p:sp>
      <p:sp>
        <p:nvSpPr>
          <p:cNvPr id="836" name="Google Shape;836;p109"/>
          <p:cNvSpPr txBox="1"/>
          <p:nvPr>
            <p:ph idx="2" type="subTitle"/>
          </p:nvPr>
        </p:nvSpPr>
        <p:spPr>
          <a:xfrm>
            <a:off x="1759338" y="230307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600"/>
              <a:t>In the past 2 years, the cost of natural gas has increased by</a:t>
            </a:r>
            <a:endParaRPr sz="1600"/>
          </a:p>
        </p:txBody>
      </p:sp>
      <p:sp>
        <p:nvSpPr>
          <p:cNvPr id="837" name="Google Shape;837;p109"/>
          <p:cNvSpPr txBox="1"/>
          <p:nvPr>
            <p:ph idx="2" type="subTitle"/>
          </p:nvPr>
        </p:nvSpPr>
        <p:spPr>
          <a:xfrm>
            <a:off x="4958750" y="2303075"/>
            <a:ext cx="2712600" cy="854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600"/>
              <a:t>Electricity prices are up YTD. </a:t>
            </a:r>
            <a:r>
              <a:rPr lang="en" sz="1100"/>
              <a:t>in Texas, they have increased by</a:t>
            </a:r>
            <a:endParaRPr sz="1100"/>
          </a:p>
        </p:txBody>
      </p:sp>
      <p:sp>
        <p:nvSpPr>
          <p:cNvPr id="838" name="Google Shape;838;p109"/>
          <p:cNvSpPr/>
          <p:nvPr/>
        </p:nvSpPr>
        <p:spPr>
          <a:xfrm>
            <a:off x="1870638" y="3086175"/>
            <a:ext cx="2354700" cy="112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accent3"/>
                </a:solidFill>
                <a:latin typeface="Inter"/>
                <a:ea typeface="Inter"/>
                <a:cs typeface="Inter"/>
                <a:sym typeface="Inter"/>
              </a:rPr>
              <a:t>&gt;350%</a:t>
            </a:r>
            <a:endParaRPr b="1" sz="2600">
              <a:solidFill>
                <a:schemeClr val="accent3"/>
              </a:solidFill>
              <a:latin typeface="Inter"/>
              <a:ea typeface="Inter"/>
              <a:cs typeface="Inter"/>
              <a:sym typeface="Inter"/>
            </a:endParaRPr>
          </a:p>
        </p:txBody>
      </p:sp>
      <p:sp>
        <p:nvSpPr>
          <p:cNvPr id="839" name="Google Shape;839;p109"/>
          <p:cNvSpPr/>
          <p:nvPr/>
        </p:nvSpPr>
        <p:spPr>
          <a:xfrm>
            <a:off x="5066763" y="3086175"/>
            <a:ext cx="2354700" cy="112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chemeClr val="accent3"/>
                </a:solidFill>
                <a:latin typeface="Inter"/>
                <a:ea typeface="Inter"/>
                <a:cs typeface="Inter"/>
                <a:sym typeface="Inter"/>
              </a:rPr>
              <a:t>&gt;100%</a:t>
            </a:r>
            <a:endParaRPr b="1" sz="2600">
              <a:solidFill>
                <a:schemeClr val="accent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45" name="Google Shape;845;p110"/>
          <p:cNvSpPr txBox="1"/>
          <p:nvPr/>
        </p:nvSpPr>
        <p:spPr>
          <a:xfrm>
            <a:off x="457200" y="1097263"/>
            <a:ext cx="4534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accent1"/>
                </a:solidFill>
                <a:latin typeface="Inter ExtraLight"/>
                <a:ea typeface="Inter ExtraLight"/>
                <a:cs typeface="Inter ExtraLight"/>
                <a:sym typeface="Inter ExtraLight"/>
              </a:rPr>
              <a:t>WE HELP BY:</a:t>
            </a:r>
            <a:endParaRPr>
              <a:solidFill>
                <a:schemeClr val="dk1"/>
              </a:solidFill>
              <a:latin typeface="Inter ExtraLight"/>
              <a:ea typeface="Inter ExtraLight"/>
              <a:cs typeface="Inter ExtraLight"/>
              <a:sym typeface="Inter ExtraLight"/>
            </a:endParaRPr>
          </a:p>
        </p:txBody>
      </p:sp>
      <p:sp>
        <p:nvSpPr>
          <p:cNvPr id="846" name="Google Shape;846;p110"/>
          <p:cNvSpPr/>
          <p:nvPr/>
        </p:nvSpPr>
        <p:spPr>
          <a:xfrm>
            <a:off x="1304375" y="1622850"/>
            <a:ext cx="2749800" cy="1897800"/>
          </a:xfrm>
          <a:prstGeom prst="rect">
            <a:avLst/>
          </a:prstGeom>
          <a:noFill/>
          <a:ln>
            <a:noFill/>
          </a:ln>
        </p:spPr>
        <p:txBody>
          <a:bodyPr anchorCtr="0" anchor="ctr" bIns="0" lIns="0" spcFirstLastPara="1" rIns="0" wrap="square" tIns="0">
            <a:noAutofit/>
          </a:bodyPr>
          <a:lstStyle/>
          <a:p>
            <a:pPr indent="0" lvl="0" marL="0" rtl="0" algn="l">
              <a:lnSpc>
                <a:spcPct val="150000"/>
              </a:lnSpc>
              <a:spcBef>
                <a:spcPts val="0"/>
              </a:spcBef>
              <a:spcAft>
                <a:spcPts val="1000"/>
              </a:spcAft>
              <a:buNone/>
            </a:pPr>
            <a:r>
              <a:rPr lang="en" sz="1600">
                <a:solidFill>
                  <a:schemeClr val="dk1"/>
                </a:solidFill>
                <a:latin typeface="Inter ExtraLight"/>
                <a:ea typeface="Inter ExtraLight"/>
                <a:cs typeface="Inter ExtraLight"/>
                <a:sym typeface="Inter ExtraLight"/>
              </a:rPr>
              <a:t>Sourcing and locking in multi-year deals by finding the best energy solutions and rates</a:t>
            </a:r>
            <a:endParaRPr sz="1600">
              <a:solidFill>
                <a:schemeClr val="dk1"/>
              </a:solidFill>
              <a:latin typeface="Inter ExtraLight"/>
              <a:ea typeface="Inter ExtraLight"/>
              <a:cs typeface="Inter ExtraLight"/>
              <a:sym typeface="Inter ExtraLight"/>
            </a:endParaRPr>
          </a:p>
        </p:txBody>
      </p:sp>
      <p:sp>
        <p:nvSpPr>
          <p:cNvPr id="847" name="Google Shape;847;p110"/>
          <p:cNvSpPr txBox="1"/>
          <p:nvPr/>
        </p:nvSpPr>
        <p:spPr>
          <a:xfrm>
            <a:off x="5396625" y="1714500"/>
            <a:ext cx="3000000" cy="15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1"/>
                </a:solidFill>
                <a:latin typeface="Inter ExtraLight"/>
                <a:ea typeface="Inter ExtraLight"/>
                <a:cs typeface="Inter ExtraLight"/>
                <a:sym typeface="Inter ExtraLight"/>
              </a:rPr>
              <a:t>Finding alternative sources of energy that can improve environmental impact and cut costs long-term</a:t>
            </a:r>
            <a:endParaRPr sz="1600">
              <a:solidFill>
                <a:schemeClr val="dk1"/>
              </a:solidFill>
              <a:latin typeface="Inter ExtraLight"/>
              <a:ea typeface="Inter ExtraLight"/>
              <a:cs typeface="Inter ExtraLight"/>
              <a:sym typeface="Inter ExtraLight"/>
            </a:endParaRPr>
          </a:p>
        </p:txBody>
      </p:sp>
      <p:pic>
        <p:nvPicPr>
          <p:cNvPr id="848" name="Google Shape;848;p110"/>
          <p:cNvPicPr preferRelativeResize="0"/>
          <p:nvPr/>
        </p:nvPicPr>
        <p:blipFill>
          <a:blip r:embed="rId3">
            <a:alphaModFix/>
          </a:blip>
          <a:stretch>
            <a:fillRect/>
          </a:stretch>
        </p:blipFill>
        <p:spPr>
          <a:xfrm>
            <a:off x="457199" y="1943099"/>
            <a:ext cx="635125" cy="655625"/>
          </a:xfrm>
          <a:prstGeom prst="rect">
            <a:avLst/>
          </a:prstGeom>
          <a:noFill/>
          <a:ln>
            <a:noFill/>
          </a:ln>
        </p:spPr>
      </p:pic>
      <p:pic>
        <p:nvPicPr>
          <p:cNvPr id="849" name="Google Shape;849;p110"/>
          <p:cNvPicPr preferRelativeResize="0"/>
          <p:nvPr/>
        </p:nvPicPr>
        <p:blipFill>
          <a:blip r:embed="rId4">
            <a:alphaModFix/>
          </a:blip>
          <a:stretch>
            <a:fillRect/>
          </a:stretch>
        </p:blipFill>
        <p:spPr>
          <a:xfrm>
            <a:off x="4613750" y="1953362"/>
            <a:ext cx="635125" cy="635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11"/>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Energy solutions portfolio</a:t>
            </a:r>
            <a:endParaRPr/>
          </a:p>
        </p:txBody>
      </p:sp>
      <p:sp>
        <p:nvSpPr>
          <p:cNvPr id="855" name="Google Shape;855;p1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1"/>
                </a:solidFill>
              </a:rPr>
              <a:t>‹#›</a:t>
            </a:fld>
            <a:endParaRPr>
              <a:solidFill>
                <a:schemeClr val="dk1"/>
              </a:solidFill>
            </a:endParaRPr>
          </a:p>
        </p:txBody>
      </p:sp>
      <p:pic>
        <p:nvPicPr>
          <p:cNvPr descr="preencoded.png" id="856" name="Google Shape;856;p111"/>
          <p:cNvPicPr preferRelativeResize="0"/>
          <p:nvPr/>
        </p:nvPicPr>
        <p:blipFill rotWithShape="1">
          <a:blip r:embed="rId3">
            <a:alphaModFix/>
          </a:blip>
          <a:srcRect b="0" l="0" r="0" t="0"/>
          <a:stretch/>
        </p:blipFill>
        <p:spPr>
          <a:xfrm>
            <a:off x="515475" y="1057650"/>
            <a:ext cx="2014538" cy="1881188"/>
          </a:xfrm>
          <a:prstGeom prst="rect">
            <a:avLst/>
          </a:prstGeom>
          <a:noFill/>
          <a:ln>
            <a:noFill/>
          </a:ln>
        </p:spPr>
      </p:pic>
      <p:pic>
        <p:nvPicPr>
          <p:cNvPr descr="preencoded.png" id="857" name="Google Shape;857;p111"/>
          <p:cNvPicPr preferRelativeResize="0"/>
          <p:nvPr/>
        </p:nvPicPr>
        <p:blipFill rotWithShape="1">
          <a:blip r:embed="rId3">
            <a:alphaModFix/>
          </a:blip>
          <a:srcRect b="0" l="0" r="0" t="0"/>
          <a:stretch/>
        </p:blipFill>
        <p:spPr>
          <a:xfrm>
            <a:off x="2530025" y="1057650"/>
            <a:ext cx="2014538" cy="1881188"/>
          </a:xfrm>
          <a:prstGeom prst="rect">
            <a:avLst/>
          </a:prstGeom>
          <a:noFill/>
          <a:ln>
            <a:noFill/>
          </a:ln>
        </p:spPr>
      </p:pic>
      <p:pic>
        <p:nvPicPr>
          <p:cNvPr descr="preencoded.png" id="858" name="Google Shape;858;p111"/>
          <p:cNvPicPr preferRelativeResize="0"/>
          <p:nvPr/>
        </p:nvPicPr>
        <p:blipFill rotWithShape="1">
          <a:blip r:embed="rId3">
            <a:alphaModFix/>
          </a:blip>
          <a:srcRect b="0" l="0" r="0" t="0"/>
          <a:stretch/>
        </p:blipFill>
        <p:spPr>
          <a:xfrm>
            <a:off x="4544575" y="1057650"/>
            <a:ext cx="2014538" cy="1881188"/>
          </a:xfrm>
          <a:prstGeom prst="rect">
            <a:avLst/>
          </a:prstGeom>
          <a:noFill/>
          <a:ln>
            <a:noFill/>
          </a:ln>
        </p:spPr>
      </p:pic>
      <p:pic>
        <p:nvPicPr>
          <p:cNvPr descr="preencoded.png" id="859" name="Google Shape;859;p111"/>
          <p:cNvPicPr preferRelativeResize="0"/>
          <p:nvPr/>
        </p:nvPicPr>
        <p:blipFill rotWithShape="1">
          <a:blip r:embed="rId3">
            <a:alphaModFix/>
          </a:blip>
          <a:srcRect b="0" l="0" r="0" t="0"/>
          <a:stretch/>
        </p:blipFill>
        <p:spPr>
          <a:xfrm>
            <a:off x="6559125" y="1057650"/>
            <a:ext cx="2014538" cy="1881188"/>
          </a:xfrm>
          <a:prstGeom prst="rect">
            <a:avLst/>
          </a:prstGeom>
          <a:noFill/>
          <a:ln>
            <a:noFill/>
          </a:ln>
        </p:spPr>
      </p:pic>
      <p:pic>
        <p:nvPicPr>
          <p:cNvPr descr="preencoded.png" id="860" name="Google Shape;860;p111"/>
          <p:cNvPicPr preferRelativeResize="0"/>
          <p:nvPr/>
        </p:nvPicPr>
        <p:blipFill rotWithShape="1">
          <a:blip r:embed="rId3">
            <a:alphaModFix/>
          </a:blip>
          <a:srcRect b="0" l="0" r="0" t="0"/>
          <a:stretch/>
        </p:blipFill>
        <p:spPr>
          <a:xfrm>
            <a:off x="515475" y="2710250"/>
            <a:ext cx="2014538" cy="1881188"/>
          </a:xfrm>
          <a:prstGeom prst="rect">
            <a:avLst/>
          </a:prstGeom>
          <a:noFill/>
          <a:ln>
            <a:noFill/>
          </a:ln>
        </p:spPr>
      </p:pic>
      <p:pic>
        <p:nvPicPr>
          <p:cNvPr descr="preencoded.png" id="861" name="Google Shape;861;p111"/>
          <p:cNvPicPr preferRelativeResize="0"/>
          <p:nvPr/>
        </p:nvPicPr>
        <p:blipFill rotWithShape="1">
          <a:blip r:embed="rId3">
            <a:alphaModFix/>
          </a:blip>
          <a:srcRect b="0" l="0" r="0" t="0"/>
          <a:stretch/>
        </p:blipFill>
        <p:spPr>
          <a:xfrm>
            <a:off x="2530025" y="2710250"/>
            <a:ext cx="2014538" cy="1881188"/>
          </a:xfrm>
          <a:prstGeom prst="rect">
            <a:avLst/>
          </a:prstGeom>
          <a:noFill/>
          <a:ln>
            <a:noFill/>
          </a:ln>
        </p:spPr>
      </p:pic>
      <p:pic>
        <p:nvPicPr>
          <p:cNvPr descr="preencoded.png" id="862" name="Google Shape;862;p111"/>
          <p:cNvPicPr preferRelativeResize="0"/>
          <p:nvPr/>
        </p:nvPicPr>
        <p:blipFill rotWithShape="1">
          <a:blip r:embed="rId3">
            <a:alphaModFix/>
          </a:blip>
          <a:srcRect b="0" l="0" r="0" t="0"/>
          <a:stretch/>
        </p:blipFill>
        <p:spPr>
          <a:xfrm>
            <a:off x="4544575" y="2710250"/>
            <a:ext cx="2014538" cy="1881188"/>
          </a:xfrm>
          <a:prstGeom prst="rect">
            <a:avLst/>
          </a:prstGeom>
          <a:noFill/>
          <a:ln>
            <a:noFill/>
          </a:ln>
        </p:spPr>
      </p:pic>
      <p:pic>
        <p:nvPicPr>
          <p:cNvPr descr="preencoded.png" id="863" name="Google Shape;863;p111"/>
          <p:cNvPicPr preferRelativeResize="0"/>
          <p:nvPr/>
        </p:nvPicPr>
        <p:blipFill rotWithShape="1">
          <a:blip r:embed="rId3">
            <a:alphaModFix/>
          </a:blip>
          <a:srcRect b="0" l="0" r="0" t="0"/>
          <a:stretch/>
        </p:blipFill>
        <p:spPr>
          <a:xfrm>
            <a:off x="6559125" y="2685575"/>
            <a:ext cx="2014538" cy="1881188"/>
          </a:xfrm>
          <a:prstGeom prst="rect">
            <a:avLst/>
          </a:prstGeom>
          <a:noFill/>
          <a:ln>
            <a:noFill/>
          </a:ln>
        </p:spPr>
      </p:pic>
      <p:sp>
        <p:nvSpPr>
          <p:cNvPr id="864" name="Google Shape;864;p111"/>
          <p:cNvSpPr/>
          <p:nvPr/>
        </p:nvSpPr>
        <p:spPr>
          <a:xfrm>
            <a:off x="92320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Electricity &amp; Natural Gas Procurement</a:t>
            </a:r>
            <a:endParaRPr sz="1200">
              <a:solidFill>
                <a:schemeClr val="dk1"/>
              </a:solidFill>
              <a:latin typeface="Inter ExtraLight"/>
              <a:ea typeface="Inter ExtraLight"/>
              <a:cs typeface="Inter ExtraLight"/>
              <a:sym typeface="Inter ExtraLight"/>
            </a:endParaRPr>
          </a:p>
          <a:p>
            <a:pPr indent="0" lvl="0" marL="0" marR="0" rtl="0" algn="l">
              <a:lnSpc>
                <a:spcPct val="100000"/>
              </a:lnSpc>
              <a:spcBef>
                <a:spcPts val="0"/>
              </a:spcBef>
              <a:spcAft>
                <a:spcPts val="0"/>
              </a:spcAft>
              <a:buNone/>
            </a:pPr>
            <a:r>
              <a:t/>
            </a:r>
            <a:endParaRPr sz="1000">
              <a:solidFill>
                <a:srgbClr val="222222"/>
              </a:solidFill>
              <a:latin typeface="Open Sans"/>
              <a:ea typeface="Open Sans"/>
              <a:cs typeface="Open Sans"/>
              <a:sym typeface="Open Sans"/>
            </a:endParaRPr>
          </a:p>
        </p:txBody>
      </p:sp>
      <p:sp>
        <p:nvSpPr>
          <p:cNvPr id="865" name="Google Shape;865;p111"/>
          <p:cNvSpPr/>
          <p:nvPr/>
        </p:nvSpPr>
        <p:spPr>
          <a:xfrm>
            <a:off x="2937750" y="1978400"/>
            <a:ext cx="1270800" cy="319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Energy Efficiency</a:t>
            </a:r>
            <a:endParaRPr sz="1200">
              <a:solidFill>
                <a:schemeClr val="dk1"/>
              </a:solidFill>
              <a:latin typeface="Inter ExtraLight"/>
              <a:ea typeface="Inter ExtraLight"/>
              <a:cs typeface="Inter ExtraLight"/>
              <a:sym typeface="Inter ExtraLight"/>
            </a:endParaRPr>
          </a:p>
        </p:txBody>
      </p:sp>
      <p:sp>
        <p:nvSpPr>
          <p:cNvPr id="866" name="Google Shape;866;p111"/>
          <p:cNvSpPr/>
          <p:nvPr/>
        </p:nvSpPr>
        <p:spPr>
          <a:xfrm>
            <a:off x="495230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Building Management (Sensors &amp; IoT)</a:t>
            </a:r>
            <a:endParaRPr sz="1200">
              <a:solidFill>
                <a:schemeClr val="dk1"/>
              </a:solidFill>
              <a:latin typeface="Inter ExtraLight"/>
              <a:ea typeface="Inter ExtraLight"/>
              <a:cs typeface="Inter ExtraLight"/>
              <a:sym typeface="Inter ExtraLight"/>
            </a:endParaRPr>
          </a:p>
        </p:txBody>
      </p:sp>
      <p:sp>
        <p:nvSpPr>
          <p:cNvPr id="867" name="Google Shape;867;p111"/>
          <p:cNvSpPr/>
          <p:nvPr/>
        </p:nvSpPr>
        <p:spPr>
          <a:xfrm>
            <a:off x="6966850" y="197840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Water Management</a:t>
            </a:r>
            <a:endParaRPr sz="1200">
              <a:solidFill>
                <a:schemeClr val="dk1"/>
              </a:solidFill>
              <a:latin typeface="Inter ExtraLight"/>
              <a:ea typeface="Inter ExtraLight"/>
              <a:cs typeface="Inter ExtraLight"/>
              <a:sym typeface="Inter ExtraLight"/>
            </a:endParaRPr>
          </a:p>
        </p:txBody>
      </p:sp>
      <p:sp>
        <p:nvSpPr>
          <p:cNvPr id="868" name="Google Shape;868;p111"/>
          <p:cNvSpPr/>
          <p:nvPr/>
        </p:nvSpPr>
        <p:spPr>
          <a:xfrm>
            <a:off x="923200" y="3658850"/>
            <a:ext cx="13929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Waste Management</a:t>
            </a:r>
            <a:endParaRPr sz="1200">
              <a:solidFill>
                <a:schemeClr val="dk1"/>
              </a:solidFill>
              <a:latin typeface="Inter ExtraLight"/>
              <a:ea typeface="Inter ExtraLight"/>
              <a:cs typeface="Inter ExtraLight"/>
              <a:sym typeface="Inter ExtraLight"/>
            </a:endParaRPr>
          </a:p>
        </p:txBody>
      </p:sp>
      <p:sp>
        <p:nvSpPr>
          <p:cNvPr id="869" name="Google Shape;869;p111"/>
          <p:cNvSpPr/>
          <p:nvPr/>
        </p:nvSpPr>
        <p:spPr>
          <a:xfrm>
            <a:off x="2937750" y="3658850"/>
            <a:ext cx="1270800" cy="39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Electric Vehicle Solutions</a:t>
            </a:r>
            <a:endParaRPr sz="1200">
              <a:solidFill>
                <a:schemeClr val="dk1"/>
              </a:solidFill>
              <a:latin typeface="Inter ExtraLight"/>
              <a:ea typeface="Inter ExtraLight"/>
              <a:cs typeface="Inter ExtraLight"/>
              <a:sym typeface="Inter ExtraLight"/>
            </a:endParaRPr>
          </a:p>
        </p:txBody>
      </p:sp>
      <p:sp>
        <p:nvSpPr>
          <p:cNvPr id="870" name="Google Shape;870;p111"/>
          <p:cNvSpPr/>
          <p:nvPr/>
        </p:nvSpPr>
        <p:spPr>
          <a:xfrm>
            <a:off x="4952300" y="365885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Energy Expense Management</a:t>
            </a:r>
            <a:endParaRPr sz="1200">
              <a:solidFill>
                <a:schemeClr val="dk1"/>
              </a:solidFill>
              <a:latin typeface="Inter ExtraLight"/>
              <a:ea typeface="Inter ExtraLight"/>
              <a:cs typeface="Inter ExtraLight"/>
              <a:sym typeface="Inter ExtraLight"/>
            </a:endParaRPr>
          </a:p>
        </p:txBody>
      </p:sp>
      <p:sp>
        <p:nvSpPr>
          <p:cNvPr id="871" name="Google Shape;871;p111"/>
          <p:cNvSpPr/>
          <p:nvPr/>
        </p:nvSpPr>
        <p:spPr>
          <a:xfrm>
            <a:off x="6966850" y="3658850"/>
            <a:ext cx="1270800" cy="104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1200">
                <a:solidFill>
                  <a:schemeClr val="dk1"/>
                </a:solidFill>
                <a:latin typeface="Inter ExtraLight"/>
                <a:ea typeface="Inter ExtraLight"/>
                <a:cs typeface="Inter ExtraLight"/>
                <a:sym typeface="Inter ExtraLight"/>
              </a:rPr>
              <a:t>Distributed Generation</a:t>
            </a:r>
            <a:endParaRPr sz="1200">
              <a:solidFill>
                <a:schemeClr val="dk1"/>
              </a:solidFill>
              <a:latin typeface="Inter ExtraLight"/>
              <a:ea typeface="Inter ExtraLight"/>
              <a:cs typeface="Inter ExtraLight"/>
              <a:sym typeface="Inter ExtraLight"/>
            </a:endParaRPr>
          </a:p>
        </p:txBody>
      </p:sp>
      <p:pic>
        <p:nvPicPr>
          <p:cNvPr id="872" name="Google Shape;872;p111"/>
          <p:cNvPicPr preferRelativeResize="0"/>
          <p:nvPr/>
        </p:nvPicPr>
        <p:blipFill>
          <a:blip r:embed="rId4">
            <a:alphaModFix/>
          </a:blip>
          <a:stretch>
            <a:fillRect/>
          </a:stretch>
        </p:blipFill>
        <p:spPr>
          <a:xfrm>
            <a:off x="2967401" y="1589633"/>
            <a:ext cx="328900" cy="339519"/>
          </a:xfrm>
          <a:prstGeom prst="rect">
            <a:avLst/>
          </a:prstGeom>
          <a:noFill/>
          <a:ln>
            <a:noFill/>
          </a:ln>
        </p:spPr>
      </p:pic>
      <p:pic>
        <p:nvPicPr>
          <p:cNvPr id="873" name="Google Shape;873;p111"/>
          <p:cNvPicPr preferRelativeResize="0"/>
          <p:nvPr/>
        </p:nvPicPr>
        <p:blipFill>
          <a:blip r:embed="rId5">
            <a:alphaModFix/>
          </a:blip>
          <a:stretch>
            <a:fillRect/>
          </a:stretch>
        </p:blipFill>
        <p:spPr>
          <a:xfrm>
            <a:off x="924275" y="1596163"/>
            <a:ext cx="391800" cy="391800"/>
          </a:xfrm>
          <a:prstGeom prst="rect">
            <a:avLst/>
          </a:prstGeom>
          <a:noFill/>
          <a:ln>
            <a:noFill/>
          </a:ln>
        </p:spPr>
      </p:pic>
      <p:pic>
        <p:nvPicPr>
          <p:cNvPr id="874" name="Google Shape;874;p111"/>
          <p:cNvPicPr preferRelativeResize="0"/>
          <p:nvPr/>
        </p:nvPicPr>
        <p:blipFill>
          <a:blip r:embed="rId6">
            <a:alphaModFix/>
          </a:blip>
          <a:stretch>
            <a:fillRect/>
          </a:stretch>
        </p:blipFill>
        <p:spPr>
          <a:xfrm>
            <a:off x="4967125" y="1594938"/>
            <a:ext cx="328900" cy="328900"/>
          </a:xfrm>
          <a:prstGeom prst="rect">
            <a:avLst/>
          </a:prstGeom>
          <a:noFill/>
          <a:ln>
            <a:noFill/>
          </a:ln>
        </p:spPr>
      </p:pic>
      <p:pic>
        <p:nvPicPr>
          <p:cNvPr id="875" name="Google Shape;875;p111"/>
          <p:cNvPicPr preferRelativeResize="0"/>
          <p:nvPr/>
        </p:nvPicPr>
        <p:blipFill>
          <a:blip r:embed="rId7">
            <a:alphaModFix/>
          </a:blip>
          <a:stretch>
            <a:fillRect/>
          </a:stretch>
        </p:blipFill>
        <p:spPr>
          <a:xfrm>
            <a:off x="6966850" y="3308663"/>
            <a:ext cx="328900" cy="328900"/>
          </a:xfrm>
          <a:prstGeom prst="rect">
            <a:avLst/>
          </a:prstGeom>
          <a:noFill/>
          <a:ln>
            <a:noFill/>
          </a:ln>
        </p:spPr>
      </p:pic>
      <p:pic>
        <p:nvPicPr>
          <p:cNvPr id="876" name="Google Shape;876;p111"/>
          <p:cNvPicPr preferRelativeResize="0"/>
          <p:nvPr/>
        </p:nvPicPr>
        <p:blipFill>
          <a:blip r:embed="rId8">
            <a:alphaModFix/>
          </a:blip>
          <a:stretch>
            <a:fillRect/>
          </a:stretch>
        </p:blipFill>
        <p:spPr>
          <a:xfrm>
            <a:off x="4951025" y="3299975"/>
            <a:ext cx="346275" cy="346275"/>
          </a:xfrm>
          <a:prstGeom prst="rect">
            <a:avLst/>
          </a:prstGeom>
          <a:noFill/>
          <a:ln>
            <a:noFill/>
          </a:ln>
        </p:spPr>
      </p:pic>
      <p:pic>
        <p:nvPicPr>
          <p:cNvPr id="877" name="Google Shape;877;p111"/>
          <p:cNvPicPr preferRelativeResize="0"/>
          <p:nvPr/>
        </p:nvPicPr>
        <p:blipFill>
          <a:blip r:embed="rId9">
            <a:alphaModFix/>
          </a:blip>
          <a:stretch>
            <a:fillRect/>
          </a:stretch>
        </p:blipFill>
        <p:spPr>
          <a:xfrm>
            <a:off x="6966850" y="1563488"/>
            <a:ext cx="391800" cy="391800"/>
          </a:xfrm>
          <a:prstGeom prst="rect">
            <a:avLst/>
          </a:prstGeom>
          <a:noFill/>
          <a:ln>
            <a:noFill/>
          </a:ln>
        </p:spPr>
      </p:pic>
      <p:pic>
        <p:nvPicPr>
          <p:cNvPr id="878" name="Google Shape;878;p111"/>
          <p:cNvPicPr preferRelativeResize="0"/>
          <p:nvPr/>
        </p:nvPicPr>
        <p:blipFill>
          <a:blip r:embed="rId10">
            <a:alphaModFix/>
          </a:blip>
          <a:stretch>
            <a:fillRect/>
          </a:stretch>
        </p:blipFill>
        <p:spPr>
          <a:xfrm>
            <a:off x="924275" y="3277213"/>
            <a:ext cx="391800" cy="391800"/>
          </a:xfrm>
          <a:prstGeom prst="rect">
            <a:avLst/>
          </a:prstGeom>
          <a:noFill/>
          <a:ln>
            <a:noFill/>
          </a:ln>
        </p:spPr>
      </p:pic>
      <p:pic>
        <p:nvPicPr>
          <p:cNvPr id="879" name="Google Shape;879;p111"/>
          <p:cNvPicPr preferRelativeResize="0"/>
          <p:nvPr/>
        </p:nvPicPr>
        <p:blipFill>
          <a:blip r:embed="rId11">
            <a:alphaModFix/>
          </a:blip>
          <a:stretch>
            <a:fillRect/>
          </a:stretch>
        </p:blipFill>
        <p:spPr>
          <a:xfrm>
            <a:off x="2861450" y="3233100"/>
            <a:ext cx="391800" cy="39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2"/>
          <p:cNvSpPr/>
          <p:nvPr/>
        </p:nvSpPr>
        <p:spPr>
          <a:xfrm>
            <a:off x="10169050" y="951025"/>
            <a:ext cx="4564800" cy="210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a:solidFill>
                <a:schemeClr val="dk1"/>
              </a:solidFill>
              <a:latin typeface="Open Sans Light"/>
              <a:ea typeface="Open Sans Light"/>
              <a:cs typeface="Open Sans Light"/>
              <a:sym typeface="Open Sans Light"/>
            </a:endParaRPr>
          </a:p>
        </p:txBody>
      </p:sp>
      <p:sp>
        <p:nvSpPr>
          <p:cNvPr id="885" name="Google Shape;885;p112"/>
          <p:cNvSpPr txBox="1"/>
          <p:nvPr>
            <p:ph type="title"/>
          </p:nvPr>
        </p:nvSpPr>
        <p:spPr>
          <a:xfrm>
            <a:off x="391150" y="724075"/>
            <a:ext cx="2592600" cy="270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2"/>
                </a:solidFill>
              </a:rPr>
              <a:t>The AppDirect</a:t>
            </a:r>
            <a:r>
              <a:rPr lang="en">
                <a:solidFill>
                  <a:srgbClr val="FF0000"/>
                </a:solidFill>
              </a:rPr>
              <a:t> </a:t>
            </a:r>
            <a:r>
              <a:rPr lang="en">
                <a:solidFill>
                  <a:schemeClr val="lt1"/>
                </a:solidFill>
              </a:rPr>
              <a:t>Catalog contains access to over 40 of the leadi</a:t>
            </a:r>
            <a:r>
              <a:rPr lang="en">
                <a:solidFill>
                  <a:schemeClr val="lt2"/>
                </a:solidFill>
              </a:rPr>
              <a:t>ng industry retail energy providers</a:t>
            </a:r>
            <a:endParaRPr>
              <a:solidFill>
                <a:schemeClr val="lt2"/>
              </a:solidFill>
            </a:endParaRPr>
          </a:p>
          <a:p>
            <a:pPr indent="0" lvl="0" marL="0" rtl="0" algn="l">
              <a:spcBef>
                <a:spcPts val="0"/>
              </a:spcBef>
              <a:spcAft>
                <a:spcPts val="0"/>
              </a:spcAft>
              <a:buNone/>
            </a:pPr>
            <a:r>
              <a:t/>
            </a:r>
            <a:endParaRPr/>
          </a:p>
        </p:txBody>
      </p:sp>
      <p:sp>
        <p:nvSpPr>
          <p:cNvPr id="886" name="Google Shape;886;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887" name="Google Shape;887;p112"/>
          <p:cNvPicPr preferRelativeResize="0"/>
          <p:nvPr/>
        </p:nvPicPr>
        <p:blipFill>
          <a:blip r:embed="rId3">
            <a:alphaModFix/>
          </a:blip>
          <a:stretch>
            <a:fillRect/>
          </a:stretch>
        </p:blipFill>
        <p:spPr>
          <a:xfrm>
            <a:off x="5802214" y="1615613"/>
            <a:ext cx="889850" cy="889850"/>
          </a:xfrm>
          <a:prstGeom prst="rect">
            <a:avLst/>
          </a:prstGeom>
          <a:noFill/>
          <a:ln>
            <a:noFill/>
          </a:ln>
        </p:spPr>
      </p:pic>
      <p:pic>
        <p:nvPicPr>
          <p:cNvPr id="888" name="Google Shape;888;p112"/>
          <p:cNvPicPr preferRelativeResize="0"/>
          <p:nvPr/>
        </p:nvPicPr>
        <p:blipFill>
          <a:blip r:embed="rId4">
            <a:alphaModFix/>
          </a:blip>
          <a:stretch>
            <a:fillRect/>
          </a:stretch>
        </p:blipFill>
        <p:spPr>
          <a:xfrm>
            <a:off x="7271250" y="1615611"/>
            <a:ext cx="889850" cy="889850"/>
          </a:xfrm>
          <a:prstGeom prst="rect">
            <a:avLst/>
          </a:prstGeom>
          <a:noFill/>
          <a:ln>
            <a:noFill/>
          </a:ln>
        </p:spPr>
      </p:pic>
      <p:pic>
        <p:nvPicPr>
          <p:cNvPr id="889" name="Google Shape;889;p112"/>
          <p:cNvPicPr preferRelativeResize="0"/>
          <p:nvPr/>
        </p:nvPicPr>
        <p:blipFill>
          <a:blip r:embed="rId5">
            <a:alphaModFix/>
          </a:blip>
          <a:stretch>
            <a:fillRect/>
          </a:stretch>
        </p:blipFill>
        <p:spPr>
          <a:xfrm>
            <a:off x="4111525" y="2704025"/>
            <a:ext cx="821975" cy="821975"/>
          </a:xfrm>
          <a:prstGeom prst="rect">
            <a:avLst/>
          </a:prstGeom>
          <a:noFill/>
          <a:ln>
            <a:noFill/>
          </a:ln>
        </p:spPr>
      </p:pic>
      <p:pic>
        <p:nvPicPr>
          <p:cNvPr id="890" name="Google Shape;890;p112"/>
          <p:cNvPicPr preferRelativeResize="0"/>
          <p:nvPr/>
        </p:nvPicPr>
        <p:blipFill>
          <a:blip r:embed="rId6">
            <a:alphaModFix/>
          </a:blip>
          <a:stretch>
            <a:fillRect/>
          </a:stretch>
        </p:blipFill>
        <p:spPr>
          <a:xfrm>
            <a:off x="5836150" y="2789500"/>
            <a:ext cx="729445" cy="673825"/>
          </a:xfrm>
          <a:prstGeom prst="rect">
            <a:avLst/>
          </a:prstGeom>
          <a:noFill/>
          <a:ln>
            <a:noFill/>
          </a:ln>
        </p:spPr>
      </p:pic>
      <p:pic>
        <p:nvPicPr>
          <p:cNvPr id="891" name="Google Shape;891;p112"/>
          <p:cNvPicPr preferRelativeResize="0"/>
          <p:nvPr/>
        </p:nvPicPr>
        <p:blipFill>
          <a:blip r:embed="rId7">
            <a:alphaModFix/>
          </a:blip>
          <a:stretch>
            <a:fillRect/>
          </a:stretch>
        </p:blipFill>
        <p:spPr>
          <a:xfrm>
            <a:off x="3781700" y="1834529"/>
            <a:ext cx="1481600" cy="452014"/>
          </a:xfrm>
          <a:prstGeom prst="rect">
            <a:avLst/>
          </a:prstGeom>
          <a:noFill/>
          <a:ln>
            <a:noFill/>
          </a:ln>
        </p:spPr>
      </p:pic>
      <p:pic>
        <p:nvPicPr>
          <p:cNvPr id="892" name="Google Shape;892;p112"/>
          <p:cNvPicPr preferRelativeResize="0"/>
          <p:nvPr/>
        </p:nvPicPr>
        <p:blipFill>
          <a:blip r:embed="rId8">
            <a:alphaModFix/>
          </a:blip>
          <a:stretch>
            <a:fillRect/>
          </a:stretch>
        </p:blipFill>
        <p:spPr>
          <a:xfrm>
            <a:off x="3781700" y="480275"/>
            <a:ext cx="1294800" cy="1294800"/>
          </a:xfrm>
          <a:prstGeom prst="rect">
            <a:avLst/>
          </a:prstGeom>
          <a:noFill/>
          <a:ln>
            <a:noFill/>
          </a:ln>
        </p:spPr>
      </p:pic>
      <p:pic>
        <p:nvPicPr>
          <p:cNvPr id="893" name="Google Shape;893;p112"/>
          <p:cNvPicPr preferRelativeResize="0"/>
          <p:nvPr/>
        </p:nvPicPr>
        <p:blipFill>
          <a:blip r:embed="rId9">
            <a:alphaModFix/>
          </a:blip>
          <a:stretch>
            <a:fillRect/>
          </a:stretch>
        </p:blipFill>
        <p:spPr>
          <a:xfrm>
            <a:off x="5355200" y="661550"/>
            <a:ext cx="1716549" cy="932250"/>
          </a:xfrm>
          <a:prstGeom prst="rect">
            <a:avLst/>
          </a:prstGeom>
          <a:noFill/>
          <a:ln>
            <a:noFill/>
          </a:ln>
        </p:spPr>
      </p:pic>
      <p:pic>
        <p:nvPicPr>
          <p:cNvPr id="894" name="Google Shape;894;p112"/>
          <p:cNvPicPr preferRelativeResize="0"/>
          <p:nvPr/>
        </p:nvPicPr>
        <p:blipFill>
          <a:blip r:embed="rId10">
            <a:alphaModFix/>
          </a:blip>
          <a:stretch>
            <a:fillRect/>
          </a:stretch>
        </p:blipFill>
        <p:spPr>
          <a:xfrm>
            <a:off x="7350450" y="752040"/>
            <a:ext cx="1123950" cy="751273"/>
          </a:xfrm>
          <a:prstGeom prst="rect">
            <a:avLst/>
          </a:prstGeom>
          <a:noFill/>
          <a:ln>
            <a:noFill/>
          </a:ln>
        </p:spPr>
      </p:pic>
      <p:pic>
        <p:nvPicPr>
          <p:cNvPr id="895" name="Google Shape;895;p112"/>
          <p:cNvPicPr preferRelativeResize="0"/>
          <p:nvPr/>
        </p:nvPicPr>
        <p:blipFill>
          <a:blip r:embed="rId11">
            <a:alphaModFix/>
          </a:blip>
          <a:stretch>
            <a:fillRect/>
          </a:stretch>
        </p:blipFill>
        <p:spPr>
          <a:xfrm>
            <a:off x="7350450" y="2685625"/>
            <a:ext cx="821975" cy="821975"/>
          </a:xfrm>
          <a:prstGeom prst="rect">
            <a:avLst/>
          </a:prstGeom>
          <a:noFill/>
          <a:ln>
            <a:noFill/>
          </a:ln>
        </p:spPr>
      </p:pic>
      <p:pic>
        <p:nvPicPr>
          <p:cNvPr id="896" name="Google Shape;896;p112"/>
          <p:cNvPicPr preferRelativeResize="0"/>
          <p:nvPr/>
        </p:nvPicPr>
        <p:blipFill>
          <a:blip r:embed="rId12">
            <a:alphaModFix/>
          </a:blip>
          <a:stretch>
            <a:fillRect/>
          </a:stretch>
        </p:blipFill>
        <p:spPr>
          <a:xfrm>
            <a:off x="3781700" y="3707275"/>
            <a:ext cx="1481600" cy="771037"/>
          </a:xfrm>
          <a:prstGeom prst="rect">
            <a:avLst/>
          </a:prstGeom>
          <a:noFill/>
          <a:ln>
            <a:noFill/>
          </a:ln>
        </p:spPr>
      </p:pic>
      <p:pic>
        <p:nvPicPr>
          <p:cNvPr id="897" name="Google Shape;897;p112"/>
          <p:cNvPicPr preferRelativeResize="0"/>
          <p:nvPr/>
        </p:nvPicPr>
        <p:blipFill>
          <a:blip r:embed="rId13">
            <a:alphaModFix/>
          </a:blip>
          <a:stretch>
            <a:fillRect/>
          </a:stretch>
        </p:blipFill>
        <p:spPr>
          <a:xfrm>
            <a:off x="5659463" y="3445400"/>
            <a:ext cx="1294800" cy="1294771"/>
          </a:xfrm>
          <a:prstGeom prst="rect">
            <a:avLst/>
          </a:prstGeom>
          <a:noFill/>
          <a:ln>
            <a:noFill/>
          </a:ln>
        </p:spPr>
      </p:pic>
      <p:pic>
        <p:nvPicPr>
          <p:cNvPr id="898" name="Google Shape;898;p112"/>
          <p:cNvPicPr preferRelativeResize="0"/>
          <p:nvPr/>
        </p:nvPicPr>
        <p:blipFill>
          <a:blip r:embed="rId14">
            <a:alphaModFix/>
          </a:blip>
          <a:stretch>
            <a:fillRect/>
          </a:stretch>
        </p:blipFill>
        <p:spPr>
          <a:xfrm>
            <a:off x="7179602" y="3445389"/>
            <a:ext cx="1294800" cy="129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13"/>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Energy case studies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id="908" name="Google Shape;908;p114"/>
          <p:cNvPicPr preferRelativeResize="0"/>
          <p:nvPr>
            <p:ph idx="2" type="pic"/>
          </p:nvPr>
        </p:nvPicPr>
        <p:blipFill rotWithShape="1">
          <a:blip r:embed="rId3">
            <a:alphaModFix/>
          </a:blip>
          <a:srcRect b="0" l="29329" r="29325" t="0"/>
          <a:stretch/>
        </p:blipFill>
        <p:spPr>
          <a:xfrm>
            <a:off x="457200" y="486725"/>
            <a:ext cx="2590802" cy="4176600"/>
          </a:xfrm>
          <a:prstGeom prst="rect">
            <a:avLst/>
          </a:prstGeom>
          <a:noFill/>
          <a:ln>
            <a:noFill/>
          </a:ln>
        </p:spPr>
      </p:pic>
      <p:sp>
        <p:nvSpPr>
          <p:cNvPr id="909" name="Google Shape;909;p114"/>
          <p:cNvSpPr txBox="1"/>
          <p:nvPr>
            <p:ph idx="2" type="body"/>
          </p:nvPr>
        </p:nvSpPr>
        <p:spPr>
          <a:xfrm>
            <a:off x="4093025" y="1249675"/>
            <a:ext cx="4593600" cy="3648900"/>
          </a:xfrm>
          <a:prstGeom prst="rect">
            <a:avLst/>
          </a:prstGeom>
        </p:spPr>
        <p:txBody>
          <a:bodyPr anchorCtr="0" anchor="t" bIns="0" lIns="0" spcFirstLastPara="1" rIns="0" wrap="square" tIns="0">
            <a:noAutofit/>
          </a:bodyPr>
          <a:lstStyle/>
          <a:p>
            <a:pPr indent="457200" lvl="0" marL="0" rtl="0" algn="l">
              <a:lnSpc>
                <a:spcPct val="150000"/>
              </a:lnSpc>
              <a:spcBef>
                <a:spcPts val="0"/>
              </a:spcBef>
              <a:spcAft>
                <a:spcPts val="0"/>
              </a:spcAft>
              <a:buNone/>
            </a:pPr>
            <a:r>
              <a:rPr lang="en"/>
              <a:t>Commercial Property</a:t>
            </a:r>
            <a:endParaRPr>
              <a:solidFill>
                <a:srgbClr val="1F2326"/>
              </a:solidFill>
            </a:endParaRPr>
          </a:p>
          <a:p>
            <a:pPr indent="0" lvl="0" marL="457200" rtl="0" algn="l">
              <a:lnSpc>
                <a:spcPct val="150000"/>
              </a:lnSpc>
              <a:spcBef>
                <a:spcPts val="1000"/>
              </a:spcBef>
              <a:spcAft>
                <a:spcPts val="0"/>
              </a:spcAft>
              <a:buNone/>
            </a:pPr>
            <a:r>
              <a:rPr lang="en"/>
              <a:t>SMB</a:t>
            </a:r>
            <a:endParaRPr/>
          </a:p>
          <a:p>
            <a:pPr indent="0" lvl="0" marL="457200" rtl="0" algn="l">
              <a:lnSpc>
                <a:spcPct val="150000"/>
              </a:lnSpc>
              <a:spcBef>
                <a:spcPts val="1000"/>
              </a:spcBef>
              <a:spcAft>
                <a:spcPts val="0"/>
              </a:spcAft>
              <a:buNone/>
            </a:pPr>
            <a:r>
              <a:rPr lang="en"/>
              <a:t>Hospitality</a:t>
            </a:r>
            <a:endParaRPr/>
          </a:p>
          <a:p>
            <a:pPr indent="0" lvl="0" marL="457200" rtl="0" algn="l">
              <a:lnSpc>
                <a:spcPct val="150000"/>
              </a:lnSpc>
              <a:spcBef>
                <a:spcPts val="1000"/>
              </a:spcBef>
              <a:spcAft>
                <a:spcPts val="0"/>
              </a:spcAft>
              <a:buNone/>
            </a:pPr>
            <a:r>
              <a:rPr lang="en"/>
              <a:t>Industrial/Manufacturing</a:t>
            </a:r>
            <a:endParaRPr/>
          </a:p>
          <a:p>
            <a:pPr indent="0" lvl="0" marL="457200" rtl="0" algn="l">
              <a:lnSpc>
                <a:spcPct val="150000"/>
              </a:lnSpc>
              <a:spcBef>
                <a:spcPts val="1000"/>
              </a:spcBef>
              <a:spcAft>
                <a:spcPts val="0"/>
              </a:spcAft>
              <a:buNone/>
            </a:pPr>
            <a:r>
              <a:rPr lang="en"/>
              <a:t>Education</a:t>
            </a:r>
            <a:endParaRPr/>
          </a:p>
          <a:p>
            <a:pPr indent="0" lvl="0" marL="457200" rtl="0" algn="l">
              <a:lnSpc>
                <a:spcPct val="150000"/>
              </a:lnSpc>
              <a:spcBef>
                <a:spcPts val="1000"/>
              </a:spcBef>
              <a:spcAft>
                <a:spcPts val="0"/>
              </a:spcAft>
              <a:buNone/>
            </a:pPr>
            <a:r>
              <a:rPr lang="en"/>
              <a:t>Multi-tenant </a:t>
            </a:r>
            <a:endParaRPr/>
          </a:p>
          <a:p>
            <a:pPr indent="0" lvl="0" marL="457200" rtl="0" algn="l">
              <a:lnSpc>
                <a:spcPct val="150000"/>
              </a:lnSpc>
              <a:spcBef>
                <a:spcPts val="1000"/>
              </a:spcBef>
              <a:spcAft>
                <a:spcPts val="0"/>
              </a:spcAft>
              <a:buNone/>
            </a:pPr>
            <a:r>
              <a:rPr lang="en"/>
              <a:t>Hospital/Nursing Home/Assisted Living</a:t>
            </a:r>
            <a:endParaRPr/>
          </a:p>
          <a:p>
            <a:pPr indent="0" lvl="0" marL="457200" rtl="0" algn="l">
              <a:spcBef>
                <a:spcPts val="1000"/>
              </a:spcBef>
              <a:spcAft>
                <a:spcPts val="0"/>
              </a:spcAft>
              <a:buNone/>
            </a:pPr>
            <a:r>
              <a:t/>
            </a:r>
            <a:endParaRPr sz="900"/>
          </a:p>
          <a:p>
            <a:pPr indent="0" lvl="0" marL="457200" rtl="0" algn="l">
              <a:spcBef>
                <a:spcPts val="0"/>
              </a:spcBef>
              <a:spcAft>
                <a:spcPts val="0"/>
              </a:spcAft>
              <a:buNone/>
            </a:pPr>
            <a:r>
              <a:t/>
            </a:r>
            <a:endParaRPr sz="1400"/>
          </a:p>
          <a:p>
            <a:pPr indent="0" lvl="0" marL="0" rtl="0" algn="l">
              <a:spcBef>
                <a:spcPts val="0"/>
              </a:spcBef>
              <a:spcAft>
                <a:spcPts val="1000"/>
              </a:spcAft>
              <a:buNone/>
            </a:pPr>
            <a:r>
              <a:t/>
            </a:r>
            <a:endParaRPr sz="1100"/>
          </a:p>
        </p:txBody>
      </p:sp>
      <p:sp>
        <p:nvSpPr>
          <p:cNvPr id="910" name="Google Shape;910;p114"/>
          <p:cNvSpPr/>
          <p:nvPr/>
        </p:nvSpPr>
        <p:spPr>
          <a:xfrm>
            <a:off x="0" y="739725"/>
            <a:ext cx="3606900" cy="1257300"/>
          </a:xfrm>
          <a:prstGeom prst="rect">
            <a:avLst/>
          </a:prstGeom>
          <a:solidFill>
            <a:srgbClr val="011B58">
              <a:alpha val="84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4"/>
          <p:cNvSpPr txBox="1"/>
          <p:nvPr/>
        </p:nvSpPr>
        <p:spPr>
          <a:xfrm>
            <a:off x="414600" y="751275"/>
            <a:ext cx="2590800" cy="1234200"/>
          </a:xfrm>
          <a:prstGeom prst="rect">
            <a:avLst/>
          </a:prstGeom>
          <a:noFill/>
          <a:ln>
            <a:noFill/>
          </a:ln>
        </p:spPr>
        <p:txBody>
          <a:bodyPr anchorCtr="0" anchor="ctr" bIns="182875" lIns="182875" spcFirstLastPara="1" rIns="182875" wrap="square" tIns="182875">
            <a:noAutofit/>
          </a:bodyPr>
          <a:lstStyle/>
          <a:p>
            <a:pPr indent="0" lvl="0" marL="0" rtl="0" algn="ctr">
              <a:lnSpc>
                <a:spcPct val="90000"/>
              </a:lnSpc>
              <a:spcBef>
                <a:spcPts val="0"/>
              </a:spcBef>
              <a:spcAft>
                <a:spcPts val="1000"/>
              </a:spcAft>
              <a:buNone/>
            </a:pPr>
            <a:r>
              <a:rPr lang="en" sz="1800">
                <a:solidFill>
                  <a:schemeClr val="accent2"/>
                </a:solidFill>
                <a:latin typeface="Inter ExtraLight"/>
                <a:ea typeface="Inter ExtraLight"/>
                <a:cs typeface="Inter ExtraLight"/>
                <a:sym typeface="Inter ExtraLight"/>
              </a:rPr>
              <a:t>Energy solutions verticals</a:t>
            </a:r>
            <a:endParaRPr sz="1800">
              <a:solidFill>
                <a:schemeClr val="accent2"/>
              </a:solidFill>
              <a:latin typeface="Inter ExtraLight"/>
              <a:ea typeface="Inter ExtraLight"/>
              <a:cs typeface="Inter ExtraLight"/>
              <a:sym typeface="Inter ExtraLight"/>
            </a:endParaRPr>
          </a:p>
        </p:txBody>
      </p:sp>
      <p:pic>
        <p:nvPicPr>
          <p:cNvPr id="912" name="Google Shape;912;p114"/>
          <p:cNvPicPr preferRelativeResize="0"/>
          <p:nvPr/>
        </p:nvPicPr>
        <p:blipFill>
          <a:blip r:embed="rId4">
            <a:alphaModFix/>
          </a:blip>
          <a:stretch>
            <a:fillRect/>
          </a:stretch>
        </p:blipFill>
        <p:spPr>
          <a:xfrm>
            <a:off x="4093025" y="1625775"/>
            <a:ext cx="348400" cy="348400"/>
          </a:xfrm>
          <a:prstGeom prst="rect">
            <a:avLst/>
          </a:prstGeom>
          <a:noFill/>
          <a:ln>
            <a:noFill/>
          </a:ln>
        </p:spPr>
      </p:pic>
      <p:pic>
        <p:nvPicPr>
          <p:cNvPr id="913" name="Google Shape;913;p114"/>
          <p:cNvPicPr preferRelativeResize="0"/>
          <p:nvPr/>
        </p:nvPicPr>
        <p:blipFill>
          <a:blip r:embed="rId5">
            <a:alphaModFix/>
          </a:blip>
          <a:stretch>
            <a:fillRect/>
          </a:stretch>
        </p:blipFill>
        <p:spPr>
          <a:xfrm>
            <a:off x="4139200" y="1138175"/>
            <a:ext cx="348400" cy="348400"/>
          </a:xfrm>
          <a:prstGeom prst="rect">
            <a:avLst/>
          </a:prstGeom>
          <a:noFill/>
          <a:ln>
            <a:noFill/>
          </a:ln>
        </p:spPr>
      </p:pic>
      <p:pic>
        <p:nvPicPr>
          <p:cNvPr id="914" name="Google Shape;914;p114"/>
          <p:cNvPicPr preferRelativeResize="0"/>
          <p:nvPr/>
        </p:nvPicPr>
        <p:blipFill>
          <a:blip r:embed="rId6">
            <a:alphaModFix/>
          </a:blip>
          <a:stretch>
            <a:fillRect/>
          </a:stretch>
        </p:blipFill>
        <p:spPr>
          <a:xfrm>
            <a:off x="4093013" y="3662700"/>
            <a:ext cx="348400" cy="348400"/>
          </a:xfrm>
          <a:prstGeom prst="rect">
            <a:avLst/>
          </a:prstGeom>
          <a:noFill/>
          <a:ln>
            <a:noFill/>
          </a:ln>
        </p:spPr>
      </p:pic>
      <p:pic>
        <p:nvPicPr>
          <p:cNvPr id="915" name="Google Shape;915;p114"/>
          <p:cNvPicPr preferRelativeResize="0"/>
          <p:nvPr/>
        </p:nvPicPr>
        <p:blipFill>
          <a:blip r:embed="rId7">
            <a:alphaModFix/>
          </a:blip>
          <a:stretch>
            <a:fillRect/>
          </a:stretch>
        </p:blipFill>
        <p:spPr>
          <a:xfrm>
            <a:off x="4093023" y="4165500"/>
            <a:ext cx="348400" cy="348400"/>
          </a:xfrm>
          <a:prstGeom prst="rect">
            <a:avLst/>
          </a:prstGeom>
          <a:noFill/>
          <a:ln>
            <a:noFill/>
          </a:ln>
        </p:spPr>
      </p:pic>
      <p:pic>
        <p:nvPicPr>
          <p:cNvPr id="916" name="Google Shape;916;p114"/>
          <p:cNvPicPr preferRelativeResize="0"/>
          <p:nvPr/>
        </p:nvPicPr>
        <p:blipFill>
          <a:blip r:embed="rId8">
            <a:alphaModFix/>
          </a:blip>
          <a:stretch>
            <a:fillRect/>
          </a:stretch>
        </p:blipFill>
        <p:spPr>
          <a:xfrm>
            <a:off x="4093025" y="3159900"/>
            <a:ext cx="348400" cy="348400"/>
          </a:xfrm>
          <a:prstGeom prst="rect">
            <a:avLst/>
          </a:prstGeom>
          <a:noFill/>
          <a:ln>
            <a:noFill/>
          </a:ln>
        </p:spPr>
      </p:pic>
      <p:pic>
        <p:nvPicPr>
          <p:cNvPr id="917" name="Google Shape;917;p114"/>
          <p:cNvPicPr preferRelativeResize="0"/>
          <p:nvPr/>
        </p:nvPicPr>
        <p:blipFill>
          <a:blip r:embed="rId9">
            <a:alphaModFix/>
          </a:blip>
          <a:stretch>
            <a:fillRect/>
          </a:stretch>
        </p:blipFill>
        <p:spPr>
          <a:xfrm>
            <a:off x="4093025" y="2149038"/>
            <a:ext cx="348400" cy="348400"/>
          </a:xfrm>
          <a:prstGeom prst="rect">
            <a:avLst/>
          </a:prstGeom>
          <a:noFill/>
          <a:ln>
            <a:noFill/>
          </a:ln>
        </p:spPr>
      </p:pic>
      <p:pic>
        <p:nvPicPr>
          <p:cNvPr id="918" name="Google Shape;918;p114"/>
          <p:cNvPicPr preferRelativeResize="0"/>
          <p:nvPr/>
        </p:nvPicPr>
        <p:blipFill>
          <a:blip r:embed="rId10">
            <a:alphaModFix/>
          </a:blip>
          <a:stretch>
            <a:fillRect/>
          </a:stretch>
        </p:blipFill>
        <p:spPr>
          <a:xfrm>
            <a:off x="4093026" y="2644246"/>
            <a:ext cx="348400" cy="348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1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Reducing e</a:t>
            </a:r>
            <a:r>
              <a:rPr lang="en"/>
              <a:t>lectricity</a:t>
            </a:r>
            <a:r>
              <a:rPr lang="en"/>
              <a:t> spend by $192K per year</a:t>
            </a:r>
            <a:endParaRPr/>
          </a:p>
        </p:txBody>
      </p:sp>
      <p:sp>
        <p:nvSpPr>
          <p:cNvPr id="924" name="Google Shape;924;p1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25" name="Google Shape;925;p11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b="1" lang="en">
                <a:latin typeface="Inter"/>
                <a:ea typeface="Inter"/>
                <a:cs typeface="Inter"/>
                <a:sym typeface="Inter"/>
              </a:rPr>
              <a:t>: </a:t>
            </a:r>
            <a:r>
              <a:rPr lang="en"/>
              <a:t>Document Solutions</a:t>
            </a:r>
            <a:endParaRPr/>
          </a:p>
          <a:p>
            <a:pPr indent="0" lvl="0" marL="0" rtl="0" algn="l">
              <a:spcBef>
                <a:spcPts val="1000"/>
              </a:spcBef>
              <a:spcAft>
                <a:spcPts val="1000"/>
              </a:spcAft>
              <a:buNone/>
            </a:pPr>
            <a:r>
              <a:rPr b="1" lang="en">
                <a:latin typeface="Inter"/>
                <a:ea typeface="Inter"/>
                <a:cs typeface="Inter"/>
                <a:sym typeface="Inter"/>
              </a:rPr>
              <a:t>Location: </a:t>
            </a:r>
            <a:r>
              <a:rPr lang="en"/>
              <a:t>New Jersey</a:t>
            </a:r>
            <a:endParaRPr/>
          </a:p>
        </p:txBody>
      </p:sp>
      <p:sp>
        <p:nvSpPr>
          <p:cNvPr id="926" name="Google Shape;926;p11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$192K/year in Net Operating Income (NOI) </a:t>
            </a:r>
            <a:r>
              <a:rPr lang="en"/>
              <a:t>improvement</a:t>
            </a:r>
            <a:endParaRPr/>
          </a:p>
          <a:p>
            <a:pPr indent="-330200" lvl="0" marL="457200" rtl="0" algn="l">
              <a:spcBef>
                <a:spcPts val="0"/>
              </a:spcBef>
              <a:spcAft>
                <a:spcPts val="0"/>
              </a:spcAft>
              <a:buSzPts val="1600"/>
              <a:buChar char="●"/>
            </a:pPr>
            <a:r>
              <a:rPr lang="en"/>
              <a:t>Project is a key contributor to their global sustainability objectives</a:t>
            </a:r>
            <a:endParaRPr/>
          </a:p>
        </p:txBody>
      </p:sp>
      <p:sp>
        <p:nvSpPr>
          <p:cNvPr id="927" name="Google Shape;927;p11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Electricity prices rose dramatically over the last few years and wanted to see if Solar could help reduce costs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Design and installation of a $2M on-site solar solution</a:t>
            </a:r>
            <a:endParaRPr/>
          </a:p>
          <a:p>
            <a:pPr indent="0" lvl="0" marL="0" rtl="0" algn="l">
              <a:spcBef>
                <a:spcPts val="1000"/>
              </a:spcBef>
              <a:spcAft>
                <a:spcPts val="0"/>
              </a:spcAft>
              <a:buNone/>
            </a:pPr>
            <a:r>
              <a:rPr i="1" lang="en" u="sng">
                <a:hlinkClick r:id="rId3"/>
              </a:rPr>
              <a:t>Video</a:t>
            </a:r>
            <a:endParaRPr i="1"/>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