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52" r:id="rId3"/>
    <p:sldMasterId id="21474837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Roboto Serif"/>
      <p:regular r:id="rId26"/>
      <p:bold r:id="rId27"/>
      <p:italic r:id="rId28"/>
      <p:boldItalic r:id="rId29"/>
    </p:embeddedFont>
    <p:embeddedFont>
      <p:font typeface="Inter Light"/>
      <p:regular r:id="rId30"/>
      <p:bold r:id="rId31"/>
    </p:embeddedFont>
    <p:embeddedFont>
      <p:font typeface="Roboto"/>
      <p:regular r:id="rId32"/>
      <p:bold r:id="rId33"/>
      <p:italic r:id="rId34"/>
      <p:boldItalic r:id="rId35"/>
    </p:embeddedFont>
    <p:embeddedFont>
      <p:font typeface="Inter SemiBold"/>
      <p:regular r:id="rId36"/>
      <p:bold r:id="rId37"/>
    </p:embeddedFont>
    <p:embeddedFont>
      <p:font typeface="Inter"/>
      <p:regular r:id="rId38"/>
      <p:bold r:id="rId39"/>
    </p:embeddedFont>
    <p:embeddedFont>
      <p:font typeface="Open Sans SemiBold"/>
      <p:regular r:id="rId40"/>
      <p:bold r:id="rId41"/>
      <p:italic r:id="rId42"/>
      <p:boldItalic r:id="rId43"/>
    </p:embeddedFont>
    <p:embeddedFont>
      <p:font typeface="Helvetica Neue Light"/>
      <p:regular r:id="rId44"/>
      <p:bold r:id="rId45"/>
      <p:italic r:id="rId46"/>
      <p:boldItalic r:id="rId47"/>
    </p:embeddedFont>
    <p:embeddedFont>
      <p:font typeface="Inter ExtraLight"/>
      <p:regular r:id="rId48"/>
      <p:bold r:id="rId49"/>
    </p:embeddedFont>
    <p:embeddedFont>
      <p:font typeface="Inter Medium"/>
      <p:regular r:id="rId50"/>
      <p:bold r:id="rId51"/>
    </p:embeddedFont>
    <p:embeddedFont>
      <p:font typeface="Open Sans Light"/>
      <p:regular r:id="rId52"/>
      <p:bold r:id="rId53"/>
      <p:italic r:id="rId54"/>
      <p:boldItalic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SemiBold-regular.fntdata"/><Relationship Id="rId42" Type="http://schemas.openxmlformats.org/officeDocument/2006/relationships/font" Target="fonts/OpenSansSemiBold-italic.fntdata"/><Relationship Id="rId41" Type="http://schemas.openxmlformats.org/officeDocument/2006/relationships/font" Target="fonts/OpenSansSemiBold-bold.fntdata"/><Relationship Id="rId44" Type="http://schemas.openxmlformats.org/officeDocument/2006/relationships/font" Target="fonts/HelveticaNeueLight-regular.fntdata"/><Relationship Id="rId43" Type="http://schemas.openxmlformats.org/officeDocument/2006/relationships/font" Target="fonts/OpenSansSemiBold-boldItalic.fntdata"/><Relationship Id="rId46" Type="http://schemas.openxmlformats.org/officeDocument/2006/relationships/font" Target="fonts/HelveticaNeueLight-italic.fntdata"/><Relationship Id="rId45" Type="http://schemas.openxmlformats.org/officeDocument/2006/relationships/font" Target="fonts/HelveticaNeue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InterExtraLight-regular.fntdata"/><Relationship Id="rId47" Type="http://schemas.openxmlformats.org/officeDocument/2006/relationships/font" Target="fonts/HelveticaNeueLight-boldItalic.fntdata"/><Relationship Id="rId49" Type="http://schemas.openxmlformats.org/officeDocument/2006/relationships/font" Target="fonts/InterExtraLigh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Light-bold.fntdata"/><Relationship Id="rId30" Type="http://schemas.openxmlformats.org/officeDocument/2006/relationships/font" Target="fonts/InterLight-regular.fntdata"/><Relationship Id="rId33" Type="http://schemas.openxmlformats.org/officeDocument/2006/relationships/font" Target="fonts/Roboto-bold.fntdata"/><Relationship Id="rId32" Type="http://schemas.openxmlformats.org/officeDocument/2006/relationships/font" Target="fonts/Roboto-regular.fntdata"/><Relationship Id="rId35" Type="http://schemas.openxmlformats.org/officeDocument/2006/relationships/font" Target="fonts/Roboto-boldItalic.fntdata"/><Relationship Id="rId34" Type="http://schemas.openxmlformats.org/officeDocument/2006/relationships/font" Target="fonts/Roboto-italic.fntdata"/><Relationship Id="rId37" Type="http://schemas.openxmlformats.org/officeDocument/2006/relationships/font" Target="fonts/InterSemiBold-bold.fntdata"/><Relationship Id="rId36" Type="http://schemas.openxmlformats.org/officeDocument/2006/relationships/font" Target="fonts/InterSemiBold-regular.fntdata"/><Relationship Id="rId39" Type="http://schemas.openxmlformats.org/officeDocument/2006/relationships/font" Target="fonts/Inter-bold.fntdata"/><Relationship Id="rId38" Type="http://schemas.openxmlformats.org/officeDocument/2006/relationships/font" Target="fonts/Inter-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RobotoSerif-regular.fntdata"/><Relationship Id="rId25" Type="http://schemas.openxmlformats.org/officeDocument/2006/relationships/slide" Target="slides/slide20.xml"/><Relationship Id="rId28" Type="http://schemas.openxmlformats.org/officeDocument/2006/relationships/font" Target="fonts/RobotoSerif-italic.fntdata"/><Relationship Id="rId27" Type="http://schemas.openxmlformats.org/officeDocument/2006/relationships/font" Target="fonts/RobotoSerif-bold.fntdata"/><Relationship Id="rId29" Type="http://schemas.openxmlformats.org/officeDocument/2006/relationships/font" Target="fonts/RobotoSerif-boldItalic.fntdata"/><Relationship Id="rId51" Type="http://schemas.openxmlformats.org/officeDocument/2006/relationships/font" Target="fonts/InterMedium-bold.fntdata"/><Relationship Id="rId50" Type="http://schemas.openxmlformats.org/officeDocument/2006/relationships/font" Target="fonts/InterMedium-regular.fntdata"/><Relationship Id="rId53" Type="http://schemas.openxmlformats.org/officeDocument/2006/relationships/font" Target="fonts/OpenSansLight-bold.fntdata"/><Relationship Id="rId52" Type="http://schemas.openxmlformats.org/officeDocument/2006/relationships/font" Target="fonts/OpenSansLight-regular.fntdata"/><Relationship Id="rId11" Type="http://schemas.openxmlformats.org/officeDocument/2006/relationships/slide" Target="slides/slide6.xml"/><Relationship Id="rId55" Type="http://schemas.openxmlformats.org/officeDocument/2006/relationships/font" Target="fonts/OpenSansLight-boldItalic.fntdata"/><Relationship Id="rId10" Type="http://schemas.openxmlformats.org/officeDocument/2006/relationships/slide" Target="slides/slide5.xml"/><Relationship Id="rId54" Type="http://schemas.openxmlformats.org/officeDocument/2006/relationships/font" Target="fonts/OpenSansLight-italic.fntdata"/><Relationship Id="rId13" Type="http://schemas.openxmlformats.org/officeDocument/2006/relationships/slide" Target="slides/slide8.xml"/><Relationship Id="rId57" Type="http://schemas.openxmlformats.org/officeDocument/2006/relationships/font" Target="fonts/OpenSans-bold.fntdata"/><Relationship Id="rId12" Type="http://schemas.openxmlformats.org/officeDocument/2006/relationships/slide" Target="slides/slide7.xml"/><Relationship Id="rId56" Type="http://schemas.openxmlformats.org/officeDocument/2006/relationships/font" Target="fonts/OpenSans-regular.fntdata"/><Relationship Id="rId15" Type="http://schemas.openxmlformats.org/officeDocument/2006/relationships/slide" Target="slides/slide10.xml"/><Relationship Id="rId59" Type="http://schemas.openxmlformats.org/officeDocument/2006/relationships/font" Target="fonts/OpenSans-boldItalic.fntdata"/><Relationship Id="rId14" Type="http://schemas.openxmlformats.org/officeDocument/2006/relationships/slide" Target="slides/slide9.xml"/><Relationship Id="rId58" Type="http://schemas.openxmlformats.org/officeDocument/2006/relationships/font" Target="fonts/Open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1646e32b70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21646e32b70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AppDirect Catalog contains the leading industry retail energy providers for </a:t>
            </a:r>
            <a:r>
              <a:rPr lang="en"/>
              <a:t>electricity</a:t>
            </a:r>
            <a:r>
              <a:rPr lang="en"/>
              <a:t> and natural gas. </a:t>
            </a:r>
            <a:r>
              <a:rPr lang="en">
                <a:solidFill>
                  <a:schemeClr val="dk1"/>
                </a:solidFill>
              </a:rPr>
              <a:t>Through our partnership with Zentility,</a:t>
            </a:r>
            <a:r>
              <a:rPr lang="en">
                <a:solidFill>
                  <a:srgbClr val="FF0000"/>
                </a:solidFill>
              </a:rPr>
              <a:t> </a:t>
            </a:r>
            <a:r>
              <a:rPr lang="en"/>
              <a:t>we have extensive relationships with these providers and are able to negotiate the best </a:t>
            </a:r>
            <a:r>
              <a:rPr lang="en"/>
              <a:t>rates</a:t>
            </a:r>
            <a:r>
              <a:rPr lang="en"/>
              <a:t> for your customers. Check out our catalog to see how which providers can fulfill their energy needs.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1de1a430cd7_0_1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1de1a430cd7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know that selling Energy is a new world, but you can rely on our expertise and support to help you from start to finish.</a:t>
            </a:r>
            <a:endParaRPr/>
          </a:p>
          <a:p>
            <a:pPr indent="0" lvl="0" marL="0" rtl="0" algn="l">
              <a:spcBef>
                <a:spcPts val="0"/>
              </a:spcBef>
              <a:spcAft>
                <a:spcPts val="0"/>
              </a:spcAft>
              <a:buNone/>
            </a:pPr>
            <a:r>
              <a:t/>
            </a:r>
            <a:endParaRPr/>
          </a:p>
          <a:p>
            <a:pPr indent="0" lvl="0" marL="0" rtl="0" algn="l">
              <a:lnSpc>
                <a:spcPct val="90000"/>
              </a:lnSpc>
              <a:spcBef>
                <a:spcPts val="0"/>
              </a:spcBef>
              <a:spcAft>
                <a:spcPts val="0"/>
              </a:spcAft>
              <a:buClr>
                <a:schemeClr val="dk1"/>
              </a:buClr>
              <a:buSzPts val="1100"/>
              <a:buFont typeface="Arial"/>
              <a:buNone/>
            </a:pPr>
            <a:r>
              <a:t/>
            </a:r>
            <a:endParaRPr sz="2400">
              <a:solidFill>
                <a:srgbClr val="ABE7FF"/>
              </a:solidFill>
              <a:latin typeface="Inter ExtraLight"/>
              <a:ea typeface="Inter ExtraLight"/>
              <a:cs typeface="Inter ExtraLight"/>
              <a:sym typeface="Inter ExtraLight"/>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0fa8292800_0_8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0fa8292800_0_8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we’re here to help you with your energy deals, we also have an amazing tool that can help you automate energy procurement; Energy Seller.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End-to-end energy procurement with smart technology automating the entire process. </a:t>
            </a:r>
            <a:endParaRPr/>
          </a:p>
          <a:p>
            <a:pPr indent="-298450" lvl="0" marL="457200" rtl="0" algn="l">
              <a:spcBef>
                <a:spcPts val="0"/>
              </a:spcBef>
              <a:spcAft>
                <a:spcPts val="0"/>
              </a:spcAft>
              <a:buSzPts val="1100"/>
              <a:buChar char="●"/>
            </a:pPr>
            <a:r>
              <a:rPr lang="en"/>
              <a:t>Benefit from AI driven technology to assist in decision making and get nationwide deregulated energy supplier access overnight.</a:t>
            </a:r>
            <a:endParaRPr/>
          </a:p>
          <a:p>
            <a:pPr indent="-298450" lvl="0" marL="457200" rtl="0" algn="l">
              <a:spcBef>
                <a:spcPts val="0"/>
              </a:spcBef>
              <a:spcAft>
                <a:spcPts val="0"/>
              </a:spcAft>
              <a:buClr>
                <a:schemeClr val="dk1"/>
              </a:buClr>
              <a:buSzPts val="1100"/>
              <a:buChar char="●"/>
            </a:pPr>
            <a:r>
              <a:rPr lang="en">
                <a:solidFill>
                  <a:schemeClr val="dk1"/>
                </a:solidFill>
              </a:rPr>
              <a:t>Energy</a:t>
            </a:r>
            <a:r>
              <a:rPr lang="en">
                <a:solidFill>
                  <a:schemeClr val="dk1"/>
                </a:solidFill>
              </a:rPr>
              <a:t> Seller helps you set-up your energy procurement shop overnight!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AppDirect is the only company in this space to provide Energy Seller to all of our advisors.</a:t>
            </a:r>
            <a:endParaRPr>
              <a:highlight>
                <a:schemeClr val="accent3"/>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1de1a430cd7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1de1a430cd7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https://about.bnef.com/blog/net-zero-road-transport-by-2050-still-possible-as-electric-vehicles-set-to-quintuple-by-2025/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Electric vehicle sales are on the rise. With EVs comes the need for charging stations. It’s no longer a “wanted” future amenity, it’s a “needed” amenity for many verticals. </a:t>
            </a:r>
            <a:r>
              <a:rPr lang="en">
                <a:solidFill>
                  <a:schemeClr val="dk1"/>
                </a:solidFill>
              </a:rPr>
              <a:t>Did you know that </a:t>
            </a:r>
            <a:r>
              <a:rPr lang="en">
                <a:solidFill>
                  <a:schemeClr val="dk1"/>
                </a:solidFill>
              </a:rPr>
              <a:t>your customers</a:t>
            </a:r>
            <a:r>
              <a:rPr lang="en">
                <a:solidFill>
                  <a:schemeClr val="dk1"/>
                </a:solidFill>
              </a:rPr>
              <a:t> can monetize these charging stations? The SaaS software </a:t>
            </a:r>
            <a:r>
              <a:rPr lang="en">
                <a:solidFill>
                  <a:schemeClr val="dk1"/>
                </a:solidFill>
              </a:rPr>
              <a:t>embedded</a:t>
            </a:r>
            <a:r>
              <a:rPr lang="en">
                <a:solidFill>
                  <a:schemeClr val="dk1"/>
                </a:solidFill>
              </a:rPr>
              <a:t> in the charging stations allows businesses to set their own fee structures for charging to determine what rates EV drivers pay to charge.  For the charging station </a:t>
            </a:r>
            <a:r>
              <a:rPr lang="en">
                <a:solidFill>
                  <a:schemeClr val="dk1"/>
                </a:solidFill>
              </a:rPr>
              <a:t>owner with multiple properties and multiple charging stations, the software has </a:t>
            </a:r>
            <a:r>
              <a:rPr lang="en">
                <a:solidFill>
                  <a:schemeClr val="dk1"/>
                </a:solidFill>
              </a:rPr>
              <a:t>the </a:t>
            </a:r>
            <a:r>
              <a:rPr lang="en">
                <a:solidFill>
                  <a:schemeClr val="dk1"/>
                </a:solidFill>
              </a:rPr>
              <a:t>ability</a:t>
            </a:r>
            <a:r>
              <a:rPr lang="en">
                <a:solidFill>
                  <a:schemeClr val="dk1"/>
                </a:solidFill>
              </a:rPr>
              <a:t> to control the entire charging </a:t>
            </a:r>
            <a:r>
              <a:rPr lang="en">
                <a:solidFill>
                  <a:schemeClr val="dk1"/>
                </a:solidFill>
              </a:rPr>
              <a:t>experience</a:t>
            </a:r>
            <a:r>
              <a:rPr lang="en">
                <a:solidFill>
                  <a:schemeClr val="dk1"/>
                </a:solidFill>
              </a:rPr>
              <a:t> under a single pane of glass.  Plus with access to “ 24 hour white glove” service from our provider, owners of the charging stations don’t have to worry about the monitoring of the day-to-day operations of these charging stations.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1de1a430cd7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1de1a430cd7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1de1a430c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1de1a430c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closed deals with companies across a spectrum of industries. Particularly, we’ve seen great success in the hospitality, </a:t>
            </a:r>
            <a:r>
              <a:rPr lang="en">
                <a:solidFill>
                  <a:schemeClr val="dk1"/>
                </a:solidFill>
              </a:rPr>
              <a:t>multi-tenant, </a:t>
            </a:r>
            <a:r>
              <a:rPr lang="en"/>
              <a:t>assisted living, and industrial/manufacturing sectors.</a:t>
            </a:r>
            <a:endParaRPr>
              <a:highlight>
                <a:schemeClr val="accent3"/>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1a7d565df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21a7d565df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1646e32b70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21646e32b70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 lot of money to be made in the energy space! Let’s look at some key energy wins from 2022. </a:t>
            </a:r>
            <a:endParaRPr>
              <a:highlight>
                <a:schemeClr val="accent3"/>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1646e32b70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21646e32b70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Fun fact: this project came at zero out of pocket expense to the company as they signed a 15-year agreement to purchase the solar electricity generated from the company that financed the project. </a:t>
            </a:r>
            <a:br>
              <a:rPr lang="en">
                <a:solidFill>
                  <a:schemeClr val="dk1"/>
                </a:solidFill>
              </a:rPr>
            </a:br>
            <a:r>
              <a:rPr lang="en">
                <a:solidFill>
                  <a:schemeClr val="dk1"/>
                </a:solidFill>
              </a:rPr>
              <a:t>There are tons of programs and incentives that we can find for your customers to help them </a:t>
            </a:r>
            <a:r>
              <a:rPr lang="en">
                <a:solidFill>
                  <a:schemeClr val="dk1"/>
                </a:solidFill>
              </a:rPr>
              <a:t>achieve</a:t>
            </a:r>
            <a:r>
              <a:rPr lang="en">
                <a:solidFill>
                  <a:schemeClr val="dk1"/>
                </a:solidFill>
              </a:rPr>
              <a:t> their energy goals.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Play</a:t>
            </a:r>
            <a:r>
              <a:rPr lang="en">
                <a:solidFill>
                  <a:schemeClr val="dk1"/>
                </a:solidFill>
              </a:rPr>
              <a:t> the video of the aerial footage of the solar solution!</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1de1a430cd7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1de1a430cd7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Company uses compressed natural gas (CNG) to fuel their fleet of collection trucks.  They have historically purchased natural gas commodity supply from SoCalGas.  Natural gas prices have been steadily increasing since 2021.  In 2022, Marborg’s monthly operating expenses began to triple from previous years and they wanted to know if there was a way to purchase natural gas that would allow them to improve their utility operational expenses and mitigate their risk to future price increases in natural gas.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new contract provides them with a known natural gas commodity rate that will allow them to better plan and manage their monthly utility budget.  The contract has also saved them almost $200,000 to date against rates they would’ve paid for natural gas commodity if still buying from SoCalGas.   </a:t>
            </a: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99b1d0f2c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99b1d0f2c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1646e32b70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21646e32b70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Inter ExtraLight"/>
                <a:ea typeface="Inter ExtraLight"/>
                <a:cs typeface="Inter ExtraLight"/>
                <a:sym typeface="Inter ExtraLight"/>
              </a:rPr>
              <a:t>Energy is a live commodity and prices are constantly changing for a variety of reasons.  Over the previous years, the US has enjoyed a period where energy prices were relatively low.  That has changed </a:t>
            </a:r>
            <a:r>
              <a:rPr lang="en">
                <a:solidFill>
                  <a:schemeClr val="dk1"/>
                </a:solidFill>
                <a:latin typeface="Inter ExtraLight"/>
                <a:ea typeface="Inter ExtraLight"/>
                <a:cs typeface="Inter ExtraLight"/>
                <a:sym typeface="Inter ExtraLight"/>
              </a:rPr>
              <a:t>dramatically</a:t>
            </a:r>
            <a:r>
              <a:rPr lang="en">
                <a:solidFill>
                  <a:schemeClr val="dk1"/>
                </a:solidFill>
                <a:latin typeface="Inter ExtraLight"/>
                <a:ea typeface="Inter ExtraLight"/>
                <a:cs typeface="Inter ExtraLight"/>
                <a:sym typeface="Inter ExtraLight"/>
              </a:rPr>
              <a:t> as the </a:t>
            </a:r>
            <a:r>
              <a:rPr lang="en">
                <a:solidFill>
                  <a:schemeClr val="dk1"/>
                </a:solidFill>
                <a:latin typeface="Inter ExtraLight"/>
                <a:ea typeface="Inter ExtraLight"/>
                <a:cs typeface="Inter ExtraLight"/>
                <a:sym typeface="Inter ExtraLight"/>
              </a:rPr>
              <a:t>fundamental</a:t>
            </a:r>
            <a:r>
              <a:rPr lang="en">
                <a:solidFill>
                  <a:schemeClr val="dk1"/>
                </a:solidFill>
                <a:latin typeface="Inter ExtraLight"/>
                <a:ea typeface="Inter ExtraLight"/>
                <a:cs typeface="Inter ExtraLight"/>
                <a:sym typeface="Inter ExtraLight"/>
              </a:rPr>
              <a:t> landscape for how energy is both generated and consumed has shifted.  With this shift, energy prices are expected to continue to be both higher than normal and are expected to endure periods of extreme price volatility like we’ve witnessed recently.</a:t>
            </a:r>
            <a:endParaRPr>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de1a430cd7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1de1a430cd7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Businesses need help procuring energy and managing their spend. With so much volatility in the market, it’s making it very difficult for companies to budget appropriately.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They need a way to lock in multi-year rates so that they can manage their spend and ensure operational budget stability. They have a lack of understanding around energy; need to be informed about alternative energy solutions, like natural gas or solar, that will help them manage their energy spend as well as achieve environmental commitments.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99b1d0f2cc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99b1d0f2cc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99b1d0f2cc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299b1d0f2cc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If you want to go into more information about energy deregulation:</a:t>
            </a:r>
            <a:endParaRPr i="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Energy deregulation: </a:t>
            </a:r>
            <a:r>
              <a:rPr lang="en">
                <a:solidFill>
                  <a:schemeClr val="dk1"/>
                </a:solidFill>
              </a:rPr>
              <a:t>Energy deregulation works through reverse auction, where each company offers to sell its energy at the lowest possible rate. Independent agencies purchase the energy needed to suit the demand they predict, and then set the best rate for their customers. Energy is thus delivered through the existing utility infrastructure. The utility companies that own the infrastructure are responsible for transmitting energy, but not for setting the rate energy users pay. This process allows energy users to receive the same service, but at a rate that fits their needs.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The benefits of energy deregulation</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deregulation of the energy industry brought multiple benefits to the energy user, and includes the following: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Power to choose. Deregulation allows energy users to choose where their energy comes from, and allows them to choose plans that are best for them.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Increased competition and better service. Deregulation promotes competition among energy firms, and motivates providers to offer excellent service to their customers.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Encouraged energy efficiency. Deregulation empowers users to be more energy efficient by choosing companies with more energy-efficient practices.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Improved energy consciousness. Energy deregulation helps energy users understand energy costs by evaluating different plans, and providers often help their customers to save and conserve energy.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New and enhanced services. By diversifying, competitive energy suppliers often offer additional services and benefits to their energy users that would otherwise have been unavailable.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1de6445fc6f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1de6445fc6f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222222"/>
              </a:buClr>
              <a:buSzPts val="1050"/>
              <a:buFont typeface="Arial"/>
              <a:buNone/>
            </a:pPr>
            <a:r>
              <a:t/>
            </a:r>
            <a:endParaRPr sz="1050">
              <a:solidFill>
                <a:srgbClr val="222222"/>
              </a:solidFill>
            </a:endParaRPr>
          </a:p>
          <a:p>
            <a:pPr indent="0" lvl="0" marL="0" rtl="0" algn="l">
              <a:spcBef>
                <a:spcPts val="0"/>
              </a:spcBef>
              <a:spcAft>
                <a:spcPts val="0"/>
              </a:spcAft>
              <a:buClr>
                <a:schemeClr val="dk1"/>
              </a:buClr>
              <a:buSzPts val="1100"/>
              <a:buFont typeface="Arial"/>
              <a:buNone/>
            </a:pPr>
            <a:r>
              <a:rPr lang="en" sz="1050">
                <a:solidFill>
                  <a:srgbClr val="222222"/>
                </a:solidFill>
              </a:rPr>
              <a:t>Energy is a huge opportunity for you to differentiate yourself as an advisor and take advantage of this untapped space. But, we know it can be difficult to expand into a new market without the expertise.</a:t>
            </a:r>
            <a:endParaRPr sz="1050">
              <a:solidFill>
                <a:srgbClr val="222222"/>
              </a:solidFill>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a:p>
            <a:pPr indent="0" lvl="0" marL="0" rtl="0" algn="l">
              <a:spcBef>
                <a:spcPts val="0"/>
              </a:spcBef>
              <a:spcAft>
                <a:spcPts val="0"/>
              </a:spcAft>
              <a:buClr>
                <a:schemeClr val="dk1"/>
              </a:buClr>
              <a:buSzPts val="1100"/>
              <a:buFont typeface="Arial"/>
              <a:buNone/>
            </a:pPr>
            <a:r>
              <a:rPr lang="en" sz="1050">
                <a:solidFill>
                  <a:srgbClr val="222222"/>
                </a:solidFill>
              </a:rPr>
              <a:t>To be able to sell energy you need the right portfolio, expertise, and tools. We’ll provide you with everything you need to make it easy to break into selling Energy.</a:t>
            </a:r>
            <a:endParaRPr sz="1050">
              <a:solidFill>
                <a:srgbClr val="222222"/>
              </a:solidFill>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7e6ef6e5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27e6ef6e5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A1A1A"/>
              </a:solidFill>
            </a:endParaRPr>
          </a:p>
          <a:p>
            <a:pPr indent="0" lvl="0" marL="0" rtl="0" algn="l">
              <a:spcBef>
                <a:spcPts val="0"/>
              </a:spcBef>
              <a:spcAft>
                <a:spcPts val="0"/>
              </a:spcAft>
              <a:buNone/>
            </a:pPr>
            <a:r>
              <a:rPr lang="en">
                <a:solidFill>
                  <a:srgbClr val="1A1A1A"/>
                </a:solidFill>
              </a:rPr>
              <a:t>By selling with AppDirect, you can be the one-stop-shop for your customers for all of their technology needs, including Energy. </a:t>
            </a:r>
            <a:endParaRPr>
              <a:solidFill>
                <a:srgbClr val="1A1A1A"/>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1646e32b70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21646e32b70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222222"/>
                </a:solidFill>
                <a:latin typeface="Open Sans"/>
                <a:ea typeface="Open Sans"/>
                <a:cs typeface="Open Sans"/>
                <a:sym typeface="Open Sans"/>
              </a:rPr>
              <a:t>Develop the energy solution “stack”. Not only can you sell </a:t>
            </a:r>
            <a:r>
              <a:rPr lang="en" sz="1000">
                <a:solidFill>
                  <a:srgbClr val="222222"/>
                </a:solidFill>
                <a:latin typeface="Open Sans"/>
                <a:ea typeface="Open Sans"/>
                <a:cs typeface="Open Sans"/>
                <a:sym typeface="Open Sans"/>
              </a:rPr>
              <a:t>electricity</a:t>
            </a:r>
            <a:r>
              <a:rPr lang="en" sz="1000">
                <a:solidFill>
                  <a:srgbClr val="222222"/>
                </a:solidFill>
                <a:latin typeface="Open Sans"/>
                <a:ea typeface="Open Sans"/>
                <a:cs typeface="Open Sans"/>
                <a:sym typeface="Open Sans"/>
              </a:rPr>
              <a:t> and natural gas, but you can also sell other energy solutions. Talk to your customers to see which solutions they can implement to meet their needs.</a:t>
            </a:r>
            <a:endParaRPr sz="1000">
              <a:solidFill>
                <a:srgbClr val="222222"/>
              </a:solidFill>
              <a:latin typeface="Open Sans"/>
              <a:ea typeface="Open Sans"/>
              <a:cs typeface="Open Sans"/>
              <a:sym typeface="Open Sans"/>
            </a:endParaRPr>
          </a:p>
          <a:p>
            <a:pPr indent="0" lvl="0" marL="0" rtl="0" algn="l">
              <a:spcBef>
                <a:spcPts val="0"/>
              </a:spcBef>
              <a:spcAft>
                <a:spcPts val="0"/>
              </a:spcAft>
              <a:buNone/>
            </a:pPr>
            <a:r>
              <a:t/>
            </a:r>
            <a:endParaRPr b="1"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Electricity &amp; Natural Gas Procurement: </a:t>
            </a:r>
            <a:r>
              <a:rPr lang="en" sz="1000">
                <a:solidFill>
                  <a:srgbClr val="222222"/>
                </a:solidFill>
                <a:latin typeface="Open Sans"/>
                <a:ea typeface="Open Sans"/>
                <a:cs typeface="Open Sans"/>
                <a:sym typeface="Open Sans"/>
              </a:rPr>
              <a:t>You have a choice who you get your power and gas from. Buy energy smarter, find long-term budget certainty and take advantage of the competitive supply landscape</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Energy Efficiency: </a:t>
            </a:r>
            <a:r>
              <a:rPr lang="en" sz="1000">
                <a:solidFill>
                  <a:srgbClr val="222222"/>
                </a:solidFill>
                <a:latin typeface="Open Sans"/>
                <a:ea typeface="Open Sans"/>
                <a:cs typeface="Open Sans"/>
                <a:sym typeface="Open Sans"/>
              </a:rPr>
              <a:t>Update existing building infrastructure like lighting and HVAC system to reduce energy consumption and improve building comfort level satisfaction</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Building Management (Sensors &amp; IoT): </a:t>
            </a:r>
            <a:r>
              <a:rPr lang="en" sz="1000">
                <a:solidFill>
                  <a:srgbClr val="222222"/>
                </a:solidFill>
                <a:latin typeface="Open Sans"/>
                <a:ea typeface="Open Sans"/>
                <a:cs typeface="Open Sans"/>
                <a:sym typeface="Open Sans"/>
              </a:rPr>
              <a:t>Securely access and monitor critical building health information to control and proactively address areas of concern from virtually anywhere via cloud based software solutions</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Water Management: </a:t>
            </a:r>
            <a:r>
              <a:rPr lang="en" sz="1000">
                <a:solidFill>
                  <a:srgbClr val="222222"/>
                </a:solidFill>
                <a:latin typeface="Open Sans"/>
                <a:ea typeface="Open Sans"/>
                <a:cs typeface="Open Sans"/>
                <a:sym typeface="Open Sans"/>
              </a:rPr>
              <a:t>Optimize the water flow to save money at the meter and utilize smart metering to stop leaks in real time and safeguard against facility damage</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Waste Management:</a:t>
            </a:r>
            <a:r>
              <a:rPr lang="en" sz="1000">
                <a:solidFill>
                  <a:srgbClr val="222222"/>
                </a:solidFill>
                <a:latin typeface="Open Sans"/>
                <a:ea typeface="Open Sans"/>
                <a:cs typeface="Open Sans"/>
                <a:sym typeface="Open Sans"/>
              </a:rPr>
              <a:t> Find the most effective waste and recycling solution using a transparent data driven process</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Electric vehicle solution:</a:t>
            </a:r>
            <a:r>
              <a:rPr lang="en" sz="1000">
                <a:solidFill>
                  <a:srgbClr val="222222"/>
                </a:solidFill>
                <a:latin typeface="Open Sans"/>
                <a:ea typeface="Open Sans"/>
                <a:cs typeface="Open Sans"/>
                <a:sym typeface="Open Sans"/>
              </a:rPr>
              <a:t> Leading turnkey certificated charging stations and flexible, open, and cloud-based software platform for managing the EV Charging ecosystem.</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Energy Expense Management: </a:t>
            </a:r>
            <a:r>
              <a:rPr lang="en" sz="1000">
                <a:solidFill>
                  <a:srgbClr val="222222"/>
                </a:solidFill>
                <a:latin typeface="Open Sans"/>
                <a:ea typeface="Open Sans"/>
                <a:cs typeface="Open Sans"/>
                <a:sym typeface="Open Sans"/>
              </a:rPr>
              <a:t>Integrate your bills in one platform. Shared savings bill audits ensure invoice accuracy and error resolution without any upfront costs</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Distributed Generation: </a:t>
            </a:r>
            <a:r>
              <a:rPr lang="en" sz="1000">
                <a:solidFill>
                  <a:srgbClr val="222222"/>
                </a:solidFill>
                <a:latin typeface="Open Sans"/>
                <a:ea typeface="Open Sans"/>
                <a:cs typeface="Open Sans"/>
                <a:sym typeface="Open Sans"/>
              </a:rPr>
              <a:t>Deploy on-site generation such as solar to save on energy rates and take advantage of tax incentives and rebates. Installation-site fuel cells and battery storage to gain resilience against grid interruptions while offsetting your demand from the utility</a:t>
            </a:r>
            <a:endParaRPr sz="1000">
              <a:solidFill>
                <a:srgbClr val="222222"/>
              </a:solidFill>
              <a:latin typeface="Open Sans"/>
              <a:ea typeface="Open Sans"/>
              <a:cs typeface="Open Sans"/>
              <a:sym typeface="Open Sans"/>
            </a:endParaRPr>
          </a:p>
          <a:p>
            <a:pPr indent="0" lvl="0" marL="0" rtl="0" algn="l">
              <a:spcBef>
                <a:spcPts val="0"/>
              </a:spcBef>
              <a:spcAft>
                <a:spcPts val="0"/>
              </a:spcAft>
              <a:buNone/>
            </a:pPr>
            <a:r>
              <a:t/>
            </a:r>
            <a:endParaRPr sz="1000">
              <a:solidFill>
                <a:srgbClr val="222222"/>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t/>
            </a:r>
            <a:endParaRPr sz="1000">
              <a:solidFill>
                <a:srgbClr val="222222"/>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6.png"/><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6.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54" name="Shape 754"/>
        <p:cNvGrpSpPr/>
        <p:nvPr/>
      </p:nvGrpSpPr>
      <p:grpSpPr>
        <a:xfrm>
          <a:off x="0" y="0"/>
          <a:ext cx="0" cy="0"/>
          <a:chOff x="0" y="0"/>
          <a:chExt cx="0" cy="0"/>
        </a:xfrm>
      </p:grpSpPr>
      <p:pic>
        <p:nvPicPr>
          <p:cNvPr id="755" name="Google Shape;755;p102"/>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56" name="Google Shape;756;p102"/>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57" name="Google Shape;757;p102"/>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58" name="Google Shape;758;p102"/>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9" name="Google Shape;759;p102"/>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60" name="Google Shape;760;p10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61" name="Shape 761"/>
        <p:cNvGrpSpPr/>
        <p:nvPr/>
      </p:nvGrpSpPr>
      <p:grpSpPr>
        <a:xfrm>
          <a:off x="0" y="0"/>
          <a:ext cx="0" cy="0"/>
          <a:chOff x="0" y="0"/>
          <a:chExt cx="0" cy="0"/>
        </a:xfrm>
      </p:grpSpPr>
      <p:pic>
        <p:nvPicPr>
          <p:cNvPr id="762" name="Google Shape;762;p103"/>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63" name="Google Shape;763;p103"/>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64" name="Google Shape;764;p103"/>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65" name="Google Shape;765;p103"/>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66" name="Google Shape;766;p103"/>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767" name="Google Shape;767;p103"/>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68" name="Shape 768"/>
        <p:cNvGrpSpPr/>
        <p:nvPr/>
      </p:nvGrpSpPr>
      <p:grpSpPr>
        <a:xfrm>
          <a:off x="0" y="0"/>
          <a:ext cx="0" cy="0"/>
          <a:chOff x="0" y="0"/>
          <a:chExt cx="0" cy="0"/>
        </a:xfrm>
      </p:grpSpPr>
      <p:pic>
        <p:nvPicPr>
          <p:cNvPr id="769" name="Google Shape;769;p10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70" name="Google Shape;770;p10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71" name="Google Shape;771;p10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72" name="Google Shape;772;p10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773" name="Shape 773"/>
        <p:cNvGrpSpPr/>
        <p:nvPr/>
      </p:nvGrpSpPr>
      <p:grpSpPr>
        <a:xfrm>
          <a:off x="0" y="0"/>
          <a:ext cx="0" cy="0"/>
          <a:chOff x="0" y="0"/>
          <a:chExt cx="0" cy="0"/>
        </a:xfrm>
      </p:grpSpPr>
      <p:sp>
        <p:nvSpPr>
          <p:cNvPr id="774" name="Google Shape;774;p105"/>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5" name="Google Shape;775;p105"/>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776" name="Shape 776"/>
        <p:cNvGrpSpPr/>
        <p:nvPr/>
      </p:nvGrpSpPr>
      <p:grpSpPr>
        <a:xfrm>
          <a:off x="0" y="0"/>
          <a:ext cx="0" cy="0"/>
          <a:chOff x="0" y="0"/>
          <a:chExt cx="0" cy="0"/>
        </a:xfrm>
      </p:grpSpPr>
      <p:sp>
        <p:nvSpPr>
          <p:cNvPr id="777" name="Google Shape;777;p106"/>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8" name="Google Shape;778;p106"/>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9" name="Google Shape;779;p106"/>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0" name="Google Shape;780;p106"/>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1" name="Google Shape;781;p106"/>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2" name="Google Shape;782;p106"/>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06" name="Shape 406"/>
        <p:cNvGrpSpPr/>
        <p:nvPr/>
      </p:nvGrpSpPr>
      <p:grpSpPr>
        <a:xfrm>
          <a:off x="0" y="0"/>
          <a:ext cx="0" cy="0"/>
          <a:chOff x="0" y="0"/>
          <a:chExt cx="0" cy="0"/>
        </a:xfrm>
      </p:grpSpPr>
      <p:sp>
        <p:nvSpPr>
          <p:cNvPr id="407" name="Google Shape;407;p5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08" name="Google Shape;408;p57"/>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09" name="Google Shape;409;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10" name="Google Shape;410;p5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1" name="Google Shape;411;p57"/>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12" name="Shape 412"/>
        <p:cNvGrpSpPr/>
        <p:nvPr/>
      </p:nvGrpSpPr>
      <p:grpSpPr>
        <a:xfrm>
          <a:off x="0" y="0"/>
          <a:ext cx="0" cy="0"/>
          <a:chOff x="0" y="0"/>
          <a:chExt cx="0" cy="0"/>
        </a:xfrm>
      </p:grpSpPr>
      <p:sp>
        <p:nvSpPr>
          <p:cNvPr id="413" name="Google Shape;413;p5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14" name="Google Shape;414;p5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15" name="Google Shape;415;p5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6" name="Google Shape;416;p5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59"/>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19" name="Google Shape;419;p59"/>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60"/>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2" name="Google Shape;422;p60"/>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23" name="Google Shape;423;p60"/>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24" name="Shape 424"/>
        <p:cNvGrpSpPr/>
        <p:nvPr/>
      </p:nvGrpSpPr>
      <p:grpSpPr>
        <a:xfrm>
          <a:off x="0" y="0"/>
          <a:ext cx="0" cy="0"/>
          <a:chOff x="0" y="0"/>
          <a:chExt cx="0" cy="0"/>
        </a:xfrm>
      </p:grpSpPr>
      <p:sp>
        <p:nvSpPr>
          <p:cNvPr id="425" name="Google Shape;425;p6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6" name="Google Shape;426;p6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27" name="Shape 427"/>
        <p:cNvGrpSpPr/>
        <p:nvPr/>
      </p:nvGrpSpPr>
      <p:grpSpPr>
        <a:xfrm>
          <a:off x="0" y="0"/>
          <a:ext cx="0" cy="0"/>
          <a:chOff x="0" y="0"/>
          <a:chExt cx="0" cy="0"/>
        </a:xfrm>
      </p:grpSpPr>
      <p:sp>
        <p:nvSpPr>
          <p:cNvPr id="428" name="Google Shape;428;p6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9" name="Google Shape;429;p6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30" name="Google Shape;430;p62"/>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31" name="Shape 431"/>
        <p:cNvGrpSpPr/>
        <p:nvPr/>
      </p:nvGrpSpPr>
      <p:grpSpPr>
        <a:xfrm>
          <a:off x="0" y="0"/>
          <a:ext cx="0" cy="0"/>
          <a:chOff x="0" y="0"/>
          <a:chExt cx="0" cy="0"/>
        </a:xfrm>
      </p:grpSpPr>
      <p:sp>
        <p:nvSpPr>
          <p:cNvPr id="432" name="Google Shape;432;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33" name="Google Shape;433;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34" name="Google Shape;434;p63"/>
          <p:cNvGrpSpPr/>
          <p:nvPr/>
        </p:nvGrpSpPr>
        <p:grpSpPr>
          <a:xfrm>
            <a:off x="4822703" y="31"/>
            <a:ext cx="4321568" cy="5143648"/>
            <a:chOff x="3991150" y="848375"/>
            <a:chExt cx="3376225" cy="4018475"/>
          </a:xfrm>
        </p:grpSpPr>
        <p:sp>
          <p:nvSpPr>
            <p:cNvPr id="435" name="Google Shape;435;p6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6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39" name="Google Shape;439;p6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40" name="Google Shape;440;p63"/>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1" name="Shape 441"/>
        <p:cNvGrpSpPr/>
        <p:nvPr/>
      </p:nvGrpSpPr>
      <p:grpSpPr>
        <a:xfrm>
          <a:off x="0" y="0"/>
          <a:ext cx="0" cy="0"/>
          <a:chOff x="0" y="0"/>
          <a:chExt cx="0" cy="0"/>
        </a:xfrm>
      </p:grpSpPr>
      <p:grpSp>
        <p:nvGrpSpPr>
          <p:cNvPr id="442" name="Google Shape;442;p64"/>
          <p:cNvGrpSpPr/>
          <p:nvPr/>
        </p:nvGrpSpPr>
        <p:grpSpPr>
          <a:xfrm>
            <a:off x="4822703" y="31"/>
            <a:ext cx="4321568" cy="5143648"/>
            <a:chOff x="4822703" y="31"/>
            <a:chExt cx="4321568" cy="5143648"/>
          </a:xfrm>
        </p:grpSpPr>
        <p:sp>
          <p:nvSpPr>
            <p:cNvPr id="443" name="Google Shape;443;p6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6" name="Google Shape;446;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447" name="Google Shape;447;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8" name="Google Shape;448;p6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49" name="Google Shape;449;p6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50" name="Google Shape;450;p6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51" name="Shape 451"/>
        <p:cNvGrpSpPr/>
        <p:nvPr/>
      </p:nvGrpSpPr>
      <p:grpSpPr>
        <a:xfrm>
          <a:off x="0" y="0"/>
          <a:ext cx="0" cy="0"/>
          <a:chOff x="0" y="0"/>
          <a:chExt cx="0" cy="0"/>
        </a:xfrm>
      </p:grpSpPr>
      <p:sp>
        <p:nvSpPr>
          <p:cNvPr id="452" name="Google Shape;452;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53" name="Google Shape;453;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54" name="Google Shape;454;p65"/>
          <p:cNvGrpSpPr/>
          <p:nvPr/>
        </p:nvGrpSpPr>
        <p:grpSpPr>
          <a:xfrm>
            <a:off x="4822703" y="31"/>
            <a:ext cx="4321568" cy="5143648"/>
            <a:chOff x="3991150" y="848375"/>
            <a:chExt cx="3376225" cy="4018475"/>
          </a:xfrm>
        </p:grpSpPr>
        <p:sp>
          <p:nvSpPr>
            <p:cNvPr id="455" name="Google Shape;455;p6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8" name="Google Shape;458;p6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9" name="Google Shape;459;p65"/>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60" name="Google Shape;460;p65"/>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61" name="Google Shape;461;p6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62" name="Shape 462"/>
        <p:cNvGrpSpPr/>
        <p:nvPr/>
      </p:nvGrpSpPr>
      <p:grpSpPr>
        <a:xfrm>
          <a:off x="0" y="0"/>
          <a:ext cx="0" cy="0"/>
          <a:chOff x="0" y="0"/>
          <a:chExt cx="0" cy="0"/>
        </a:xfrm>
      </p:grpSpPr>
      <p:grpSp>
        <p:nvGrpSpPr>
          <p:cNvPr id="463" name="Google Shape;463;p66"/>
          <p:cNvGrpSpPr/>
          <p:nvPr/>
        </p:nvGrpSpPr>
        <p:grpSpPr>
          <a:xfrm>
            <a:off x="4822703" y="31"/>
            <a:ext cx="4321568" cy="5143648"/>
            <a:chOff x="4822703" y="31"/>
            <a:chExt cx="4321568" cy="5143648"/>
          </a:xfrm>
        </p:grpSpPr>
        <p:sp>
          <p:nvSpPr>
            <p:cNvPr id="464" name="Google Shape;464;p6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7" name="Google Shape;467;p6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8" name="Google Shape;468;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9" name="Google Shape;469;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70" name="Google Shape;470;p6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71" name="Google Shape;471;p6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472" name="Google Shape;472;p6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73" name="Shape 473"/>
        <p:cNvGrpSpPr/>
        <p:nvPr/>
      </p:nvGrpSpPr>
      <p:grpSpPr>
        <a:xfrm>
          <a:off x="0" y="0"/>
          <a:ext cx="0" cy="0"/>
          <a:chOff x="0" y="0"/>
          <a:chExt cx="0" cy="0"/>
        </a:xfrm>
      </p:grpSpPr>
      <p:pic>
        <p:nvPicPr>
          <p:cNvPr id="474" name="Google Shape;474;p67"/>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75" name="Google Shape;475;p67"/>
          <p:cNvGrpSpPr/>
          <p:nvPr/>
        </p:nvGrpSpPr>
        <p:grpSpPr>
          <a:xfrm>
            <a:off x="4822703" y="31"/>
            <a:ext cx="4321568" cy="5143648"/>
            <a:chOff x="3991150" y="848375"/>
            <a:chExt cx="3376225" cy="4018475"/>
          </a:xfrm>
        </p:grpSpPr>
        <p:sp>
          <p:nvSpPr>
            <p:cNvPr id="476" name="Google Shape;476;p6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9" name="Google Shape;479;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80" name="Google Shape;480;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81" name="Google Shape;481;p67"/>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82" name="Google Shape;482;p67"/>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83" name="Google Shape;483;p6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84" name="Shape 484"/>
        <p:cNvGrpSpPr/>
        <p:nvPr/>
      </p:nvGrpSpPr>
      <p:grpSpPr>
        <a:xfrm>
          <a:off x="0" y="0"/>
          <a:ext cx="0" cy="0"/>
          <a:chOff x="0" y="0"/>
          <a:chExt cx="0" cy="0"/>
        </a:xfrm>
      </p:grpSpPr>
      <p:grpSp>
        <p:nvGrpSpPr>
          <p:cNvPr id="485" name="Google Shape;485;p68"/>
          <p:cNvGrpSpPr/>
          <p:nvPr/>
        </p:nvGrpSpPr>
        <p:grpSpPr>
          <a:xfrm>
            <a:off x="4822703" y="31"/>
            <a:ext cx="4321568" cy="5143648"/>
            <a:chOff x="4822703" y="31"/>
            <a:chExt cx="4321568" cy="5143648"/>
          </a:xfrm>
        </p:grpSpPr>
        <p:sp>
          <p:nvSpPr>
            <p:cNvPr id="486" name="Google Shape;486;p6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6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90" name="Google Shape;490;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91" name="Google Shape;491;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92" name="Google Shape;492;p6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93" name="Google Shape;493;p6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94" name="Google Shape;494;p6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95" name="Shape 495"/>
        <p:cNvGrpSpPr/>
        <p:nvPr/>
      </p:nvGrpSpPr>
      <p:grpSpPr>
        <a:xfrm>
          <a:off x="0" y="0"/>
          <a:ext cx="0" cy="0"/>
          <a:chOff x="0" y="0"/>
          <a:chExt cx="0" cy="0"/>
        </a:xfrm>
      </p:grpSpPr>
      <p:grpSp>
        <p:nvGrpSpPr>
          <p:cNvPr id="496" name="Google Shape;496;p69"/>
          <p:cNvGrpSpPr/>
          <p:nvPr/>
        </p:nvGrpSpPr>
        <p:grpSpPr>
          <a:xfrm>
            <a:off x="4822703" y="31"/>
            <a:ext cx="4321568" cy="5143648"/>
            <a:chOff x="3991150" y="848375"/>
            <a:chExt cx="3376225" cy="4018475"/>
          </a:xfrm>
        </p:grpSpPr>
        <p:sp>
          <p:nvSpPr>
            <p:cNvPr id="497" name="Google Shape;497;p6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6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0" name="Google Shape;500;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01" name="Google Shape;501;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02" name="Google Shape;502;p69"/>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03" name="Google Shape;503;p69"/>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04" name="Google Shape;504;p6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05" name="Google Shape;505;p69"/>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506" name="Google Shape;506;p6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07" name="Shape 507"/>
        <p:cNvGrpSpPr/>
        <p:nvPr/>
      </p:nvGrpSpPr>
      <p:grpSpPr>
        <a:xfrm>
          <a:off x="0" y="0"/>
          <a:ext cx="0" cy="0"/>
          <a:chOff x="0" y="0"/>
          <a:chExt cx="0" cy="0"/>
        </a:xfrm>
      </p:grpSpPr>
      <p:grpSp>
        <p:nvGrpSpPr>
          <p:cNvPr id="508" name="Google Shape;508;p70"/>
          <p:cNvGrpSpPr/>
          <p:nvPr/>
        </p:nvGrpSpPr>
        <p:grpSpPr>
          <a:xfrm>
            <a:off x="4822703" y="31"/>
            <a:ext cx="4321568" cy="5143648"/>
            <a:chOff x="4822703" y="31"/>
            <a:chExt cx="4321568" cy="5143648"/>
          </a:xfrm>
        </p:grpSpPr>
        <p:sp>
          <p:nvSpPr>
            <p:cNvPr id="509" name="Google Shape;509;p7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2" name="Google Shape;512;p7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13" name="Google Shape;513;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14" name="Google Shape;514;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5" name="Google Shape;515;p7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16" name="Google Shape;516;p7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17" name="Google Shape;517;p7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18" name="Google Shape;518;p7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19" name="Shape 519"/>
        <p:cNvGrpSpPr/>
        <p:nvPr/>
      </p:nvGrpSpPr>
      <p:grpSpPr>
        <a:xfrm>
          <a:off x="0" y="0"/>
          <a:ext cx="0" cy="0"/>
          <a:chOff x="0" y="0"/>
          <a:chExt cx="0" cy="0"/>
        </a:xfrm>
      </p:grpSpPr>
      <p:grpSp>
        <p:nvGrpSpPr>
          <p:cNvPr id="520" name="Google Shape;520;p71"/>
          <p:cNvGrpSpPr/>
          <p:nvPr/>
        </p:nvGrpSpPr>
        <p:grpSpPr>
          <a:xfrm>
            <a:off x="4822703" y="31"/>
            <a:ext cx="4321568" cy="5143648"/>
            <a:chOff x="3991150" y="848375"/>
            <a:chExt cx="3376225" cy="4018475"/>
          </a:xfrm>
        </p:grpSpPr>
        <p:sp>
          <p:nvSpPr>
            <p:cNvPr id="521" name="Google Shape;521;p7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4" name="Google Shape;524;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25" name="Google Shape;525;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26" name="Google Shape;526;p71"/>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27" name="Google Shape;527;p71"/>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28" name="Google Shape;528;p7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29" name="Google Shape;529;p71"/>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30" name="Google Shape;530;p7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31" name="Shape 531"/>
        <p:cNvGrpSpPr/>
        <p:nvPr/>
      </p:nvGrpSpPr>
      <p:grpSpPr>
        <a:xfrm>
          <a:off x="0" y="0"/>
          <a:ext cx="0" cy="0"/>
          <a:chOff x="0" y="0"/>
          <a:chExt cx="0" cy="0"/>
        </a:xfrm>
      </p:grpSpPr>
      <p:grpSp>
        <p:nvGrpSpPr>
          <p:cNvPr id="532" name="Google Shape;532;p72"/>
          <p:cNvGrpSpPr/>
          <p:nvPr/>
        </p:nvGrpSpPr>
        <p:grpSpPr>
          <a:xfrm>
            <a:off x="4822703" y="31"/>
            <a:ext cx="4321568" cy="5143648"/>
            <a:chOff x="4822703" y="31"/>
            <a:chExt cx="4321568" cy="5143648"/>
          </a:xfrm>
        </p:grpSpPr>
        <p:sp>
          <p:nvSpPr>
            <p:cNvPr id="533" name="Google Shape;533;p7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7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6" name="Google Shape;536;p7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7" name="Google Shape;537;p72"/>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8" name="Google Shape;538;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39" name="Google Shape;539;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40" name="Google Shape;540;p72"/>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41" name="Google Shape;541;p72"/>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42" name="Google Shape;542;p7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43" name="Shape 543"/>
        <p:cNvGrpSpPr/>
        <p:nvPr/>
      </p:nvGrpSpPr>
      <p:grpSpPr>
        <a:xfrm>
          <a:off x="0" y="0"/>
          <a:ext cx="0" cy="0"/>
          <a:chOff x="0" y="0"/>
          <a:chExt cx="0" cy="0"/>
        </a:xfrm>
      </p:grpSpPr>
      <p:grpSp>
        <p:nvGrpSpPr>
          <p:cNvPr id="544" name="Google Shape;544;p73"/>
          <p:cNvGrpSpPr/>
          <p:nvPr/>
        </p:nvGrpSpPr>
        <p:grpSpPr>
          <a:xfrm>
            <a:off x="4822703" y="31"/>
            <a:ext cx="4321568" cy="5143648"/>
            <a:chOff x="3991150" y="848375"/>
            <a:chExt cx="3376225" cy="4018475"/>
          </a:xfrm>
        </p:grpSpPr>
        <p:sp>
          <p:nvSpPr>
            <p:cNvPr id="545" name="Google Shape;545;p7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 name="Google Shape;548;p7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49" name="Google Shape;549;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50" name="Google Shape;550;p73"/>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51" name="Google Shape;551;p73"/>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52" name="Google Shape;552;p7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53" name="Google Shape;553;p7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554" name="Google Shape;554;p73"/>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55" name="Google Shape;555;p7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56" name="Shape 556"/>
        <p:cNvGrpSpPr/>
        <p:nvPr/>
      </p:nvGrpSpPr>
      <p:grpSpPr>
        <a:xfrm>
          <a:off x="0" y="0"/>
          <a:ext cx="0" cy="0"/>
          <a:chOff x="0" y="0"/>
          <a:chExt cx="0" cy="0"/>
        </a:xfrm>
      </p:grpSpPr>
      <p:grpSp>
        <p:nvGrpSpPr>
          <p:cNvPr id="557" name="Google Shape;557;p74"/>
          <p:cNvGrpSpPr/>
          <p:nvPr/>
        </p:nvGrpSpPr>
        <p:grpSpPr>
          <a:xfrm>
            <a:off x="4822703" y="31"/>
            <a:ext cx="4321568" cy="5143648"/>
            <a:chOff x="4822703" y="31"/>
            <a:chExt cx="4321568" cy="5143648"/>
          </a:xfrm>
        </p:grpSpPr>
        <p:sp>
          <p:nvSpPr>
            <p:cNvPr id="558" name="Google Shape;558;p7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7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1" name="Google Shape;561;p7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62" name="Google Shape;562;p74"/>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63" name="Google Shape;563;p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64" name="Google Shape;564;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65" name="Google Shape;565;p74"/>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66" name="Google Shape;566;p74"/>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67" name="Google Shape;567;p74"/>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68" name="Google Shape;568;p7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69" name="Shape 569"/>
        <p:cNvGrpSpPr/>
        <p:nvPr/>
      </p:nvGrpSpPr>
      <p:grpSpPr>
        <a:xfrm>
          <a:off x="0" y="0"/>
          <a:ext cx="0" cy="0"/>
          <a:chOff x="0" y="0"/>
          <a:chExt cx="0" cy="0"/>
        </a:xfrm>
      </p:grpSpPr>
      <p:sp>
        <p:nvSpPr>
          <p:cNvPr id="570" name="Google Shape;570;p75"/>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72" name="Google Shape;572;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73" name="Google Shape;573;p7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74" name="Google Shape;574;p7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75" name="Google Shape;575;p75"/>
          <p:cNvSpPr/>
          <p:nvPr>
            <p:ph idx="2" type="pic"/>
          </p:nvPr>
        </p:nvSpPr>
        <p:spPr>
          <a:xfrm>
            <a:off x="3710250" y="494700"/>
            <a:ext cx="4976700" cy="4168500"/>
          </a:xfrm>
          <a:prstGeom prst="rect">
            <a:avLst/>
          </a:prstGeom>
          <a:noFill/>
          <a:ln>
            <a:noFill/>
          </a:ln>
        </p:spPr>
      </p:sp>
      <p:sp>
        <p:nvSpPr>
          <p:cNvPr id="576" name="Google Shape;576;p7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77" name="Shape 577"/>
        <p:cNvGrpSpPr/>
        <p:nvPr/>
      </p:nvGrpSpPr>
      <p:grpSpPr>
        <a:xfrm>
          <a:off x="0" y="0"/>
          <a:ext cx="0" cy="0"/>
          <a:chOff x="0" y="0"/>
          <a:chExt cx="0" cy="0"/>
        </a:xfrm>
      </p:grpSpPr>
      <p:sp>
        <p:nvSpPr>
          <p:cNvPr id="578" name="Google Shape;578;p76"/>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80" name="Google Shape;580;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81" name="Google Shape;581;p7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582" name="Google Shape;582;p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3" name="Google Shape;583;p76"/>
          <p:cNvSpPr/>
          <p:nvPr>
            <p:ph idx="2" type="pic"/>
          </p:nvPr>
        </p:nvSpPr>
        <p:spPr>
          <a:xfrm>
            <a:off x="3710250" y="494700"/>
            <a:ext cx="4976700" cy="4168500"/>
          </a:xfrm>
          <a:prstGeom prst="rect">
            <a:avLst/>
          </a:prstGeom>
          <a:noFill/>
          <a:ln>
            <a:noFill/>
          </a:ln>
        </p:spPr>
      </p:sp>
      <p:sp>
        <p:nvSpPr>
          <p:cNvPr id="584" name="Google Shape;584;p7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85" name="Shape 585"/>
        <p:cNvGrpSpPr/>
        <p:nvPr/>
      </p:nvGrpSpPr>
      <p:grpSpPr>
        <a:xfrm>
          <a:off x="0" y="0"/>
          <a:ext cx="0" cy="0"/>
          <a:chOff x="0" y="0"/>
          <a:chExt cx="0" cy="0"/>
        </a:xfrm>
      </p:grpSpPr>
      <p:sp>
        <p:nvSpPr>
          <p:cNvPr id="586" name="Google Shape;586;p77"/>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88" name="Google Shape;588;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89" name="Google Shape;589;p77"/>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590" name="Google Shape;590;p77"/>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91" name="Google Shape;591;p77"/>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92" name="Google Shape;592;p77"/>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93" name="Google Shape;593;p77"/>
          <p:cNvSpPr/>
          <p:nvPr>
            <p:ph idx="5" type="pic"/>
          </p:nvPr>
        </p:nvSpPr>
        <p:spPr>
          <a:xfrm>
            <a:off x="462775" y="1946900"/>
            <a:ext cx="2577300" cy="1253400"/>
          </a:xfrm>
          <a:prstGeom prst="rect">
            <a:avLst/>
          </a:prstGeom>
          <a:noFill/>
          <a:ln>
            <a:noFill/>
          </a:ln>
        </p:spPr>
      </p:sp>
      <p:sp>
        <p:nvSpPr>
          <p:cNvPr id="594" name="Google Shape;594;p77"/>
          <p:cNvSpPr/>
          <p:nvPr>
            <p:ph idx="6" type="pic"/>
          </p:nvPr>
        </p:nvSpPr>
        <p:spPr>
          <a:xfrm>
            <a:off x="3287375" y="1946900"/>
            <a:ext cx="2577300" cy="1253400"/>
          </a:xfrm>
          <a:prstGeom prst="rect">
            <a:avLst/>
          </a:prstGeom>
          <a:noFill/>
          <a:ln>
            <a:noFill/>
          </a:ln>
        </p:spPr>
      </p:sp>
      <p:sp>
        <p:nvSpPr>
          <p:cNvPr id="595" name="Google Shape;595;p77"/>
          <p:cNvSpPr/>
          <p:nvPr>
            <p:ph idx="7" type="pic"/>
          </p:nvPr>
        </p:nvSpPr>
        <p:spPr>
          <a:xfrm>
            <a:off x="6091125" y="1946900"/>
            <a:ext cx="2577300" cy="1253400"/>
          </a:xfrm>
          <a:prstGeom prst="rect">
            <a:avLst/>
          </a:prstGeom>
          <a:noFill/>
          <a:ln>
            <a:noFill/>
          </a:ln>
        </p:spPr>
      </p:sp>
      <p:pic>
        <p:nvPicPr>
          <p:cNvPr id="596" name="Google Shape;596;p7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97" name="Google Shape;597;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98" name="Shape 598"/>
        <p:cNvGrpSpPr/>
        <p:nvPr/>
      </p:nvGrpSpPr>
      <p:grpSpPr>
        <a:xfrm>
          <a:off x="0" y="0"/>
          <a:ext cx="0" cy="0"/>
          <a:chOff x="0" y="0"/>
          <a:chExt cx="0" cy="0"/>
        </a:xfrm>
      </p:grpSpPr>
      <p:sp>
        <p:nvSpPr>
          <p:cNvPr id="599" name="Google Shape;599;p78"/>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01" name="Google Shape;601;p7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602" name="Google Shape;602;p7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03" name="Google Shape;603;p7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04" name="Google Shape;604;p7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05" name="Google Shape;605;p78"/>
          <p:cNvSpPr/>
          <p:nvPr>
            <p:ph idx="5" type="pic"/>
          </p:nvPr>
        </p:nvSpPr>
        <p:spPr>
          <a:xfrm>
            <a:off x="462775" y="1946900"/>
            <a:ext cx="2577300" cy="1253400"/>
          </a:xfrm>
          <a:prstGeom prst="rect">
            <a:avLst/>
          </a:prstGeom>
          <a:noFill/>
          <a:ln>
            <a:noFill/>
          </a:ln>
        </p:spPr>
      </p:sp>
      <p:sp>
        <p:nvSpPr>
          <p:cNvPr id="606" name="Google Shape;606;p78"/>
          <p:cNvSpPr/>
          <p:nvPr>
            <p:ph idx="6" type="pic"/>
          </p:nvPr>
        </p:nvSpPr>
        <p:spPr>
          <a:xfrm>
            <a:off x="3287375" y="1946900"/>
            <a:ext cx="2577300" cy="1253400"/>
          </a:xfrm>
          <a:prstGeom prst="rect">
            <a:avLst/>
          </a:prstGeom>
          <a:noFill/>
          <a:ln>
            <a:noFill/>
          </a:ln>
        </p:spPr>
      </p:sp>
      <p:sp>
        <p:nvSpPr>
          <p:cNvPr id="607" name="Google Shape;607;p78"/>
          <p:cNvSpPr/>
          <p:nvPr>
            <p:ph idx="7" type="pic"/>
          </p:nvPr>
        </p:nvSpPr>
        <p:spPr>
          <a:xfrm>
            <a:off x="6091125" y="1946900"/>
            <a:ext cx="2577300" cy="1253400"/>
          </a:xfrm>
          <a:prstGeom prst="rect">
            <a:avLst/>
          </a:prstGeom>
          <a:noFill/>
          <a:ln>
            <a:noFill/>
          </a:ln>
        </p:spPr>
      </p:sp>
      <p:pic>
        <p:nvPicPr>
          <p:cNvPr id="608" name="Google Shape;608;p7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09" name="Google Shape;609;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0" name="Google Shape;610;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11" name="Shape 611"/>
        <p:cNvGrpSpPr/>
        <p:nvPr/>
      </p:nvGrpSpPr>
      <p:grpSpPr>
        <a:xfrm>
          <a:off x="0" y="0"/>
          <a:ext cx="0" cy="0"/>
          <a:chOff x="0" y="0"/>
          <a:chExt cx="0" cy="0"/>
        </a:xfrm>
      </p:grpSpPr>
      <p:sp>
        <p:nvSpPr>
          <p:cNvPr id="612" name="Google Shape;612;p7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3" name="Google Shape;613;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14" name="Google Shape;614;p7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15" name="Google Shape;615;p79"/>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16" name="Google Shape;616;p79"/>
          <p:cNvSpPr/>
          <p:nvPr>
            <p:ph idx="3" type="pic"/>
          </p:nvPr>
        </p:nvSpPr>
        <p:spPr>
          <a:xfrm>
            <a:off x="6111950" y="486725"/>
            <a:ext cx="2574900" cy="4176600"/>
          </a:xfrm>
          <a:prstGeom prst="rect">
            <a:avLst/>
          </a:prstGeom>
          <a:noFill/>
          <a:ln>
            <a:noFill/>
          </a:ln>
        </p:spPr>
      </p:sp>
      <p:pic>
        <p:nvPicPr>
          <p:cNvPr id="617" name="Google Shape;617;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18" name="Google Shape;618;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19" name="Shape 619"/>
        <p:cNvGrpSpPr/>
        <p:nvPr/>
      </p:nvGrpSpPr>
      <p:grpSpPr>
        <a:xfrm>
          <a:off x="0" y="0"/>
          <a:ext cx="0" cy="0"/>
          <a:chOff x="0" y="0"/>
          <a:chExt cx="0" cy="0"/>
        </a:xfrm>
      </p:grpSpPr>
      <p:sp>
        <p:nvSpPr>
          <p:cNvPr id="620" name="Google Shape;620;p8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21" name="Google Shape;621;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22" name="Google Shape;622;p8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23" name="Google Shape;623;p8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24" name="Google Shape;624;p80"/>
          <p:cNvSpPr/>
          <p:nvPr>
            <p:ph idx="3" type="pic"/>
          </p:nvPr>
        </p:nvSpPr>
        <p:spPr>
          <a:xfrm>
            <a:off x="6111950" y="486725"/>
            <a:ext cx="2574900" cy="4176600"/>
          </a:xfrm>
          <a:prstGeom prst="rect">
            <a:avLst/>
          </a:prstGeom>
          <a:noFill/>
          <a:ln>
            <a:noFill/>
          </a:ln>
        </p:spPr>
      </p:sp>
      <p:sp>
        <p:nvSpPr>
          <p:cNvPr id="625" name="Google Shape;625;p80"/>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26" name="Google Shape;626;p80"/>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27" name="Google Shape;627;p80"/>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28" name="Google Shape;628;p80"/>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9" name="Google Shape;629;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30" name="Shape 630"/>
        <p:cNvGrpSpPr/>
        <p:nvPr/>
      </p:nvGrpSpPr>
      <p:grpSpPr>
        <a:xfrm>
          <a:off x="0" y="0"/>
          <a:ext cx="0" cy="0"/>
          <a:chOff x="0" y="0"/>
          <a:chExt cx="0" cy="0"/>
        </a:xfrm>
      </p:grpSpPr>
      <p:sp>
        <p:nvSpPr>
          <p:cNvPr id="631" name="Google Shape;631;p81"/>
          <p:cNvSpPr/>
          <p:nvPr>
            <p:ph idx="2" type="pic"/>
          </p:nvPr>
        </p:nvSpPr>
        <p:spPr>
          <a:xfrm>
            <a:off x="3276600" y="486725"/>
            <a:ext cx="2590800" cy="4176600"/>
          </a:xfrm>
          <a:prstGeom prst="rect">
            <a:avLst/>
          </a:prstGeom>
          <a:noFill/>
          <a:ln>
            <a:noFill/>
          </a:ln>
        </p:spPr>
      </p:sp>
      <p:sp>
        <p:nvSpPr>
          <p:cNvPr id="632" name="Google Shape;632;p8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3" name="Google Shape;633;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34" name="Google Shape;634;p8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635" name="Google Shape;635;p8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6" name="Google Shape;636;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37" name="Shape 637"/>
        <p:cNvGrpSpPr/>
        <p:nvPr/>
      </p:nvGrpSpPr>
      <p:grpSpPr>
        <a:xfrm>
          <a:off x="0" y="0"/>
          <a:ext cx="0" cy="0"/>
          <a:chOff x="0" y="0"/>
          <a:chExt cx="0" cy="0"/>
        </a:xfrm>
      </p:grpSpPr>
      <p:sp>
        <p:nvSpPr>
          <p:cNvPr id="638" name="Google Shape;638;p82"/>
          <p:cNvSpPr/>
          <p:nvPr>
            <p:ph idx="2" type="pic"/>
          </p:nvPr>
        </p:nvSpPr>
        <p:spPr>
          <a:xfrm>
            <a:off x="3276600" y="486725"/>
            <a:ext cx="2590800" cy="4176600"/>
          </a:xfrm>
          <a:prstGeom prst="rect">
            <a:avLst/>
          </a:prstGeom>
          <a:noFill/>
          <a:ln>
            <a:noFill/>
          </a:ln>
        </p:spPr>
      </p:sp>
      <p:sp>
        <p:nvSpPr>
          <p:cNvPr id="639" name="Google Shape;639;p8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0" name="Google Shape;640;p8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641" name="Google Shape;641;p8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42" name="Google Shape;642;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43" name="Google Shape;643;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44" name="Shape 644"/>
        <p:cNvGrpSpPr/>
        <p:nvPr/>
      </p:nvGrpSpPr>
      <p:grpSpPr>
        <a:xfrm>
          <a:off x="0" y="0"/>
          <a:ext cx="0" cy="0"/>
          <a:chOff x="0" y="0"/>
          <a:chExt cx="0" cy="0"/>
        </a:xfrm>
      </p:grpSpPr>
      <p:sp>
        <p:nvSpPr>
          <p:cNvPr id="645" name="Google Shape;645;p83"/>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46" name="Google Shape;646;p83"/>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47" name="Google Shape;647;p83"/>
          <p:cNvSpPr/>
          <p:nvPr>
            <p:ph idx="3" type="pic"/>
          </p:nvPr>
        </p:nvSpPr>
        <p:spPr>
          <a:xfrm>
            <a:off x="457200" y="486725"/>
            <a:ext cx="2590800" cy="4176600"/>
          </a:xfrm>
          <a:prstGeom prst="rect">
            <a:avLst/>
          </a:prstGeom>
          <a:noFill/>
          <a:ln>
            <a:noFill/>
          </a:ln>
        </p:spPr>
      </p:sp>
      <p:sp>
        <p:nvSpPr>
          <p:cNvPr id="648" name="Google Shape;648;p83"/>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9" name="Google Shape;649;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50" name="Google Shape;650;p8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51" name="Google Shape;651;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52" name="Shape 652"/>
        <p:cNvGrpSpPr/>
        <p:nvPr/>
      </p:nvGrpSpPr>
      <p:grpSpPr>
        <a:xfrm>
          <a:off x="0" y="0"/>
          <a:ext cx="0" cy="0"/>
          <a:chOff x="0" y="0"/>
          <a:chExt cx="0" cy="0"/>
        </a:xfrm>
      </p:grpSpPr>
      <p:sp>
        <p:nvSpPr>
          <p:cNvPr id="653" name="Google Shape;653;p8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54" name="Google Shape;654;p8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55" name="Google Shape;655;p84"/>
          <p:cNvSpPr/>
          <p:nvPr>
            <p:ph idx="3" type="pic"/>
          </p:nvPr>
        </p:nvSpPr>
        <p:spPr>
          <a:xfrm>
            <a:off x="457200" y="486725"/>
            <a:ext cx="2590800" cy="4176600"/>
          </a:xfrm>
          <a:prstGeom prst="rect">
            <a:avLst/>
          </a:prstGeom>
          <a:noFill/>
          <a:ln>
            <a:noFill/>
          </a:ln>
        </p:spPr>
      </p:sp>
      <p:sp>
        <p:nvSpPr>
          <p:cNvPr id="656" name="Google Shape;656;p8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657" name="Google Shape;657;p8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8" name="Google Shape;658;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9" name="Google Shape;659;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60" name="Shape 660"/>
        <p:cNvGrpSpPr/>
        <p:nvPr/>
      </p:nvGrpSpPr>
      <p:grpSpPr>
        <a:xfrm>
          <a:off x="0" y="0"/>
          <a:ext cx="0" cy="0"/>
          <a:chOff x="0" y="0"/>
          <a:chExt cx="0" cy="0"/>
        </a:xfrm>
      </p:grpSpPr>
      <p:sp>
        <p:nvSpPr>
          <p:cNvPr id="661" name="Google Shape;661;p85"/>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662" name="Google Shape;662;p85"/>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63" name="Google Shape;663;p85"/>
          <p:cNvGrpSpPr/>
          <p:nvPr/>
        </p:nvGrpSpPr>
        <p:grpSpPr>
          <a:xfrm>
            <a:off x="4822703" y="31"/>
            <a:ext cx="4321568" cy="5143648"/>
            <a:chOff x="3991150" y="848375"/>
            <a:chExt cx="3376225" cy="4018475"/>
          </a:xfrm>
        </p:grpSpPr>
        <p:sp>
          <p:nvSpPr>
            <p:cNvPr id="664" name="Google Shape;664;p8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68" name="Google Shape;668;p8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9" name="Google Shape;669;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70" name="Google Shape;670;p85"/>
          <p:cNvSpPr/>
          <p:nvPr>
            <p:ph idx="2" type="pic"/>
          </p:nvPr>
        </p:nvSpPr>
        <p:spPr>
          <a:xfrm>
            <a:off x="1123950" y="1943100"/>
            <a:ext cx="1257300" cy="1257300"/>
          </a:xfrm>
          <a:prstGeom prst="ellipse">
            <a:avLst/>
          </a:prstGeom>
          <a:noFill/>
          <a:ln>
            <a:noFill/>
          </a:ln>
        </p:spPr>
      </p:sp>
      <p:sp>
        <p:nvSpPr>
          <p:cNvPr id="671" name="Google Shape;671;p85"/>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72" name="Shape 672"/>
        <p:cNvGrpSpPr/>
        <p:nvPr/>
      </p:nvGrpSpPr>
      <p:grpSpPr>
        <a:xfrm>
          <a:off x="0" y="0"/>
          <a:ext cx="0" cy="0"/>
          <a:chOff x="0" y="0"/>
          <a:chExt cx="0" cy="0"/>
        </a:xfrm>
      </p:grpSpPr>
      <p:grpSp>
        <p:nvGrpSpPr>
          <p:cNvPr id="673" name="Google Shape;673;p86"/>
          <p:cNvGrpSpPr/>
          <p:nvPr/>
        </p:nvGrpSpPr>
        <p:grpSpPr>
          <a:xfrm>
            <a:off x="4822703" y="31"/>
            <a:ext cx="4321568" cy="5143648"/>
            <a:chOff x="4822703" y="31"/>
            <a:chExt cx="4321568" cy="5143648"/>
          </a:xfrm>
        </p:grpSpPr>
        <p:sp>
          <p:nvSpPr>
            <p:cNvPr id="674" name="Google Shape;674;p8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8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8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7" name="Google Shape;677;p8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8" name="Google Shape;678;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9" name="Google Shape;679;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80" name="Google Shape;680;p8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681" name="Google Shape;681;p8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82" name="Google Shape;682;p86"/>
          <p:cNvSpPr/>
          <p:nvPr>
            <p:ph idx="2" type="pic"/>
          </p:nvPr>
        </p:nvSpPr>
        <p:spPr>
          <a:xfrm>
            <a:off x="1123950" y="1943100"/>
            <a:ext cx="1257300" cy="1257300"/>
          </a:xfrm>
          <a:prstGeom prst="ellipse">
            <a:avLst/>
          </a:prstGeom>
          <a:noFill/>
          <a:ln>
            <a:noFill/>
          </a:ln>
        </p:spPr>
      </p:sp>
      <p:sp>
        <p:nvSpPr>
          <p:cNvPr id="683" name="Google Shape;683;p8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84" name="Shape 684"/>
        <p:cNvGrpSpPr/>
        <p:nvPr/>
      </p:nvGrpSpPr>
      <p:grpSpPr>
        <a:xfrm>
          <a:off x="0" y="0"/>
          <a:ext cx="0" cy="0"/>
          <a:chOff x="0" y="0"/>
          <a:chExt cx="0" cy="0"/>
        </a:xfrm>
      </p:grpSpPr>
      <p:grpSp>
        <p:nvGrpSpPr>
          <p:cNvPr id="685" name="Google Shape;685;p87"/>
          <p:cNvGrpSpPr/>
          <p:nvPr/>
        </p:nvGrpSpPr>
        <p:grpSpPr>
          <a:xfrm>
            <a:off x="4822703" y="31"/>
            <a:ext cx="4321568" cy="5143648"/>
            <a:chOff x="3991150" y="848375"/>
            <a:chExt cx="3376225" cy="4018475"/>
          </a:xfrm>
        </p:grpSpPr>
        <p:sp>
          <p:nvSpPr>
            <p:cNvPr id="686" name="Google Shape;686;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9" name="Google Shape;689;p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90" name="Google Shape;690;p8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91" name="Google Shape;691;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92" name="Google Shape;692;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93" name="Shape 693"/>
        <p:cNvGrpSpPr/>
        <p:nvPr/>
      </p:nvGrpSpPr>
      <p:grpSpPr>
        <a:xfrm>
          <a:off x="0" y="0"/>
          <a:ext cx="0" cy="0"/>
          <a:chOff x="0" y="0"/>
          <a:chExt cx="0" cy="0"/>
        </a:xfrm>
      </p:grpSpPr>
      <p:grpSp>
        <p:nvGrpSpPr>
          <p:cNvPr id="694" name="Google Shape;694;p88"/>
          <p:cNvGrpSpPr/>
          <p:nvPr/>
        </p:nvGrpSpPr>
        <p:grpSpPr>
          <a:xfrm>
            <a:off x="4822703" y="31"/>
            <a:ext cx="4321568" cy="5143648"/>
            <a:chOff x="4822703" y="31"/>
            <a:chExt cx="4321568" cy="5143648"/>
          </a:xfrm>
        </p:grpSpPr>
        <p:sp>
          <p:nvSpPr>
            <p:cNvPr id="695" name="Google Shape;695;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8" name="Google Shape;698;p8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699" name="Google Shape;699;p8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00" name="Google Shape;700;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01" name="Google Shape;701;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02" name="Shape 702"/>
        <p:cNvGrpSpPr/>
        <p:nvPr/>
      </p:nvGrpSpPr>
      <p:grpSpPr>
        <a:xfrm>
          <a:off x="0" y="0"/>
          <a:ext cx="0" cy="0"/>
          <a:chOff x="0" y="0"/>
          <a:chExt cx="0" cy="0"/>
        </a:xfrm>
      </p:grpSpPr>
      <p:sp>
        <p:nvSpPr>
          <p:cNvPr id="703" name="Google Shape;703;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704" name="Google Shape;704;p89"/>
          <p:cNvGrpSpPr/>
          <p:nvPr/>
        </p:nvGrpSpPr>
        <p:grpSpPr>
          <a:xfrm>
            <a:off x="4822703" y="31"/>
            <a:ext cx="4321568" cy="5143648"/>
            <a:chOff x="3991150" y="848375"/>
            <a:chExt cx="3376225" cy="4018475"/>
          </a:xfrm>
        </p:grpSpPr>
        <p:sp>
          <p:nvSpPr>
            <p:cNvPr id="705" name="Google Shape;705;p8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8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8" name="Google Shape;708;p8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9" name="Google Shape;709;p8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10" name="Shape 710"/>
        <p:cNvGrpSpPr/>
        <p:nvPr/>
      </p:nvGrpSpPr>
      <p:grpSpPr>
        <a:xfrm>
          <a:off x="0" y="0"/>
          <a:ext cx="0" cy="0"/>
          <a:chOff x="0" y="0"/>
          <a:chExt cx="0" cy="0"/>
        </a:xfrm>
      </p:grpSpPr>
      <p:grpSp>
        <p:nvGrpSpPr>
          <p:cNvPr id="711" name="Google Shape;711;p90"/>
          <p:cNvGrpSpPr/>
          <p:nvPr/>
        </p:nvGrpSpPr>
        <p:grpSpPr>
          <a:xfrm>
            <a:off x="4822703" y="31"/>
            <a:ext cx="4321568" cy="5143648"/>
            <a:chOff x="4822703" y="31"/>
            <a:chExt cx="4321568" cy="5143648"/>
          </a:xfrm>
        </p:grpSpPr>
        <p:sp>
          <p:nvSpPr>
            <p:cNvPr id="712" name="Google Shape;712;p9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9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5" name="Google Shape;715;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16" name="Google Shape;716;p9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7" name="Google Shape;717;p9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18" name="Shape 718"/>
        <p:cNvGrpSpPr/>
        <p:nvPr/>
      </p:nvGrpSpPr>
      <p:grpSpPr>
        <a:xfrm>
          <a:off x="0" y="0"/>
          <a:ext cx="0" cy="0"/>
          <a:chOff x="0" y="0"/>
          <a:chExt cx="0" cy="0"/>
        </a:xfrm>
      </p:grpSpPr>
      <p:sp>
        <p:nvSpPr>
          <p:cNvPr id="719" name="Google Shape;719;p91"/>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20" name="Google Shape;720;p91"/>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21" name="Shape 721"/>
        <p:cNvGrpSpPr/>
        <p:nvPr/>
      </p:nvGrpSpPr>
      <p:grpSpPr>
        <a:xfrm>
          <a:off x="0" y="0"/>
          <a:ext cx="0" cy="0"/>
          <a:chOff x="0" y="0"/>
          <a:chExt cx="0" cy="0"/>
        </a:xfrm>
      </p:grpSpPr>
      <p:sp>
        <p:nvSpPr>
          <p:cNvPr id="722" name="Google Shape;722;p9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23" name="Google Shape;723;p9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24" name="Shape 724"/>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725" name="Shape 725"/>
        <p:cNvGrpSpPr/>
        <p:nvPr/>
      </p:nvGrpSpPr>
      <p:grpSpPr>
        <a:xfrm>
          <a:off x="0" y="0"/>
          <a:ext cx="0" cy="0"/>
          <a:chOff x="0" y="0"/>
          <a:chExt cx="0" cy="0"/>
        </a:xfrm>
      </p:grpSpPr>
      <p:pic>
        <p:nvPicPr>
          <p:cNvPr id="726" name="Google Shape;726;p9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27" name="Google Shape;727;p9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28" name="Google Shape;728;p9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29" name="Google Shape;729;p9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30" name="Shape 730"/>
        <p:cNvGrpSpPr/>
        <p:nvPr/>
      </p:nvGrpSpPr>
      <p:grpSpPr>
        <a:xfrm>
          <a:off x="0" y="0"/>
          <a:ext cx="0" cy="0"/>
          <a:chOff x="0" y="0"/>
          <a:chExt cx="0" cy="0"/>
        </a:xfrm>
      </p:grpSpPr>
      <p:sp>
        <p:nvSpPr>
          <p:cNvPr id="731" name="Google Shape;731;p95"/>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732" name="Shape 732"/>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733" name="Shape 733"/>
        <p:cNvGrpSpPr/>
        <p:nvPr/>
      </p:nvGrpSpPr>
      <p:grpSpPr>
        <a:xfrm>
          <a:off x="0" y="0"/>
          <a:ext cx="0" cy="0"/>
          <a:chOff x="0" y="0"/>
          <a:chExt cx="0" cy="0"/>
        </a:xfrm>
      </p:grpSpPr>
      <p:pic>
        <p:nvPicPr>
          <p:cNvPr id="734" name="Google Shape;734;p9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35" name="Google Shape;735;p9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36" name="Google Shape;736;p9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37" name="Google Shape;737;p9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738" name="Shape 738"/>
        <p:cNvGrpSpPr/>
        <p:nvPr/>
      </p:nvGrpSpPr>
      <p:grpSpPr>
        <a:xfrm>
          <a:off x="0" y="0"/>
          <a:ext cx="0" cy="0"/>
          <a:chOff x="0" y="0"/>
          <a:chExt cx="0" cy="0"/>
        </a:xfrm>
      </p:grpSpPr>
      <p:sp>
        <p:nvSpPr>
          <p:cNvPr id="739" name="Google Shape;739;p9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0" name="Google Shape;740;p9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1" name="Google Shape;741;p9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2" name="Google Shape;742;p9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43" name="Shape 743"/>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44" name="Shape 744"/>
        <p:cNvGrpSpPr/>
        <p:nvPr/>
      </p:nvGrpSpPr>
      <p:grpSpPr>
        <a:xfrm>
          <a:off x="0" y="0"/>
          <a:ext cx="0" cy="0"/>
          <a:chOff x="0" y="0"/>
          <a:chExt cx="0" cy="0"/>
        </a:xfrm>
      </p:grpSpPr>
      <p:sp>
        <p:nvSpPr>
          <p:cNvPr id="745" name="Google Shape;745;p10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6" name="Google Shape;746;p10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7" name="Google Shape;747;p10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8" name="Google Shape;748;p10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49" name="Shape 749"/>
        <p:cNvGrpSpPr/>
        <p:nvPr/>
      </p:nvGrpSpPr>
      <p:grpSpPr>
        <a:xfrm>
          <a:off x="0" y="0"/>
          <a:ext cx="0" cy="0"/>
          <a:chOff x="0" y="0"/>
          <a:chExt cx="0" cy="0"/>
        </a:xfrm>
      </p:grpSpPr>
      <p:sp>
        <p:nvSpPr>
          <p:cNvPr id="750" name="Google Shape;750;p101"/>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1" name="Google Shape;751;p101"/>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2" name="Google Shape;752;p101"/>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3" name="Google Shape;753;p101"/>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theme" Target="../theme/theme1.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4.xml"/><Relationship Id="rId42" Type="http://schemas.openxmlformats.org/officeDocument/2006/relationships/slideLayout" Target="../slideLayouts/slideLayout96.xml"/><Relationship Id="rId41" Type="http://schemas.openxmlformats.org/officeDocument/2006/relationships/slideLayout" Target="../slideLayouts/slideLayout95.xml"/><Relationship Id="rId44" Type="http://schemas.openxmlformats.org/officeDocument/2006/relationships/slideLayout" Target="../slideLayouts/slideLayout98.xml"/><Relationship Id="rId43" Type="http://schemas.openxmlformats.org/officeDocument/2006/relationships/slideLayout" Target="../slideLayouts/slideLayout97.xml"/><Relationship Id="rId46" Type="http://schemas.openxmlformats.org/officeDocument/2006/relationships/slideLayout" Target="../slideLayouts/slideLayout100.xml"/><Relationship Id="rId45" Type="http://schemas.openxmlformats.org/officeDocument/2006/relationships/slideLayout" Target="../slideLayouts/slideLayout9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48" Type="http://schemas.openxmlformats.org/officeDocument/2006/relationships/slideLayout" Target="../slideLayouts/slideLayout102.xml"/><Relationship Id="rId47" Type="http://schemas.openxmlformats.org/officeDocument/2006/relationships/slideLayout" Target="../slideLayouts/slideLayout101.xml"/><Relationship Id="rId49" Type="http://schemas.openxmlformats.org/officeDocument/2006/relationships/slideLayout" Target="../slideLayouts/slideLayout10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33" Type="http://schemas.openxmlformats.org/officeDocument/2006/relationships/slideLayout" Target="../slideLayouts/slideLayout87.xml"/><Relationship Id="rId32" Type="http://schemas.openxmlformats.org/officeDocument/2006/relationships/slideLayout" Target="../slideLayouts/slideLayout86.xml"/><Relationship Id="rId35" Type="http://schemas.openxmlformats.org/officeDocument/2006/relationships/slideLayout" Target="../slideLayouts/slideLayout89.xml"/><Relationship Id="rId34" Type="http://schemas.openxmlformats.org/officeDocument/2006/relationships/slideLayout" Target="../slideLayouts/slideLayout88.xml"/><Relationship Id="rId37" Type="http://schemas.openxmlformats.org/officeDocument/2006/relationships/slideLayout" Target="../slideLayouts/slideLayout91.xml"/><Relationship Id="rId36" Type="http://schemas.openxmlformats.org/officeDocument/2006/relationships/slideLayout" Target="../slideLayouts/slideLayout90.xml"/><Relationship Id="rId39" Type="http://schemas.openxmlformats.org/officeDocument/2006/relationships/slideLayout" Target="../slideLayouts/slideLayout93.xml"/><Relationship Id="rId38" Type="http://schemas.openxmlformats.org/officeDocument/2006/relationships/slideLayout" Target="../slideLayouts/slideLayout92.xml"/><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29" Type="http://schemas.openxmlformats.org/officeDocument/2006/relationships/slideLayout" Target="../slideLayouts/slideLayout83.xml"/><Relationship Id="rId51" Type="http://schemas.openxmlformats.org/officeDocument/2006/relationships/theme" Target="../theme/theme2.xml"/><Relationship Id="rId50" Type="http://schemas.openxmlformats.org/officeDocument/2006/relationships/slideLayout" Target="../slideLayouts/slideLayout104.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2" name="Shape 402"/>
        <p:cNvGrpSpPr/>
        <p:nvPr/>
      </p:nvGrpSpPr>
      <p:grpSpPr>
        <a:xfrm>
          <a:off x="0" y="0"/>
          <a:ext cx="0" cy="0"/>
          <a:chOff x="0" y="0"/>
          <a:chExt cx="0" cy="0"/>
        </a:xfrm>
      </p:grpSpPr>
      <p:sp>
        <p:nvSpPr>
          <p:cNvPr id="403" name="Google Shape;403;p56"/>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04" name="Google Shape;404;p56"/>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05" name="Google Shape;405;p56"/>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40.png"/><Relationship Id="rId9" Type="http://schemas.openxmlformats.org/officeDocument/2006/relationships/image" Target="../media/image61.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56.png"/><Relationship Id="rId8" Type="http://schemas.openxmlformats.org/officeDocument/2006/relationships/image" Target="../media/image43.png"/><Relationship Id="rId11" Type="http://schemas.openxmlformats.org/officeDocument/2006/relationships/image" Target="../media/image44.png"/><Relationship Id="rId10" Type="http://schemas.openxmlformats.org/officeDocument/2006/relationships/image" Target="../media/image42.png"/><Relationship Id="rId13" Type="http://schemas.openxmlformats.org/officeDocument/2006/relationships/image" Target="../media/image47.png"/><Relationship Id="rId12" Type="http://schemas.openxmlformats.org/officeDocument/2006/relationships/image" Target="../media/image52.jpg"/><Relationship Id="rId14" Type="http://schemas.openxmlformats.org/officeDocument/2006/relationships/image" Target="../media/image5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6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84.png"/><Relationship Id="rId5" Type="http://schemas.openxmlformats.org/officeDocument/2006/relationships/image" Target="../media/image64.png"/><Relationship Id="rId6" Type="http://schemas.openxmlformats.org/officeDocument/2006/relationships/image" Target="../media/image35.png"/><Relationship Id="rId7" Type="http://schemas.openxmlformats.org/officeDocument/2006/relationships/image" Target="../media/image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5.xml"/><Relationship Id="rId3" Type="http://schemas.openxmlformats.org/officeDocument/2006/relationships/image" Target="../media/image85.jpg"/><Relationship Id="rId4" Type="http://schemas.openxmlformats.org/officeDocument/2006/relationships/image" Target="../media/image62.png"/><Relationship Id="rId9"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67.png"/><Relationship Id="rId7" Type="http://schemas.openxmlformats.org/officeDocument/2006/relationships/image" Target="../media/image74.png"/><Relationship Id="rId8" Type="http://schemas.openxmlformats.org/officeDocument/2006/relationships/image" Target="../media/image70.png"/><Relationship Id="rId10"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6.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8.xml"/><Relationship Id="rId3" Type="http://schemas.openxmlformats.org/officeDocument/2006/relationships/hyperlink" Target="https://drive.google.com/file/d/1pmIxzjLEFSAw-cDPWMxLaVYyoe4qxJOY/view?usp=shar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68.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7.xml"/><Relationship Id="rId3" Type="http://schemas.openxmlformats.org/officeDocument/2006/relationships/image" Target="../media/image86.png"/><Relationship Id="rId4" Type="http://schemas.openxmlformats.org/officeDocument/2006/relationships/image" Target="../media/image32.png"/><Relationship Id="rId9"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35.png"/><Relationship Id="rId8" Type="http://schemas.openxmlformats.org/officeDocument/2006/relationships/image" Target="../media/image41.png"/><Relationship Id="rId11" Type="http://schemas.openxmlformats.org/officeDocument/2006/relationships/image" Target="../media/image38.png"/><Relationship Id="rId10" Type="http://schemas.openxmlformats.org/officeDocument/2006/relationships/image" Target="../media/image40.png"/><Relationship Id="rId13" Type="http://schemas.openxmlformats.org/officeDocument/2006/relationships/image" Target="../media/image43.png"/><Relationship Id="rId12" Type="http://schemas.openxmlformats.org/officeDocument/2006/relationships/image" Target="../media/image39.png"/><Relationship Id="rId15" Type="http://schemas.openxmlformats.org/officeDocument/2006/relationships/image" Target="../media/image44.png"/><Relationship Id="rId14" Type="http://schemas.openxmlformats.org/officeDocument/2006/relationships/image" Target="../media/image42.png"/><Relationship Id="rId17" Type="http://schemas.openxmlformats.org/officeDocument/2006/relationships/image" Target="../media/image47.png"/><Relationship Id="rId16" Type="http://schemas.openxmlformats.org/officeDocument/2006/relationships/image" Target="../media/image52.jpg"/><Relationship Id="rId18" Type="http://schemas.openxmlformats.org/officeDocument/2006/relationships/image" Target="../media/image5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8.xml"/><Relationship Id="rId3"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54.png"/><Relationship Id="rId9" Type="http://schemas.openxmlformats.org/officeDocument/2006/relationships/image" Target="../media/image63.png"/><Relationship Id="rId5" Type="http://schemas.openxmlformats.org/officeDocument/2006/relationships/image" Target="../media/image82.png"/><Relationship Id="rId6" Type="http://schemas.openxmlformats.org/officeDocument/2006/relationships/image" Target="../media/image79.png"/><Relationship Id="rId7" Type="http://schemas.openxmlformats.org/officeDocument/2006/relationships/image" Target="../media/image83.png"/><Relationship Id="rId8" Type="http://schemas.openxmlformats.org/officeDocument/2006/relationships/image" Target="../media/image77.png"/><Relationship Id="rId11" Type="http://schemas.openxmlformats.org/officeDocument/2006/relationships/image" Target="../media/image78.png"/><Relationship Id="rId10"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0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Selling Energy with AppDirect</a:t>
            </a:r>
            <a:endParaRPr/>
          </a:p>
        </p:txBody>
      </p:sp>
      <p:sp>
        <p:nvSpPr>
          <p:cNvPr id="788" name="Google Shape;788;p107"/>
          <p:cNvSpPr txBox="1"/>
          <p:nvPr>
            <p:ph idx="1" type="subTitle"/>
          </p:nvPr>
        </p:nvSpPr>
        <p:spPr>
          <a:xfrm>
            <a:off x="3279300" y="2488375"/>
            <a:ext cx="5407500" cy="792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leading relationship-driven marketplace </a:t>
            </a:r>
            <a:endParaRPr/>
          </a:p>
        </p:txBody>
      </p:sp>
      <p:sp>
        <p:nvSpPr>
          <p:cNvPr id="789" name="Google Shape;789;p10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November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16"/>
          <p:cNvSpPr/>
          <p:nvPr/>
        </p:nvSpPr>
        <p:spPr>
          <a:xfrm>
            <a:off x="10169050" y="951025"/>
            <a:ext cx="4564800" cy="210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a:solidFill>
                <a:schemeClr val="dk1"/>
              </a:solidFill>
              <a:latin typeface="Open Sans Light"/>
              <a:ea typeface="Open Sans Light"/>
              <a:cs typeface="Open Sans Light"/>
              <a:sym typeface="Open Sans Light"/>
            </a:endParaRPr>
          </a:p>
        </p:txBody>
      </p:sp>
      <p:sp>
        <p:nvSpPr>
          <p:cNvPr id="933" name="Google Shape;933;p116"/>
          <p:cNvSpPr txBox="1"/>
          <p:nvPr>
            <p:ph type="title"/>
          </p:nvPr>
        </p:nvSpPr>
        <p:spPr>
          <a:xfrm>
            <a:off x="391150" y="724075"/>
            <a:ext cx="2592600" cy="2701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2"/>
                </a:solidFill>
              </a:rPr>
              <a:t>The AppDirect</a:t>
            </a:r>
            <a:r>
              <a:rPr lang="en">
                <a:solidFill>
                  <a:srgbClr val="FF0000"/>
                </a:solidFill>
              </a:rPr>
              <a:t> </a:t>
            </a:r>
            <a:r>
              <a:rPr lang="en">
                <a:solidFill>
                  <a:schemeClr val="lt1"/>
                </a:solidFill>
              </a:rPr>
              <a:t>Catalog contains access to over 40 of the leadi</a:t>
            </a:r>
            <a:r>
              <a:rPr lang="en">
                <a:solidFill>
                  <a:schemeClr val="lt2"/>
                </a:solidFill>
              </a:rPr>
              <a:t>ng industry retail energy providers</a:t>
            </a:r>
            <a:endParaRPr>
              <a:solidFill>
                <a:schemeClr val="lt2"/>
              </a:solidFill>
            </a:endParaRPr>
          </a:p>
          <a:p>
            <a:pPr indent="0" lvl="0" marL="0" rtl="0" algn="l">
              <a:spcBef>
                <a:spcPts val="0"/>
              </a:spcBef>
              <a:spcAft>
                <a:spcPts val="0"/>
              </a:spcAft>
              <a:buNone/>
            </a:pPr>
            <a:r>
              <a:t/>
            </a:r>
            <a:endParaRPr/>
          </a:p>
        </p:txBody>
      </p:sp>
      <p:sp>
        <p:nvSpPr>
          <p:cNvPr id="934" name="Google Shape;934;p1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935" name="Google Shape;935;p116"/>
          <p:cNvPicPr preferRelativeResize="0"/>
          <p:nvPr/>
        </p:nvPicPr>
        <p:blipFill>
          <a:blip r:embed="rId3">
            <a:alphaModFix/>
          </a:blip>
          <a:stretch>
            <a:fillRect/>
          </a:stretch>
        </p:blipFill>
        <p:spPr>
          <a:xfrm>
            <a:off x="5802214" y="1615613"/>
            <a:ext cx="889850" cy="889850"/>
          </a:xfrm>
          <a:prstGeom prst="rect">
            <a:avLst/>
          </a:prstGeom>
          <a:noFill/>
          <a:ln>
            <a:noFill/>
          </a:ln>
        </p:spPr>
      </p:pic>
      <p:pic>
        <p:nvPicPr>
          <p:cNvPr id="936" name="Google Shape;936;p116"/>
          <p:cNvPicPr preferRelativeResize="0"/>
          <p:nvPr/>
        </p:nvPicPr>
        <p:blipFill>
          <a:blip r:embed="rId4">
            <a:alphaModFix/>
          </a:blip>
          <a:stretch>
            <a:fillRect/>
          </a:stretch>
        </p:blipFill>
        <p:spPr>
          <a:xfrm>
            <a:off x="7271250" y="1615611"/>
            <a:ext cx="889850" cy="889850"/>
          </a:xfrm>
          <a:prstGeom prst="rect">
            <a:avLst/>
          </a:prstGeom>
          <a:noFill/>
          <a:ln>
            <a:noFill/>
          </a:ln>
        </p:spPr>
      </p:pic>
      <p:pic>
        <p:nvPicPr>
          <p:cNvPr id="937" name="Google Shape;937;p116"/>
          <p:cNvPicPr preferRelativeResize="0"/>
          <p:nvPr/>
        </p:nvPicPr>
        <p:blipFill>
          <a:blip r:embed="rId5">
            <a:alphaModFix/>
          </a:blip>
          <a:stretch>
            <a:fillRect/>
          </a:stretch>
        </p:blipFill>
        <p:spPr>
          <a:xfrm>
            <a:off x="4111525" y="2704025"/>
            <a:ext cx="821975" cy="821975"/>
          </a:xfrm>
          <a:prstGeom prst="rect">
            <a:avLst/>
          </a:prstGeom>
          <a:noFill/>
          <a:ln>
            <a:noFill/>
          </a:ln>
        </p:spPr>
      </p:pic>
      <p:pic>
        <p:nvPicPr>
          <p:cNvPr id="938" name="Google Shape;938;p116"/>
          <p:cNvPicPr preferRelativeResize="0"/>
          <p:nvPr/>
        </p:nvPicPr>
        <p:blipFill>
          <a:blip r:embed="rId6">
            <a:alphaModFix/>
          </a:blip>
          <a:stretch>
            <a:fillRect/>
          </a:stretch>
        </p:blipFill>
        <p:spPr>
          <a:xfrm>
            <a:off x="5836150" y="2789500"/>
            <a:ext cx="729445" cy="673825"/>
          </a:xfrm>
          <a:prstGeom prst="rect">
            <a:avLst/>
          </a:prstGeom>
          <a:noFill/>
          <a:ln>
            <a:noFill/>
          </a:ln>
        </p:spPr>
      </p:pic>
      <p:pic>
        <p:nvPicPr>
          <p:cNvPr id="939" name="Google Shape;939;p116"/>
          <p:cNvPicPr preferRelativeResize="0"/>
          <p:nvPr/>
        </p:nvPicPr>
        <p:blipFill>
          <a:blip r:embed="rId7">
            <a:alphaModFix/>
          </a:blip>
          <a:stretch>
            <a:fillRect/>
          </a:stretch>
        </p:blipFill>
        <p:spPr>
          <a:xfrm>
            <a:off x="3781700" y="1834529"/>
            <a:ext cx="1481600" cy="452014"/>
          </a:xfrm>
          <a:prstGeom prst="rect">
            <a:avLst/>
          </a:prstGeom>
          <a:noFill/>
          <a:ln>
            <a:noFill/>
          </a:ln>
        </p:spPr>
      </p:pic>
      <p:pic>
        <p:nvPicPr>
          <p:cNvPr id="940" name="Google Shape;940;p116"/>
          <p:cNvPicPr preferRelativeResize="0"/>
          <p:nvPr/>
        </p:nvPicPr>
        <p:blipFill>
          <a:blip r:embed="rId8">
            <a:alphaModFix/>
          </a:blip>
          <a:stretch>
            <a:fillRect/>
          </a:stretch>
        </p:blipFill>
        <p:spPr>
          <a:xfrm>
            <a:off x="3781700" y="480275"/>
            <a:ext cx="1294800" cy="1294800"/>
          </a:xfrm>
          <a:prstGeom prst="rect">
            <a:avLst/>
          </a:prstGeom>
          <a:noFill/>
          <a:ln>
            <a:noFill/>
          </a:ln>
        </p:spPr>
      </p:pic>
      <p:pic>
        <p:nvPicPr>
          <p:cNvPr id="941" name="Google Shape;941;p116"/>
          <p:cNvPicPr preferRelativeResize="0"/>
          <p:nvPr/>
        </p:nvPicPr>
        <p:blipFill>
          <a:blip r:embed="rId9">
            <a:alphaModFix/>
          </a:blip>
          <a:stretch>
            <a:fillRect/>
          </a:stretch>
        </p:blipFill>
        <p:spPr>
          <a:xfrm>
            <a:off x="5355200" y="661550"/>
            <a:ext cx="1716549" cy="932250"/>
          </a:xfrm>
          <a:prstGeom prst="rect">
            <a:avLst/>
          </a:prstGeom>
          <a:noFill/>
          <a:ln>
            <a:noFill/>
          </a:ln>
        </p:spPr>
      </p:pic>
      <p:pic>
        <p:nvPicPr>
          <p:cNvPr id="942" name="Google Shape;942;p116"/>
          <p:cNvPicPr preferRelativeResize="0"/>
          <p:nvPr/>
        </p:nvPicPr>
        <p:blipFill>
          <a:blip r:embed="rId10">
            <a:alphaModFix/>
          </a:blip>
          <a:stretch>
            <a:fillRect/>
          </a:stretch>
        </p:blipFill>
        <p:spPr>
          <a:xfrm>
            <a:off x="7350450" y="752040"/>
            <a:ext cx="1123950" cy="751273"/>
          </a:xfrm>
          <a:prstGeom prst="rect">
            <a:avLst/>
          </a:prstGeom>
          <a:noFill/>
          <a:ln>
            <a:noFill/>
          </a:ln>
        </p:spPr>
      </p:pic>
      <p:pic>
        <p:nvPicPr>
          <p:cNvPr id="943" name="Google Shape;943;p116"/>
          <p:cNvPicPr preferRelativeResize="0"/>
          <p:nvPr/>
        </p:nvPicPr>
        <p:blipFill>
          <a:blip r:embed="rId11">
            <a:alphaModFix/>
          </a:blip>
          <a:stretch>
            <a:fillRect/>
          </a:stretch>
        </p:blipFill>
        <p:spPr>
          <a:xfrm>
            <a:off x="7350450" y="2685625"/>
            <a:ext cx="821975" cy="821975"/>
          </a:xfrm>
          <a:prstGeom prst="rect">
            <a:avLst/>
          </a:prstGeom>
          <a:noFill/>
          <a:ln>
            <a:noFill/>
          </a:ln>
        </p:spPr>
      </p:pic>
      <p:pic>
        <p:nvPicPr>
          <p:cNvPr id="944" name="Google Shape;944;p116"/>
          <p:cNvPicPr preferRelativeResize="0"/>
          <p:nvPr/>
        </p:nvPicPr>
        <p:blipFill>
          <a:blip r:embed="rId12">
            <a:alphaModFix/>
          </a:blip>
          <a:stretch>
            <a:fillRect/>
          </a:stretch>
        </p:blipFill>
        <p:spPr>
          <a:xfrm>
            <a:off x="3781700" y="3707275"/>
            <a:ext cx="1481600" cy="771037"/>
          </a:xfrm>
          <a:prstGeom prst="rect">
            <a:avLst/>
          </a:prstGeom>
          <a:noFill/>
          <a:ln>
            <a:noFill/>
          </a:ln>
        </p:spPr>
      </p:pic>
      <p:pic>
        <p:nvPicPr>
          <p:cNvPr id="945" name="Google Shape;945;p116"/>
          <p:cNvPicPr preferRelativeResize="0"/>
          <p:nvPr/>
        </p:nvPicPr>
        <p:blipFill>
          <a:blip r:embed="rId13">
            <a:alphaModFix/>
          </a:blip>
          <a:stretch>
            <a:fillRect/>
          </a:stretch>
        </p:blipFill>
        <p:spPr>
          <a:xfrm>
            <a:off x="5659463" y="3445400"/>
            <a:ext cx="1294800" cy="1294771"/>
          </a:xfrm>
          <a:prstGeom prst="rect">
            <a:avLst/>
          </a:prstGeom>
          <a:noFill/>
          <a:ln>
            <a:noFill/>
          </a:ln>
        </p:spPr>
      </p:pic>
      <p:pic>
        <p:nvPicPr>
          <p:cNvPr id="946" name="Google Shape;946;p116"/>
          <p:cNvPicPr preferRelativeResize="0"/>
          <p:nvPr/>
        </p:nvPicPr>
        <p:blipFill>
          <a:blip r:embed="rId14">
            <a:alphaModFix/>
          </a:blip>
          <a:stretch>
            <a:fillRect/>
          </a:stretch>
        </p:blipFill>
        <p:spPr>
          <a:xfrm>
            <a:off x="7179602" y="3445389"/>
            <a:ext cx="1294800" cy="1294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17"/>
          <p:cNvSpPr txBox="1"/>
          <p:nvPr>
            <p:ph type="title"/>
          </p:nvPr>
        </p:nvSpPr>
        <p:spPr>
          <a:xfrm>
            <a:off x="457200" y="480275"/>
            <a:ext cx="25908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We’re here to help</a:t>
            </a:r>
            <a:endParaRPr/>
          </a:p>
        </p:txBody>
      </p:sp>
      <p:sp>
        <p:nvSpPr>
          <p:cNvPr id="952" name="Google Shape;952;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53" name="Google Shape;953;p117"/>
          <p:cNvSpPr txBox="1"/>
          <p:nvPr>
            <p:ph idx="1" type="body"/>
          </p:nvPr>
        </p:nvSpPr>
        <p:spPr>
          <a:xfrm>
            <a:off x="1608325" y="1513700"/>
            <a:ext cx="3342000" cy="2720400"/>
          </a:xfrm>
          <a:prstGeom prst="rect">
            <a:avLst/>
          </a:prstGeom>
        </p:spPr>
        <p:txBody>
          <a:bodyPr anchorCtr="0" anchor="t" bIns="0" lIns="0" spcFirstLastPara="1" rIns="0" wrap="square" tIns="0">
            <a:noAutofit/>
          </a:bodyPr>
          <a:lstStyle/>
          <a:p>
            <a:pPr indent="-330200" lvl="0" marL="457200" rtl="0" algn="l">
              <a:lnSpc>
                <a:spcPct val="150000"/>
              </a:lnSpc>
              <a:spcBef>
                <a:spcPts val="0"/>
              </a:spcBef>
              <a:spcAft>
                <a:spcPts val="0"/>
              </a:spcAft>
              <a:buSzPts val="1600"/>
              <a:buChar char="●"/>
            </a:pPr>
            <a:r>
              <a:rPr lang="en"/>
              <a:t>Pre/post sales support</a:t>
            </a:r>
            <a:endParaRPr/>
          </a:p>
          <a:p>
            <a:pPr indent="-330200" lvl="0" marL="457200" rtl="0" algn="l">
              <a:lnSpc>
                <a:spcPct val="150000"/>
              </a:lnSpc>
              <a:spcBef>
                <a:spcPts val="0"/>
              </a:spcBef>
              <a:spcAft>
                <a:spcPts val="0"/>
              </a:spcAft>
              <a:buSzPts val="1600"/>
              <a:buChar char="●"/>
            </a:pPr>
            <a:r>
              <a:rPr lang="en"/>
              <a:t>Engaging with Providers</a:t>
            </a:r>
            <a:endParaRPr/>
          </a:p>
          <a:p>
            <a:pPr indent="-330200" lvl="0" marL="457200" rtl="0" algn="l">
              <a:lnSpc>
                <a:spcPct val="150000"/>
              </a:lnSpc>
              <a:spcBef>
                <a:spcPts val="0"/>
              </a:spcBef>
              <a:spcAft>
                <a:spcPts val="0"/>
              </a:spcAft>
              <a:buSzPts val="1600"/>
              <a:buChar char="●"/>
            </a:pPr>
            <a:r>
              <a:rPr lang="en"/>
              <a:t>Scoping the project</a:t>
            </a:r>
            <a:endParaRPr/>
          </a:p>
          <a:p>
            <a:pPr indent="-330200" lvl="0" marL="457200" rtl="0" algn="l">
              <a:lnSpc>
                <a:spcPct val="150000"/>
              </a:lnSpc>
              <a:spcBef>
                <a:spcPts val="0"/>
              </a:spcBef>
              <a:spcAft>
                <a:spcPts val="0"/>
              </a:spcAft>
              <a:buSzPts val="1600"/>
              <a:buChar char="●"/>
            </a:pPr>
            <a:r>
              <a:rPr lang="en"/>
              <a:t>Preparing proposals</a:t>
            </a:r>
            <a:endParaRPr/>
          </a:p>
          <a:p>
            <a:pPr indent="-330200" lvl="0" marL="457200" rtl="0" algn="l">
              <a:lnSpc>
                <a:spcPct val="150000"/>
              </a:lnSpc>
              <a:spcBef>
                <a:spcPts val="0"/>
              </a:spcBef>
              <a:spcAft>
                <a:spcPts val="0"/>
              </a:spcAft>
              <a:buSzPts val="1600"/>
              <a:buChar char="●"/>
            </a:pPr>
            <a:r>
              <a:rPr lang="en"/>
              <a:t>… and more</a:t>
            </a:r>
            <a:endParaRPr/>
          </a:p>
        </p:txBody>
      </p:sp>
      <p:sp>
        <p:nvSpPr>
          <p:cNvPr id="954" name="Google Shape;954;p117"/>
          <p:cNvSpPr txBox="1"/>
          <p:nvPr>
            <p:ph idx="4294967295" type="subTitle"/>
          </p:nvPr>
        </p:nvSpPr>
        <p:spPr>
          <a:xfrm>
            <a:off x="462775" y="922000"/>
            <a:ext cx="8229600" cy="2313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Rely on our expertise from start to finish</a:t>
            </a:r>
            <a:endParaRPr/>
          </a:p>
        </p:txBody>
      </p:sp>
      <p:pic>
        <p:nvPicPr>
          <p:cNvPr id="955" name="Google Shape;955;p117"/>
          <p:cNvPicPr preferRelativeResize="0"/>
          <p:nvPr/>
        </p:nvPicPr>
        <p:blipFill rotWithShape="1">
          <a:blip r:embed="rId3">
            <a:alphaModFix/>
          </a:blip>
          <a:srcRect b="0" l="36389" r="4956" t="0"/>
          <a:stretch/>
        </p:blipFill>
        <p:spPr>
          <a:xfrm>
            <a:off x="4950325" y="483450"/>
            <a:ext cx="3675423" cy="4176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1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Energy made simple with Energy Seller</a:t>
            </a:r>
            <a:endParaRPr/>
          </a:p>
        </p:txBody>
      </p:sp>
      <p:pic>
        <p:nvPicPr>
          <p:cNvPr id="961" name="Google Shape;961;p118"/>
          <p:cNvPicPr preferRelativeResize="0"/>
          <p:nvPr/>
        </p:nvPicPr>
        <p:blipFill>
          <a:blip r:embed="rId3">
            <a:alphaModFix/>
          </a:blip>
          <a:stretch>
            <a:fillRect/>
          </a:stretch>
        </p:blipFill>
        <p:spPr>
          <a:xfrm>
            <a:off x="4494750" y="1522500"/>
            <a:ext cx="4505400" cy="2569500"/>
          </a:xfrm>
          <a:prstGeom prst="rect">
            <a:avLst/>
          </a:prstGeom>
          <a:noFill/>
          <a:ln>
            <a:noFill/>
          </a:ln>
        </p:spPr>
      </p:pic>
      <p:sp>
        <p:nvSpPr>
          <p:cNvPr id="962" name="Google Shape;962;p118"/>
          <p:cNvSpPr txBox="1"/>
          <p:nvPr/>
        </p:nvSpPr>
        <p:spPr>
          <a:xfrm>
            <a:off x="213550" y="1839625"/>
            <a:ext cx="42663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Inter ExtraLight"/>
              <a:buChar char="●"/>
            </a:pPr>
            <a:r>
              <a:rPr lang="en">
                <a:solidFill>
                  <a:schemeClr val="dk1"/>
                </a:solidFill>
                <a:latin typeface="Inter ExtraLight"/>
                <a:ea typeface="Inter ExtraLight"/>
                <a:cs typeface="Inter ExtraLight"/>
                <a:sym typeface="Inter ExtraLight"/>
              </a:rPr>
              <a:t>Offer customers the </a:t>
            </a:r>
            <a:r>
              <a:rPr b="1" lang="en">
                <a:solidFill>
                  <a:schemeClr val="dk1"/>
                </a:solidFill>
                <a:latin typeface="Inter"/>
                <a:ea typeface="Inter"/>
                <a:cs typeface="Inter"/>
                <a:sym typeface="Inter"/>
              </a:rPr>
              <a:t>best deals</a:t>
            </a:r>
            <a:r>
              <a:rPr lang="en">
                <a:solidFill>
                  <a:schemeClr val="dk1"/>
                </a:solidFill>
                <a:latin typeface="Inter ExtraLight"/>
                <a:ea typeface="Inter ExtraLight"/>
                <a:cs typeface="Inter ExtraLight"/>
                <a:sym typeface="Inter ExtraLight"/>
              </a:rPr>
              <a:t> on  energy</a:t>
            </a:r>
            <a:endParaRPr>
              <a:solidFill>
                <a:schemeClr val="dk1"/>
              </a:solidFill>
              <a:latin typeface="Inter ExtraLight"/>
              <a:ea typeface="Inter ExtraLight"/>
              <a:cs typeface="Inter ExtraLight"/>
              <a:sym typeface="Inter ExtraLight"/>
            </a:endParaRPr>
          </a:p>
          <a:p>
            <a:pPr indent="-317500" lvl="0" marL="457200" rtl="0" algn="l">
              <a:spcBef>
                <a:spcPts val="0"/>
              </a:spcBef>
              <a:spcAft>
                <a:spcPts val="0"/>
              </a:spcAft>
              <a:buClr>
                <a:schemeClr val="dk1"/>
              </a:buClr>
              <a:buSzPts val="1400"/>
              <a:buFont typeface="Inter ExtraLight"/>
              <a:buChar char="●"/>
            </a:pPr>
            <a:r>
              <a:rPr lang="en">
                <a:solidFill>
                  <a:schemeClr val="dk1"/>
                </a:solidFill>
                <a:latin typeface="Inter ExtraLight"/>
                <a:ea typeface="Inter ExtraLight"/>
                <a:cs typeface="Inter ExtraLight"/>
                <a:sym typeface="Inter ExtraLight"/>
              </a:rPr>
              <a:t>Automate </a:t>
            </a:r>
            <a:r>
              <a:rPr b="1" lang="en">
                <a:solidFill>
                  <a:schemeClr val="dk1"/>
                </a:solidFill>
                <a:latin typeface="Inter"/>
                <a:ea typeface="Inter"/>
                <a:cs typeface="Inter"/>
                <a:sym typeface="Inter"/>
              </a:rPr>
              <a:t>energy</a:t>
            </a:r>
            <a:r>
              <a:rPr b="1" lang="en">
                <a:solidFill>
                  <a:schemeClr val="dk1"/>
                </a:solidFill>
                <a:latin typeface="Inter"/>
                <a:ea typeface="Inter"/>
                <a:cs typeface="Inter"/>
                <a:sym typeface="Inter"/>
              </a:rPr>
              <a:t> procurement</a:t>
            </a:r>
            <a:r>
              <a:rPr lang="en">
                <a:solidFill>
                  <a:schemeClr val="dk1"/>
                </a:solidFill>
                <a:latin typeface="Inter ExtraLight"/>
                <a:ea typeface="Inter ExtraLight"/>
                <a:cs typeface="Inter ExtraLight"/>
                <a:sym typeface="Inter ExtraLight"/>
              </a:rPr>
              <a:t> from pricing to booking with one tool</a:t>
            </a:r>
            <a:endParaRPr>
              <a:solidFill>
                <a:schemeClr val="dk1"/>
              </a:solidFill>
              <a:latin typeface="Inter ExtraLight"/>
              <a:ea typeface="Inter ExtraLight"/>
              <a:cs typeface="Inter ExtraLight"/>
              <a:sym typeface="Inter ExtraLight"/>
            </a:endParaRPr>
          </a:p>
          <a:p>
            <a:pPr indent="-317500" lvl="0" marL="457200" rtl="0" algn="l">
              <a:spcBef>
                <a:spcPts val="0"/>
              </a:spcBef>
              <a:spcAft>
                <a:spcPts val="0"/>
              </a:spcAft>
              <a:buClr>
                <a:schemeClr val="dk1"/>
              </a:buClr>
              <a:buSzPts val="1400"/>
              <a:buFont typeface="Inter ExtraLight"/>
              <a:buChar char="●"/>
            </a:pPr>
            <a:r>
              <a:rPr lang="en">
                <a:solidFill>
                  <a:schemeClr val="dk1"/>
                </a:solidFill>
                <a:latin typeface="Inter ExtraLight"/>
                <a:ea typeface="Inter ExtraLight"/>
                <a:cs typeface="Inter ExtraLight"/>
                <a:sym typeface="Inter ExtraLight"/>
              </a:rPr>
              <a:t>Access </a:t>
            </a:r>
            <a:r>
              <a:rPr b="1" lang="en">
                <a:solidFill>
                  <a:schemeClr val="dk1"/>
                </a:solidFill>
                <a:latin typeface="Inter"/>
                <a:ea typeface="Inter"/>
                <a:cs typeface="Inter"/>
                <a:sym typeface="Inter"/>
              </a:rPr>
              <a:t>competitive</a:t>
            </a:r>
            <a:r>
              <a:rPr lang="en">
                <a:solidFill>
                  <a:schemeClr val="dk1"/>
                </a:solidFill>
                <a:latin typeface="Inter ExtraLight"/>
                <a:ea typeface="Inter ExtraLight"/>
                <a:cs typeface="Inter ExtraLight"/>
                <a:sym typeface="Inter ExtraLight"/>
              </a:rPr>
              <a:t> supply markets</a:t>
            </a:r>
            <a:endParaRPr>
              <a:solidFill>
                <a:schemeClr val="dk1"/>
              </a:solidFill>
              <a:latin typeface="Inter ExtraLight"/>
              <a:ea typeface="Inter ExtraLight"/>
              <a:cs typeface="Inter ExtraLight"/>
              <a:sym typeface="Inter ExtraLight"/>
            </a:endParaRPr>
          </a:p>
          <a:p>
            <a:pPr indent="-317500" lvl="0" marL="457200" rtl="0" algn="l">
              <a:spcBef>
                <a:spcPts val="0"/>
              </a:spcBef>
              <a:spcAft>
                <a:spcPts val="0"/>
              </a:spcAft>
              <a:buClr>
                <a:schemeClr val="dk1"/>
              </a:buClr>
              <a:buSzPts val="1400"/>
              <a:buFont typeface="Inter ExtraLight"/>
              <a:buChar char="●"/>
            </a:pPr>
            <a:r>
              <a:rPr lang="en">
                <a:solidFill>
                  <a:schemeClr val="dk1"/>
                </a:solidFill>
                <a:latin typeface="Inter ExtraLight"/>
                <a:ea typeface="Inter ExtraLight"/>
                <a:cs typeface="Inter ExtraLight"/>
                <a:sym typeface="Inter ExtraLight"/>
              </a:rPr>
              <a:t>Quickly lock in rates with </a:t>
            </a:r>
            <a:r>
              <a:rPr b="1" lang="en">
                <a:solidFill>
                  <a:schemeClr val="dk1"/>
                </a:solidFill>
                <a:latin typeface="Inter"/>
                <a:ea typeface="Inter"/>
                <a:cs typeface="Inter"/>
                <a:sym typeface="Inter"/>
              </a:rPr>
              <a:t>1-click</a:t>
            </a:r>
            <a:r>
              <a:rPr lang="en">
                <a:solidFill>
                  <a:schemeClr val="dk1"/>
                </a:solidFill>
                <a:latin typeface="Inter ExtraLight"/>
                <a:ea typeface="Inter ExtraLight"/>
                <a:cs typeface="Inter ExtraLight"/>
                <a:sym typeface="Inter ExtraLight"/>
              </a:rPr>
              <a:t>, instant contracting</a:t>
            </a:r>
            <a:endParaRPr>
              <a:solidFill>
                <a:schemeClr val="dk1"/>
              </a:solidFill>
              <a:latin typeface="Inter ExtraLight"/>
              <a:ea typeface="Inter ExtraLight"/>
              <a:cs typeface="Inter ExtraLight"/>
              <a:sym typeface="Inter ExtraLight"/>
            </a:endParaRPr>
          </a:p>
          <a:p>
            <a:pPr indent="-317500" lvl="0" marL="457200" rtl="0" algn="l">
              <a:spcBef>
                <a:spcPts val="0"/>
              </a:spcBef>
              <a:spcAft>
                <a:spcPts val="0"/>
              </a:spcAft>
              <a:buClr>
                <a:schemeClr val="dk1"/>
              </a:buClr>
              <a:buSzPts val="1400"/>
              <a:buFont typeface="Inter ExtraLight"/>
              <a:buChar char="●"/>
            </a:pPr>
            <a:r>
              <a:rPr lang="en">
                <a:solidFill>
                  <a:schemeClr val="dk1"/>
                </a:solidFill>
                <a:latin typeface="Inter ExtraLight"/>
                <a:ea typeface="Inter ExtraLight"/>
                <a:cs typeface="Inter ExtraLight"/>
                <a:sym typeface="Inter ExtraLight"/>
              </a:rPr>
              <a:t>Build your brand with a </a:t>
            </a:r>
            <a:r>
              <a:rPr b="1" lang="en">
                <a:solidFill>
                  <a:schemeClr val="dk1"/>
                </a:solidFill>
                <a:latin typeface="Inter"/>
                <a:ea typeface="Inter"/>
                <a:cs typeface="Inter"/>
                <a:sym typeface="Inter"/>
              </a:rPr>
              <a:t>custom dashboard</a:t>
            </a:r>
            <a:r>
              <a:rPr lang="en">
                <a:solidFill>
                  <a:schemeClr val="dk1"/>
                </a:solidFill>
                <a:latin typeface="Inter ExtraLight"/>
                <a:ea typeface="Inter ExtraLight"/>
                <a:cs typeface="Inter ExtraLight"/>
                <a:sym typeface="Inter ExtraLight"/>
              </a:rPr>
              <a:t>, </a:t>
            </a:r>
            <a:r>
              <a:rPr lang="en">
                <a:solidFill>
                  <a:schemeClr val="dk1"/>
                </a:solidFill>
                <a:latin typeface="Inter ExtraLight"/>
                <a:ea typeface="Inter ExtraLight"/>
                <a:cs typeface="Inter ExtraLight"/>
                <a:sym typeface="Inter ExtraLight"/>
              </a:rPr>
              <a:t>communications</a:t>
            </a:r>
            <a:r>
              <a:rPr lang="en">
                <a:solidFill>
                  <a:schemeClr val="dk1"/>
                </a:solidFill>
                <a:latin typeface="Inter ExtraLight"/>
                <a:ea typeface="Inter ExtraLight"/>
                <a:cs typeface="Inter ExtraLight"/>
                <a:sym typeface="Inter ExtraLight"/>
              </a:rPr>
              <a:t> and reports</a:t>
            </a:r>
            <a:endParaRPr>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a:solidFill>
                <a:schemeClr val="dk1"/>
              </a:solidFill>
              <a:latin typeface="Inter ExtraLight"/>
              <a:ea typeface="Inter ExtraLight"/>
              <a:cs typeface="Inter ExtraLight"/>
              <a:sym typeface="Inter ExtraLight"/>
            </a:endParaRPr>
          </a:p>
          <a:p>
            <a:pPr indent="0" lvl="0" marL="457200" rtl="0" algn="l">
              <a:spcBef>
                <a:spcPts val="0"/>
              </a:spcBef>
              <a:spcAft>
                <a:spcPts val="0"/>
              </a:spcAft>
              <a:buNone/>
            </a:pPr>
            <a:r>
              <a:t/>
            </a:r>
            <a:endParaRPr>
              <a:solidFill>
                <a:schemeClr val="dk1"/>
              </a:solidFill>
              <a:latin typeface="Inter ExtraLight"/>
              <a:ea typeface="Inter ExtraLight"/>
              <a:cs typeface="Inter ExtraLight"/>
              <a:sym typeface="Inter ExtraLight"/>
            </a:endParaRPr>
          </a:p>
        </p:txBody>
      </p:sp>
      <p:sp>
        <p:nvSpPr>
          <p:cNvPr id="963" name="Google Shape;963;p1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64" name="Google Shape;964;p1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Offer your customers the best deals on energy</a:t>
            </a:r>
            <a:endParaRPr/>
          </a:p>
        </p:txBody>
      </p:sp>
      <p:sp>
        <p:nvSpPr>
          <p:cNvPr id="965" name="Google Shape;965;p118"/>
          <p:cNvSpPr/>
          <p:nvPr/>
        </p:nvSpPr>
        <p:spPr>
          <a:xfrm>
            <a:off x="911975" y="1755400"/>
            <a:ext cx="1590300" cy="9066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Automate </a:t>
            </a:r>
            <a:r>
              <a:rPr b="1" lang="en" sz="1200">
                <a:solidFill>
                  <a:schemeClr val="lt1"/>
                </a:solidFill>
                <a:latin typeface="Inter"/>
                <a:ea typeface="Inter"/>
                <a:cs typeface="Inter"/>
                <a:sym typeface="Inter"/>
              </a:rPr>
              <a:t>energy procurement</a:t>
            </a:r>
            <a:r>
              <a:rPr lang="en" sz="1200">
                <a:solidFill>
                  <a:schemeClr val="lt1"/>
                </a:solidFill>
                <a:latin typeface="Inter ExtraLight"/>
                <a:ea typeface="Inter ExtraLight"/>
                <a:cs typeface="Inter ExtraLight"/>
                <a:sym typeface="Inter ExtraLight"/>
              </a:rPr>
              <a:t> from </a:t>
            </a:r>
            <a:r>
              <a:rPr lang="en" sz="1200">
                <a:solidFill>
                  <a:schemeClr val="lt1"/>
                </a:solidFill>
                <a:latin typeface="Inter ExtraLight"/>
                <a:ea typeface="Inter ExtraLight"/>
                <a:cs typeface="Inter ExtraLight"/>
                <a:sym typeface="Inter ExtraLight"/>
              </a:rPr>
              <a:t>pricing to booking with one tool</a:t>
            </a:r>
            <a:endParaRPr sz="1200">
              <a:solidFill>
                <a:schemeClr val="lt1"/>
              </a:solidFill>
              <a:latin typeface="Inter ExtraLight"/>
              <a:ea typeface="Inter ExtraLight"/>
              <a:cs typeface="Inter ExtraLight"/>
              <a:sym typeface="Inter ExtraLight"/>
            </a:endParaRPr>
          </a:p>
        </p:txBody>
      </p:sp>
      <p:sp>
        <p:nvSpPr>
          <p:cNvPr id="966" name="Google Shape;966;p118"/>
          <p:cNvSpPr/>
          <p:nvPr/>
        </p:nvSpPr>
        <p:spPr>
          <a:xfrm>
            <a:off x="911975" y="3008550"/>
            <a:ext cx="1504200" cy="5787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Access </a:t>
            </a:r>
            <a:r>
              <a:rPr b="1" lang="en" sz="1200">
                <a:solidFill>
                  <a:schemeClr val="lt1"/>
                </a:solidFill>
                <a:latin typeface="Inter"/>
                <a:ea typeface="Inter"/>
                <a:cs typeface="Inter"/>
                <a:sym typeface="Inter"/>
              </a:rPr>
              <a:t>competitive</a:t>
            </a:r>
            <a:r>
              <a:rPr lang="en" sz="1200">
                <a:solidFill>
                  <a:schemeClr val="lt1"/>
                </a:solidFill>
                <a:latin typeface="Inter ExtraLight"/>
                <a:ea typeface="Inter ExtraLight"/>
                <a:cs typeface="Inter ExtraLight"/>
                <a:sym typeface="Inter ExtraLight"/>
              </a:rPr>
              <a:t> supply markets</a:t>
            </a:r>
            <a:endParaRPr sz="1200">
              <a:solidFill>
                <a:schemeClr val="lt1"/>
              </a:solidFill>
              <a:latin typeface="Inter ExtraLight"/>
              <a:ea typeface="Inter ExtraLight"/>
              <a:cs typeface="Inter ExtraLight"/>
              <a:sym typeface="Inter ExtraLight"/>
            </a:endParaRPr>
          </a:p>
        </p:txBody>
      </p:sp>
      <p:sp>
        <p:nvSpPr>
          <p:cNvPr id="967" name="Google Shape;967;p118"/>
          <p:cNvSpPr/>
          <p:nvPr/>
        </p:nvSpPr>
        <p:spPr>
          <a:xfrm>
            <a:off x="3160225" y="1755400"/>
            <a:ext cx="1590300" cy="7341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Quickly lock in rates with </a:t>
            </a:r>
            <a:r>
              <a:rPr b="1" lang="en" sz="1200">
                <a:solidFill>
                  <a:schemeClr val="lt1"/>
                </a:solidFill>
                <a:latin typeface="Inter"/>
                <a:ea typeface="Inter"/>
                <a:cs typeface="Inter"/>
                <a:sym typeface="Inter"/>
              </a:rPr>
              <a:t>1-click</a:t>
            </a:r>
            <a:r>
              <a:rPr lang="en" sz="1200">
                <a:solidFill>
                  <a:schemeClr val="lt1"/>
                </a:solidFill>
                <a:latin typeface="Inter ExtraLight"/>
                <a:ea typeface="Inter ExtraLight"/>
                <a:cs typeface="Inter ExtraLight"/>
                <a:sym typeface="Inter ExtraLight"/>
              </a:rPr>
              <a:t>, instant contracting</a:t>
            </a:r>
            <a:endParaRPr sz="1200">
              <a:solidFill>
                <a:schemeClr val="lt1"/>
              </a:solidFill>
              <a:latin typeface="Inter ExtraLight"/>
              <a:ea typeface="Inter ExtraLight"/>
              <a:cs typeface="Inter ExtraLight"/>
              <a:sym typeface="Inter ExtraLight"/>
            </a:endParaRPr>
          </a:p>
        </p:txBody>
      </p:sp>
      <p:sp>
        <p:nvSpPr>
          <p:cNvPr id="968" name="Google Shape;968;p118"/>
          <p:cNvSpPr/>
          <p:nvPr/>
        </p:nvSpPr>
        <p:spPr>
          <a:xfrm>
            <a:off x="3160225" y="3008550"/>
            <a:ext cx="1719600" cy="9066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Build your brand with </a:t>
            </a:r>
            <a:br>
              <a:rPr lang="en" sz="1200">
                <a:solidFill>
                  <a:schemeClr val="lt1"/>
                </a:solidFill>
                <a:latin typeface="Inter ExtraLight"/>
                <a:ea typeface="Inter ExtraLight"/>
                <a:cs typeface="Inter ExtraLight"/>
                <a:sym typeface="Inter ExtraLight"/>
              </a:rPr>
            </a:br>
            <a:r>
              <a:rPr lang="en" sz="1200">
                <a:solidFill>
                  <a:schemeClr val="lt1"/>
                </a:solidFill>
                <a:latin typeface="Inter ExtraLight"/>
                <a:ea typeface="Inter ExtraLight"/>
                <a:cs typeface="Inter ExtraLight"/>
                <a:sym typeface="Inter ExtraLight"/>
              </a:rPr>
              <a:t>a </a:t>
            </a:r>
            <a:r>
              <a:rPr b="1" lang="en" sz="1200">
                <a:solidFill>
                  <a:schemeClr val="lt1"/>
                </a:solidFill>
                <a:latin typeface="Inter"/>
                <a:ea typeface="Inter"/>
                <a:cs typeface="Inter"/>
                <a:sym typeface="Inter"/>
              </a:rPr>
              <a:t>custom dashboard</a:t>
            </a:r>
            <a:r>
              <a:rPr lang="en" sz="1200">
                <a:solidFill>
                  <a:schemeClr val="lt1"/>
                </a:solidFill>
                <a:latin typeface="Inter ExtraLight"/>
                <a:ea typeface="Inter ExtraLight"/>
                <a:cs typeface="Inter ExtraLight"/>
                <a:sym typeface="Inter ExtraLight"/>
              </a:rPr>
              <a:t>, communications and reports</a:t>
            </a:r>
            <a:endParaRPr sz="1200">
              <a:solidFill>
                <a:schemeClr val="lt1"/>
              </a:solidFill>
              <a:latin typeface="Inter ExtraLight"/>
              <a:ea typeface="Inter ExtraLight"/>
              <a:cs typeface="Inter ExtraLight"/>
              <a:sym typeface="Inter ExtraLight"/>
            </a:endParaRPr>
          </a:p>
        </p:txBody>
      </p:sp>
      <p:pic>
        <p:nvPicPr>
          <p:cNvPr id="969" name="Google Shape;969;p118"/>
          <p:cNvPicPr preferRelativeResize="0"/>
          <p:nvPr/>
        </p:nvPicPr>
        <p:blipFill>
          <a:blip r:embed="rId4">
            <a:alphaModFix/>
          </a:blip>
          <a:stretch>
            <a:fillRect/>
          </a:stretch>
        </p:blipFill>
        <p:spPr>
          <a:xfrm>
            <a:off x="2696213" y="1790700"/>
            <a:ext cx="346275" cy="346275"/>
          </a:xfrm>
          <a:prstGeom prst="rect">
            <a:avLst/>
          </a:prstGeom>
          <a:noFill/>
          <a:ln>
            <a:noFill/>
          </a:ln>
        </p:spPr>
      </p:pic>
      <p:pic>
        <p:nvPicPr>
          <p:cNvPr id="970" name="Google Shape;970;p118"/>
          <p:cNvPicPr preferRelativeResize="0"/>
          <p:nvPr/>
        </p:nvPicPr>
        <p:blipFill>
          <a:blip r:embed="rId5">
            <a:alphaModFix/>
          </a:blip>
          <a:stretch>
            <a:fillRect/>
          </a:stretch>
        </p:blipFill>
        <p:spPr>
          <a:xfrm>
            <a:off x="2696225" y="3008550"/>
            <a:ext cx="346275" cy="346275"/>
          </a:xfrm>
          <a:prstGeom prst="rect">
            <a:avLst/>
          </a:prstGeom>
          <a:noFill/>
          <a:ln>
            <a:noFill/>
          </a:ln>
        </p:spPr>
      </p:pic>
      <p:pic>
        <p:nvPicPr>
          <p:cNvPr id="971" name="Google Shape;971;p118"/>
          <p:cNvPicPr preferRelativeResize="0"/>
          <p:nvPr/>
        </p:nvPicPr>
        <p:blipFill>
          <a:blip r:embed="rId6">
            <a:alphaModFix/>
          </a:blip>
          <a:stretch>
            <a:fillRect/>
          </a:stretch>
        </p:blipFill>
        <p:spPr>
          <a:xfrm>
            <a:off x="462775" y="1764375"/>
            <a:ext cx="346275" cy="357445"/>
          </a:xfrm>
          <a:prstGeom prst="rect">
            <a:avLst/>
          </a:prstGeom>
          <a:noFill/>
          <a:ln>
            <a:noFill/>
          </a:ln>
        </p:spPr>
      </p:pic>
      <p:pic>
        <p:nvPicPr>
          <p:cNvPr id="972" name="Google Shape;972;p118"/>
          <p:cNvPicPr preferRelativeResize="0"/>
          <p:nvPr/>
        </p:nvPicPr>
        <p:blipFill>
          <a:blip r:embed="rId7">
            <a:alphaModFix/>
          </a:blip>
          <a:stretch>
            <a:fillRect/>
          </a:stretch>
        </p:blipFill>
        <p:spPr>
          <a:xfrm>
            <a:off x="462775" y="3124762"/>
            <a:ext cx="346275" cy="346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19"/>
          <p:cNvSpPr/>
          <p:nvPr/>
        </p:nvSpPr>
        <p:spPr>
          <a:xfrm>
            <a:off x="457200" y="223625"/>
            <a:ext cx="2667600" cy="4262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19"/>
          <p:cNvSpPr txBox="1"/>
          <p:nvPr>
            <p:ph type="title"/>
          </p:nvPr>
        </p:nvSpPr>
        <p:spPr>
          <a:xfrm>
            <a:off x="4250625" y="414000"/>
            <a:ext cx="4628400" cy="65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Hot topic: </a:t>
            </a:r>
            <a:r>
              <a:rPr lang="en"/>
              <a:t>EV charging stations</a:t>
            </a:r>
            <a:endParaRPr/>
          </a:p>
        </p:txBody>
      </p:sp>
      <p:sp>
        <p:nvSpPr>
          <p:cNvPr id="979" name="Google Shape;979;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80" name="Google Shape;980;p119"/>
          <p:cNvSpPr txBox="1"/>
          <p:nvPr>
            <p:ph idx="2" type="body"/>
          </p:nvPr>
        </p:nvSpPr>
        <p:spPr>
          <a:xfrm>
            <a:off x="634200" y="1068725"/>
            <a:ext cx="2345700" cy="1387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chemeClr val="lt1"/>
                </a:solidFill>
                <a:latin typeface="Inter"/>
                <a:ea typeface="Inter"/>
                <a:cs typeface="Inter"/>
                <a:sym typeface="Inter"/>
              </a:rPr>
              <a:t>How you can win</a:t>
            </a:r>
            <a:endParaRPr b="1">
              <a:solidFill>
                <a:schemeClr val="lt1"/>
              </a:solidFill>
              <a:latin typeface="Inter"/>
              <a:ea typeface="Inter"/>
              <a:cs typeface="Inter"/>
              <a:sym typeface="Inter"/>
            </a:endParaRPr>
          </a:p>
          <a:p>
            <a:pPr indent="0" lvl="0" marL="0" rtl="0" algn="l">
              <a:spcBef>
                <a:spcPts val="1000"/>
              </a:spcBef>
              <a:spcAft>
                <a:spcPts val="1000"/>
              </a:spcAft>
              <a:buNone/>
            </a:pPr>
            <a:r>
              <a:rPr lang="en">
                <a:solidFill>
                  <a:schemeClr val="lt1"/>
                </a:solidFill>
              </a:rPr>
              <a:t>Sell both the electricity and the SaaS platform to monitor and monetize charging assets</a:t>
            </a:r>
            <a:endParaRPr>
              <a:solidFill>
                <a:schemeClr val="lt1"/>
              </a:solidFill>
            </a:endParaRPr>
          </a:p>
        </p:txBody>
      </p:sp>
      <p:sp>
        <p:nvSpPr>
          <p:cNvPr id="981" name="Google Shape;981;p119"/>
          <p:cNvSpPr/>
          <p:nvPr/>
        </p:nvSpPr>
        <p:spPr>
          <a:xfrm>
            <a:off x="5272813" y="1782600"/>
            <a:ext cx="2667600" cy="8532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 sz="1600">
                <a:solidFill>
                  <a:schemeClr val="dk1"/>
                </a:solidFill>
                <a:latin typeface="Inter ExtraLight"/>
                <a:ea typeface="Inter ExtraLight"/>
                <a:cs typeface="Inter ExtraLight"/>
                <a:sym typeface="Inter ExtraLight"/>
              </a:rPr>
              <a:t>Projected EV sales increase from 2021 to 2025</a:t>
            </a:r>
            <a:endParaRPr sz="1600">
              <a:solidFill>
                <a:schemeClr val="dk1"/>
              </a:solidFill>
              <a:latin typeface="Inter ExtraLight"/>
              <a:ea typeface="Inter ExtraLight"/>
              <a:cs typeface="Inter ExtraLight"/>
              <a:sym typeface="Inter ExtraLight"/>
            </a:endParaRPr>
          </a:p>
        </p:txBody>
      </p:sp>
      <p:sp>
        <p:nvSpPr>
          <p:cNvPr id="982" name="Google Shape;982;p119"/>
          <p:cNvSpPr/>
          <p:nvPr/>
        </p:nvSpPr>
        <p:spPr>
          <a:xfrm>
            <a:off x="3980550" y="1715850"/>
            <a:ext cx="947100" cy="9867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983" name="Google Shape;983;p119"/>
          <p:cNvSpPr/>
          <p:nvPr/>
        </p:nvSpPr>
        <p:spPr>
          <a:xfrm>
            <a:off x="4058850" y="2056800"/>
            <a:ext cx="790500" cy="304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600">
                <a:solidFill>
                  <a:schemeClr val="accent3"/>
                </a:solidFill>
                <a:latin typeface="Open Sans Light"/>
                <a:ea typeface="Open Sans Light"/>
                <a:cs typeface="Open Sans Light"/>
                <a:sym typeface="Open Sans Light"/>
              </a:rPr>
              <a:t>+30%</a:t>
            </a:r>
            <a:endParaRPr sz="1600">
              <a:solidFill>
                <a:schemeClr val="accent3"/>
              </a:solidFill>
              <a:latin typeface="Calibri"/>
              <a:ea typeface="Calibri"/>
              <a:cs typeface="Calibri"/>
              <a:sym typeface="Calibri"/>
            </a:endParaRPr>
          </a:p>
        </p:txBody>
      </p:sp>
      <p:sp>
        <p:nvSpPr>
          <p:cNvPr id="984" name="Google Shape;984;p119"/>
          <p:cNvSpPr/>
          <p:nvPr/>
        </p:nvSpPr>
        <p:spPr>
          <a:xfrm>
            <a:off x="5231188" y="3153275"/>
            <a:ext cx="2101800" cy="8532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 sz="1600">
                <a:solidFill>
                  <a:schemeClr val="dk1"/>
                </a:solidFill>
                <a:latin typeface="Inter ExtraLight"/>
                <a:ea typeface="Inter ExtraLight"/>
                <a:cs typeface="Inter ExtraLight"/>
                <a:sym typeface="Inter ExtraLight"/>
              </a:rPr>
              <a:t>Projected EV market share by 2030</a:t>
            </a:r>
            <a:endParaRPr sz="1600">
              <a:solidFill>
                <a:schemeClr val="dk1"/>
              </a:solidFill>
              <a:latin typeface="Inter ExtraLight"/>
              <a:ea typeface="Inter ExtraLight"/>
              <a:cs typeface="Inter ExtraLight"/>
              <a:sym typeface="Inter ExtraLight"/>
            </a:endParaRPr>
          </a:p>
        </p:txBody>
      </p:sp>
      <p:sp>
        <p:nvSpPr>
          <p:cNvPr id="985" name="Google Shape;985;p119"/>
          <p:cNvSpPr/>
          <p:nvPr/>
        </p:nvSpPr>
        <p:spPr>
          <a:xfrm>
            <a:off x="3980550" y="3086525"/>
            <a:ext cx="947100" cy="9867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986" name="Google Shape;986;p119"/>
          <p:cNvSpPr/>
          <p:nvPr/>
        </p:nvSpPr>
        <p:spPr>
          <a:xfrm>
            <a:off x="4058850" y="3427475"/>
            <a:ext cx="790500" cy="304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600">
                <a:solidFill>
                  <a:schemeClr val="accent3"/>
                </a:solidFill>
                <a:latin typeface="Open Sans Light"/>
                <a:ea typeface="Open Sans Light"/>
                <a:cs typeface="Open Sans Light"/>
                <a:sym typeface="Open Sans Light"/>
              </a:rPr>
              <a:t>6</a:t>
            </a:r>
            <a:r>
              <a:rPr lang="en" sz="1600">
                <a:solidFill>
                  <a:schemeClr val="accent3"/>
                </a:solidFill>
                <a:latin typeface="Open Sans Light"/>
                <a:ea typeface="Open Sans Light"/>
                <a:cs typeface="Open Sans Light"/>
                <a:sym typeface="Open Sans Light"/>
              </a:rPr>
              <a:t>0%</a:t>
            </a:r>
            <a:endParaRPr sz="1600">
              <a:solidFill>
                <a:schemeClr val="accent3"/>
              </a:solidFill>
              <a:latin typeface="Calibri"/>
              <a:ea typeface="Calibri"/>
              <a:cs typeface="Calibri"/>
              <a:sym typeface="Calibri"/>
            </a:endParaRPr>
          </a:p>
        </p:txBody>
      </p:sp>
      <p:sp>
        <p:nvSpPr>
          <p:cNvPr id="987" name="Google Shape;987;p119"/>
          <p:cNvSpPr txBox="1"/>
          <p:nvPr/>
        </p:nvSpPr>
        <p:spPr>
          <a:xfrm>
            <a:off x="4250613" y="1095000"/>
            <a:ext cx="415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Inter ExtraLight"/>
                <a:ea typeface="Inter ExtraLight"/>
                <a:cs typeface="Inter ExtraLight"/>
                <a:sym typeface="Inter ExtraLight"/>
              </a:rPr>
              <a:t>Unlock cross-sell opportunities </a:t>
            </a:r>
            <a:endParaRPr>
              <a:solidFill>
                <a:schemeClr val="accent1"/>
              </a:solidFill>
              <a:latin typeface="Inter ExtraLight"/>
              <a:ea typeface="Inter ExtraLight"/>
              <a:cs typeface="Inter ExtraLight"/>
              <a:sym typeface="Inter Extra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20"/>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Energy case studies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pic>
        <p:nvPicPr>
          <p:cNvPr id="997" name="Google Shape;997;p121"/>
          <p:cNvPicPr preferRelativeResize="0"/>
          <p:nvPr>
            <p:ph idx="2" type="pic"/>
          </p:nvPr>
        </p:nvPicPr>
        <p:blipFill rotWithShape="1">
          <a:blip r:embed="rId3">
            <a:alphaModFix/>
          </a:blip>
          <a:srcRect b="0" l="29329" r="29325" t="0"/>
          <a:stretch/>
        </p:blipFill>
        <p:spPr>
          <a:xfrm>
            <a:off x="457200" y="486725"/>
            <a:ext cx="2590802" cy="4176600"/>
          </a:xfrm>
          <a:prstGeom prst="rect">
            <a:avLst/>
          </a:prstGeom>
          <a:noFill/>
          <a:ln>
            <a:noFill/>
          </a:ln>
        </p:spPr>
      </p:pic>
      <p:sp>
        <p:nvSpPr>
          <p:cNvPr id="998" name="Google Shape;998;p121"/>
          <p:cNvSpPr txBox="1"/>
          <p:nvPr>
            <p:ph idx="2" type="body"/>
          </p:nvPr>
        </p:nvSpPr>
        <p:spPr>
          <a:xfrm>
            <a:off x="4093025" y="1249675"/>
            <a:ext cx="4593600" cy="3648900"/>
          </a:xfrm>
          <a:prstGeom prst="rect">
            <a:avLst/>
          </a:prstGeom>
        </p:spPr>
        <p:txBody>
          <a:bodyPr anchorCtr="0" anchor="t" bIns="0" lIns="0" spcFirstLastPara="1" rIns="0" wrap="square" tIns="0">
            <a:noAutofit/>
          </a:bodyPr>
          <a:lstStyle/>
          <a:p>
            <a:pPr indent="457200" lvl="0" marL="0" rtl="0" algn="l">
              <a:lnSpc>
                <a:spcPct val="150000"/>
              </a:lnSpc>
              <a:spcBef>
                <a:spcPts val="0"/>
              </a:spcBef>
              <a:spcAft>
                <a:spcPts val="0"/>
              </a:spcAft>
              <a:buNone/>
            </a:pPr>
            <a:r>
              <a:rPr lang="en"/>
              <a:t>Commercial Property</a:t>
            </a:r>
            <a:endParaRPr>
              <a:solidFill>
                <a:srgbClr val="1F2326"/>
              </a:solidFill>
            </a:endParaRPr>
          </a:p>
          <a:p>
            <a:pPr indent="0" lvl="0" marL="457200" rtl="0" algn="l">
              <a:lnSpc>
                <a:spcPct val="150000"/>
              </a:lnSpc>
              <a:spcBef>
                <a:spcPts val="1000"/>
              </a:spcBef>
              <a:spcAft>
                <a:spcPts val="0"/>
              </a:spcAft>
              <a:buNone/>
            </a:pPr>
            <a:r>
              <a:rPr lang="en"/>
              <a:t>SMB</a:t>
            </a:r>
            <a:endParaRPr/>
          </a:p>
          <a:p>
            <a:pPr indent="0" lvl="0" marL="457200" rtl="0" algn="l">
              <a:lnSpc>
                <a:spcPct val="150000"/>
              </a:lnSpc>
              <a:spcBef>
                <a:spcPts val="1000"/>
              </a:spcBef>
              <a:spcAft>
                <a:spcPts val="0"/>
              </a:spcAft>
              <a:buNone/>
            </a:pPr>
            <a:r>
              <a:rPr lang="en"/>
              <a:t>Hospitality</a:t>
            </a:r>
            <a:endParaRPr/>
          </a:p>
          <a:p>
            <a:pPr indent="0" lvl="0" marL="457200" rtl="0" algn="l">
              <a:lnSpc>
                <a:spcPct val="150000"/>
              </a:lnSpc>
              <a:spcBef>
                <a:spcPts val="1000"/>
              </a:spcBef>
              <a:spcAft>
                <a:spcPts val="0"/>
              </a:spcAft>
              <a:buNone/>
            </a:pPr>
            <a:r>
              <a:rPr lang="en"/>
              <a:t>Industrial/Manufacturing</a:t>
            </a:r>
            <a:endParaRPr/>
          </a:p>
          <a:p>
            <a:pPr indent="0" lvl="0" marL="457200" rtl="0" algn="l">
              <a:lnSpc>
                <a:spcPct val="150000"/>
              </a:lnSpc>
              <a:spcBef>
                <a:spcPts val="1000"/>
              </a:spcBef>
              <a:spcAft>
                <a:spcPts val="0"/>
              </a:spcAft>
              <a:buNone/>
            </a:pPr>
            <a:r>
              <a:rPr lang="en"/>
              <a:t>Education</a:t>
            </a:r>
            <a:endParaRPr/>
          </a:p>
          <a:p>
            <a:pPr indent="0" lvl="0" marL="457200" rtl="0" algn="l">
              <a:lnSpc>
                <a:spcPct val="150000"/>
              </a:lnSpc>
              <a:spcBef>
                <a:spcPts val="1000"/>
              </a:spcBef>
              <a:spcAft>
                <a:spcPts val="0"/>
              </a:spcAft>
              <a:buNone/>
            </a:pPr>
            <a:r>
              <a:rPr lang="en"/>
              <a:t>Multi-tenant </a:t>
            </a:r>
            <a:endParaRPr/>
          </a:p>
          <a:p>
            <a:pPr indent="0" lvl="0" marL="457200" rtl="0" algn="l">
              <a:lnSpc>
                <a:spcPct val="150000"/>
              </a:lnSpc>
              <a:spcBef>
                <a:spcPts val="1000"/>
              </a:spcBef>
              <a:spcAft>
                <a:spcPts val="0"/>
              </a:spcAft>
              <a:buNone/>
            </a:pPr>
            <a:r>
              <a:rPr lang="en"/>
              <a:t>Hospital/Nursing Home/Assisted Living</a:t>
            </a:r>
            <a:endParaRPr/>
          </a:p>
          <a:p>
            <a:pPr indent="0" lvl="0" marL="457200" rtl="0" algn="l">
              <a:spcBef>
                <a:spcPts val="1000"/>
              </a:spcBef>
              <a:spcAft>
                <a:spcPts val="0"/>
              </a:spcAft>
              <a:buNone/>
            </a:pPr>
            <a:r>
              <a:t/>
            </a:r>
            <a:endParaRPr sz="900"/>
          </a:p>
          <a:p>
            <a:pPr indent="0" lvl="0" marL="457200" rtl="0" algn="l">
              <a:spcBef>
                <a:spcPts val="0"/>
              </a:spcBef>
              <a:spcAft>
                <a:spcPts val="0"/>
              </a:spcAft>
              <a:buNone/>
            </a:pPr>
            <a:r>
              <a:t/>
            </a:r>
            <a:endParaRPr sz="1400"/>
          </a:p>
          <a:p>
            <a:pPr indent="0" lvl="0" marL="0" rtl="0" algn="l">
              <a:spcBef>
                <a:spcPts val="0"/>
              </a:spcBef>
              <a:spcAft>
                <a:spcPts val="1000"/>
              </a:spcAft>
              <a:buNone/>
            </a:pPr>
            <a:r>
              <a:t/>
            </a:r>
            <a:endParaRPr sz="1100"/>
          </a:p>
        </p:txBody>
      </p:sp>
      <p:sp>
        <p:nvSpPr>
          <p:cNvPr id="999" name="Google Shape;999;p121"/>
          <p:cNvSpPr/>
          <p:nvPr/>
        </p:nvSpPr>
        <p:spPr>
          <a:xfrm>
            <a:off x="0" y="739725"/>
            <a:ext cx="3606900" cy="1257300"/>
          </a:xfrm>
          <a:prstGeom prst="rect">
            <a:avLst/>
          </a:prstGeom>
          <a:solidFill>
            <a:srgbClr val="011B58">
              <a:alpha val="84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21"/>
          <p:cNvSpPr txBox="1"/>
          <p:nvPr/>
        </p:nvSpPr>
        <p:spPr>
          <a:xfrm>
            <a:off x="414600" y="751275"/>
            <a:ext cx="2590800" cy="1234200"/>
          </a:xfrm>
          <a:prstGeom prst="rect">
            <a:avLst/>
          </a:prstGeom>
          <a:noFill/>
          <a:ln>
            <a:noFill/>
          </a:ln>
        </p:spPr>
        <p:txBody>
          <a:bodyPr anchorCtr="0" anchor="ctr" bIns="182875" lIns="182875" spcFirstLastPara="1" rIns="182875" wrap="square" tIns="182875">
            <a:noAutofit/>
          </a:bodyPr>
          <a:lstStyle/>
          <a:p>
            <a:pPr indent="0" lvl="0" marL="0" rtl="0" algn="ctr">
              <a:lnSpc>
                <a:spcPct val="90000"/>
              </a:lnSpc>
              <a:spcBef>
                <a:spcPts val="0"/>
              </a:spcBef>
              <a:spcAft>
                <a:spcPts val="1000"/>
              </a:spcAft>
              <a:buNone/>
            </a:pPr>
            <a:r>
              <a:rPr lang="en" sz="1800">
                <a:solidFill>
                  <a:schemeClr val="accent2"/>
                </a:solidFill>
                <a:latin typeface="Inter ExtraLight"/>
                <a:ea typeface="Inter ExtraLight"/>
                <a:cs typeface="Inter ExtraLight"/>
                <a:sym typeface="Inter ExtraLight"/>
              </a:rPr>
              <a:t>Energy solutions verticals</a:t>
            </a:r>
            <a:endParaRPr sz="1800">
              <a:solidFill>
                <a:schemeClr val="accent2"/>
              </a:solidFill>
              <a:latin typeface="Inter ExtraLight"/>
              <a:ea typeface="Inter ExtraLight"/>
              <a:cs typeface="Inter ExtraLight"/>
              <a:sym typeface="Inter ExtraLight"/>
            </a:endParaRPr>
          </a:p>
        </p:txBody>
      </p:sp>
      <p:pic>
        <p:nvPicPr>
          <p:cNvPr id="1001" name="Google Shape;1001;p121"/>
          <p:cNvPicPr preferRelativeResize="0"/>
          <p:nvPr/>
        </p:nvPicPr>
        <p:blipFill>
          <a:blip r:embed="rId4">
            <a:alphaModFix/>
          </a:blip>
          <a:stretch>
            <a:fillRect/>
          </a:stretch>
        </p:blipFill>
        <p:spPr>
          <a:xfrm>
            <a:off x="4093025" y="1625775"/>
            <a:ext cx="348400" cy="348400"/>
          </a:xfrm>
          <a:prstGeom prst="rect">
            <a:avLst/>
          </a:prstGeom>
          <a:noFill/>
          <a:ln>
            <a:noFill/>
          </a:ln>
        </p:spPr>
      </p:pic>
      <p:pic>
        <p:nvPicPr>
          <p:cNvPr id="1002" name="Google Shape;1002;p121"/>
          <p:cNvPicPr preferRelativeResize="0"/>
          <p:nvPr/>
        </p:nvPicPr>
        <p:blipFill>
          <a:blip r:embed="rId5">
            <a:alphaModFix/>
          </a:blip>
          <a:stretch>
            <a:fillRect/>
          </a:stretch>
        </p:blipFill>
        <p:spPr>
          <a:xfrm>
            <a:off x="4139200" y="1138175"/>
            <a:ext cx="348400" cy="348400"/>
          </a:xfrm>
          <a:prstGeom prst="rect">
            <a:avLst/>
          </a:prstGeom>
          <a:noFill/>
          <a:ln>
            <a:noFill/>
          </a:ln>
        </p:spPr>
      </p:pic>
      <p:pic>
        <p:nvPicPr>
          <p:cNvPr id="1003" name="Google Shape;1003;p121"/>
          <p:cNvPicPr preferRelativeResize="0"/>
          <p:nvPr/>
        </p:nvPicPr>
        <p:blipFill>
          <a:blip r:embed="rId6">
            <a:alphaModFix/>
          </a:blip>
          <a:stretch>
            <a:fillRect/>
          </a:stretch>
        </p:blipFill>
        <p:spPr>
          <a:xfrm>
            <a:off x="4093013" y="3662700"/>
            <a:ext cx="348400" cy="348400"/>
          </a:xfrm>
          <a:prstGeom prst="rect">
            <a:avLst/>
          </a:prstGeom>
          <a:noFill/>
          <a:ln>
            <a:noFill/>
          </a:ln>
        </p:spPr>
      </p:pic>
      <p:pic>
        <p:nvPicPr>
          <p:cNvPr id="1004" name="Google Shape;1004;p121"/>
          <p:cNvPicPr preferRelativeResize="0"/>
          <p:nvPr/>
        </p:nvPicPr>
        <p:blipFill>
          <a:blip r:embed="rId7">
            <a:alphaModFix/>
          </a:blip>
          <a:stretch>
            <a:fillRect/>
          </a:stretch>
        </p:blipFill>
        <p:spPr>
          <a:xfrm>
            <a:off x="4093023" y="4165500"/>
            <a:ext cx="348400" cy="348400"/>
          </a:xfrm>
          <a:prstGeom prst="rect">
            <a:avLst/>
          </a:prstGeom>
          <a:noFill/>
          <a:ln>
            <a:noFill/>
          </a:ln>
        </p:spPr>
      </p:pic>
      <p:pic>
        <p:nvPicPr>
          <p:cNvPr id="1005" name="Google Shape;1005;p121"/>
          <p:cNvPicPr preferRelativeResize="0"/>
          <p:nvPr/>
        </p:nvPicPr>
        <p:blipFill>
          <a:blip r:embed="rId8">
            <a:alphaModFix/>
          </a:blip>
          <a:stretch>
            <a:fillRect/>
          </a:stretch>
        </p:blipFill>
        <p:spPr>
          <a:xfrm>
            <a:off x="4093025" y="3159900"/>
            <a:ext cx="348400" cy="348400"/>
          </a:xfrm>
          <a:prstGeom prst="rect">
            <a:avLst/>
          </a:prstGeom>
          <a:noFill/>
          <a:ln>
            <a:noFill/>
          </a:ln>
        </p:spPr>
      </p:pic>
      <p:pic>
        <p:nvPicPr>
          <p:cNvPr id="1006" name="Google Shape;1006;p121"/>
          <p:cNvPicPr preferRelativeResize="0"/>
          <p:nvPr/>
        </p:nvPicPr>
        <p:blipFill>
          <a:blip r:embed="rId9">
            <a:alphaModFix/>
          </a:blip>
          <a:stretch>
            <a:fillRect/>
          </a:stretch>
        </p:blipFill>
        <p:spPr>
          <a:xfrm>
            <a:off x="4093025" y="2149038"/>
            <a:ext cx="348400" cy="348400"/>
          </a:xfrm>
          <a:prstGeom prst="rect">
            <a:avLst/>
          </a:prstGeom>
          <a:noFill/>
          <a:ln>
            <a:noFill/>
          </a:ln>
        </p:spPr>
      </p:pic>
      <p:pic>
        <p:nvPicPr>
          <p:cNvPr id="1007" name="Google Shape;1007;p121"/>
          <p:cNvPicPr preferRelativeResize="0"/>
          <p:nvPr/>
        </p:nvPicPr>
        <p:blipFill>
          <a:blip r:embed="rId10">
            <a:alphaModFix/>
          </a:blip>
          <a:stretch>
            <a:fillRect/>
          </a:stretch>
        </p:blipFill>
        <p:spPr>
          <a:xfrm>
            <a:off x="4093026" y="2644246"/>
            <a:ext cx="348400" cy="34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Our portfolio is a good fit for any company looking to:</a:t>
            </a:r>
            <a:endParaRPr/>
          </a:p>
        </p:txBody>
      </p:sp>
      <p:sp>
        <p:nvSpPr>
          <p:cNvPr id="1013" name="Google Shape;1013;p1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014" name="Google Shape;1014;p1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t>Find a more flexible provider than the large utility companies</a:t>
            </a:r>
            <a:endParaRPr sz="1400"/>
          </a:p>
        </p:txBody>
      </p:sp>
      <p:sp>
        <p:nvSpPr>
          <p:cNvPr id="1015" name="Google Shape;1015;p122"/>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Stabilize energy costs</a:t>
            </a:r>
            <a:endParaRPr/>
          </a:p>
        </p:txBody>
      </p:sp>
      <p:sp>
        <p:nvSpPr>
          <p:cNvPr id="1016" name="Google Shape;1016;p1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t>Have more predictable energy costs that are not impacted </a:t>
            </a:r>
            <a:br>
              <a:rPr lang="en" sz="1400"/>
            </a:br>
            <a:r>
              <a:rPr lang="en" sz="1400"/>
              <a:t>by market fluctuations</a:t>
            </a:r>
            <a:endParaRPr sz="1400"/>
          </a:p>
        </p:txBody>
      </p:sp>
      <p:sp>
        <p:nvSpPr>
          <p:cNvPr id="1017" name="Google Shape;1017;p1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t>Reduce their overall spend on electricity and/or natural gas</a:t>
            </a:r>
            <a:endParaRPr sz="1400"/>
          </a:p>
          <a:p>
            <a:pPr indent="0" lvl="0" marL="0" rtl="0" algn="ctr">
              <a:spcBef>
                <a:spcPts val="0"/>
              </a:spcBef>
              <a:spcAft>
                <a:spcPts val="0"/>
              </a:spcAft>
              <a:buNone/>
            </a:pPr>
            <a:r>
              <a:t/>
            </a:r>
            <a:endParaRPr/>
          </a:p>
        </p:txBody>
      </p:sp>
      <p:pic>
        <p:nvPicPr>
          <p:cNvPr id="1018" name="Google Shape;1018;p122"/>
          <p:cNvPicPr preferRelativeResize="0"/>
          <p:nvPr/>
        </p:nvPicPr>
        <p:blipFill>
          <a:blip r:embed="rId3">
            <a:alphaModFix/>
          </a:blip>
          <a:stretch>
            <a:fillRect/>
          </a:stretch>
        </p:blipFill>
        <p:spPr>
          <a:xfrm>
            <a:off x="6981900" y="2349500"/>
            <a:ext cx="809325" cy="809325"/>
          </a:xfrm>
          <a:prstGeom prst="rect">
            <a:avLst/>
          </a:prstGeom>
          <a:noFill/>
          <a:ln>
            <a:noFill/>
          </a:ln>
        </p:spPr>
      </p:pic>
      <p:pic>
        <p:nvPicPr>
          <p:cNvPr id="1019" name="Google Shape;1019;p122"/>
          <p:cNvPicPr preferRelativeResize="0"/>
          <p:nvPr/>
        </p:nvPicPr>
        <p:blipFill>
          <a:blip r:embed="rId4">
            <a:alphaModFix/>
          </a:blip>
          <a:stretch>
            <a:fillRect/>
          </a:stretch>
        </p:blipFill>
        <p:spPr>
          <a:xfrm>
            <a:off x="1347950" y="2349500"/>
            <a:ext cx="809325" cy="809325"/>
          </a:xfrm>
          <a:prstGeom prst="rect">
            <a:avLst/>
          </a:prstGeom>
          <a:noFill/>
          <a:ln>
            <a:noFill/>
          </a:ln>
        </p:spPr>
      </p:pic>
      <p:pic>
        <p:nvPicPr>
          <p:cNvPr id="1020" name="Google Shape;1020;p122"/>
          <p:cNvPicPr preferRelativeResize="0"/>
          <p:nvPr/>
        </p:nvPicPr>
        <p:blipFill>
          <a:blip r:embed="rId5">
            <a:alphaModFix/>
          </a:blip>
          <a:stretch>
            <a:fillRect/>
          </a:stretch>
        </p:blipFill>
        <p:spPr>
          <a:xfrm>
            <a:off x="4164925" y="2349500"/>
            <a:ext cx="809325" cy="809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23"/>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Key energy wins 2022</a:t>
            </a:r>
            <a:endParaRPr/>
          </a:p>
        </p:txBody>
      </p:sp>
      <p:sp>
        <p:nvSpPr>
          <p:cNvPr id="1026" name="Google Shape;1026;p1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27" name="Google Shape;1027;p123"/>
          <p:cNvSpPr/>
          <p:nvPr/>
        </p:nvSpPr>
        <p:spPr>
          <a:xfrm>
            <a:off x="210350" y="2549775"/>
            <a:ext cx="2691600" cy="8532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rPr lang="en" sz="1500">
                <a:solidFill>
                  <a:schemeClr val="dk1"/>
                </a:solidFill>
                <a:latin typeface="Inter ExtraLight"/>
                <a:ea typeface="Inter ExtraLight"/>
                <a:cs typeface="Inter ExtraLight"/>
                <a:sym typeface="Inter ExtraLight"/>
              </a:rPr>
              <a:t>$1.9M solar installation on a manufacturing plant in NJ</a:t>
            </a:r>
            <a:endParaRPr sz="1500">
              <a:solidFill>
                <a:schemeClr val="dk1"/>
              </a:solidFill>
              <a:latin typeface="Inter ExtraLight"/>
              <a:ea typeface="Inter ExtraLight"/>
              <a:cs typeface="Inter ExtraLight"/>
              <a:sym typeface="Inter ExtraLight"/>
            </a:endParaRPr>
          </a:p>
        </p:txBody>
      </p:sp>
      <p:sp>
        <p:nvSpPr>
          <p:cNvPr id="1028" name="Google Shape;1028;p1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Secured &gt;$2.5M in energy procurement deals with Energy Seller</a:t>
            </a:r>
            <a:endParaRPr/>
          </a:p>
        </p:txBody>
      </p:sp>
      <p:sp>
        <p:nvSpPr>
          <p:cNvPr id="1029" name="Google Shape;1029;p123"/>
          <p:cNvSpPr/>
          <p:nvPr/>
        </p:nvSpPr>
        <p:spPr>
          <a:xfrm>
            <a:off x="3174263" y="2483025"/>
            <a:ext cx="2759700" cy="9867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rPr lang="en" sz="1500">
                <a:solidFill>
                  <a:schemeClr val="dk1"/>
                </a:solidFill>
                <a:latin typeface="Inter ExtraLight"/>
                <a:ea typeface="Inter ExtraLight"/>
                <a:cs typeface="Inter ExtraLight"/>
                <a:sym typeface="Inter ExtraLight"/>
              </a:rPr>
              <a:t>$1.2M lighting retrofit for a major private university in NC</a:t>
            </a:r>
            <a:endParaRPr sz="1500">
              <a:solidFill>
                <a:schemeClr val="dk1"/>
              </a:solidFill>
              <a:latin typeface="Inter ExtraLight"/>
              <a:ea typeface="Inter ExtraLight"/>
              <a:cs typeface="Inter ExtraLight"/>
              <a:sym typeface="Inter ExtraLight"/>
            </a:endParaRPr>
          </a:p>
        </p:txBody>
      </p:sp>
      <p:sp>
        <p:nvSpPr>
          <p:cNvPr id="1030" name="Google Shape;1030;p123"/>
          <p:cNvSpPr/>
          <p:nvPr/>
        </p:nvSpPr>
        <p:spPr>
          <a:xfrm>
            <a:off x="638789" y="3436350"/>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$60K</a:t>
            </a:r>
            <a:r>
              <a:rPr lang="en" sz="1600">
                <a:solidFill>
                  <a:schemeClr val="accent3"/>
                </a:solidFill>
                <a:latin typeface="Inter ExtraLight"/>
                <a:ea typeface="Inter ExtraLight"/>
                <a:cs typeface="Inter ExtraLight"/>
                <a:sym typeface="Inter ExtraLight"/>
              </a:rPr>
              <a:t> in commissions</a:t>
            </a:r>
            <a:endParaRPr sz="1600">
              <a:solidFill>
                <a:schemeClr val="accent3"/>
              </a:solidFill>
              <a:latin typeface="Inter ExtraLight"/>
              <a:ea typeface="Inter ExtraLight"/>
              <a:cs typeface="Inter ExtraLight"/>
              <a:sym typeface="Inter ExtraLight"/>
            </a:endParaRPr>
          </a:p>
        </p:txBody>
      </p:sp>
      <p:sp>
        <p:nvSpPr>
          <p:cNvPr id="1031" name="Google Shape;1031;p123"/>
          <p:cNvSpPr/>
          <p:nvPr/>
        </p:nvSpPr>
        <p:spPr>
          <a:xfrm>
            <a:off x="3739601" y="3436350"/>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$120K</a:t>
            </a:r>
            <a:r>
              <a:rPr lang="en" sz="1600">
                <a:solidFill>
                  <a:schemeClr val="accent3"/>
                </a:solidFill>
                <a:latin typeface="Inter ExtraLight"/>
                <a:ea typeface="Inter ExtraLight"/>
                <a:cs typeface="Inter ExtraLight"/>
                <a:sym typeface="Inter ExtraLight"/>
              </a:rPr>
              <a:t> in commissions</a:t>
            </a:r>
            <a:endParaRPr sz="1600">
              <a:solidFill>
                <a:schemeClr val="accent3"/>
              </a:solidFill>
              <a:latin typeface="Inter ExtraLight"/>
              <a:ea typeface="Inter ExtraLight"/>
              <a:cs typeface="Inter ExtraLight"/>
              <a:sym typeface="Inter ExtraLight"/>
            </a:endParaRPr>
          </a:p>
        </p:txBody>
      </p:sp>
      <p:sp>
        <p:nvSpPr>
          <p:cNvPr id="1032" name="Google Shape;1032;p123"/>
          <p:cNvSpPr/>
          <p:nvPr/>
        </p:nvSpPr>
        <p:spPr>
          <a:xfrm>
            <a:off x="6292725" y="2416275"/>
            <a:ext cx="2691600" cy="9867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rPr lang="en" sz="1500">
                <a:solidFill>
                  <a:schemeClr val="dk1"/>
                </a:solidFill>
                <a:latin typeface="Inter ExtraLight"/>
                <a:ea typeface="Inter ExtraLight"/>
                <a:cs typeface="Inter ExtraLight"/>
                <a:sym typeface="Inter ExtraLight"/>
              </a:rPr>
              <a:t>3-year natural gas supply contract for a waste management company in  CA</a:t>
            </a:r>
            <a:endParaRPr sz="1500">
              <a:solidFill>
                <a:schemeClr val="dk1"/>
              </a:solidFill>
              <a:latin typeface="Inter ExtraLight"/>
              <a:ea typeface="Inter ExtraLight"/>
              <a:cs typeface="Inter ExtraLight"/>
              <a:sym typeface="Inter ExtraLight"/>
            </a:endParaRPr>
          </a:p>
        </p:txBody>
      </p:sp>
      <p:sp>
        <p:nvSpPr>
          <p:cNvPr id="1033" name="Google Shape;1033;p123"/>
          <p:cNvSpPr/>
          <p:nvPr/>
        </p:nvSpPr>
        <p:spPr>
          <a:xfrm>
            <a:off x="6840439" y="3436350"/>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$40K</a:t>
            </a:r>
            <a:r>
              <a:rPr lang="en" sz="1600">
                <a:solidFill>
                  <a:schemeClr val="accent3"/>
                </a:solidFill>
                <a:latin typeface="Inter ExtraLight"/>
                <a:ea typeface="Inter ExtraLight"/>
                <a:cs typeface="Inter ExtraLight"/>
                <a:sym typeface="Inter ExtraLight"/>
              </a:rPr>
              <a:t> in commissions</a:t>
            </a:r>
            <a:endParaRPr sz="1600">
              <a:solidFill>
                <a:schemeClr val="accent3"/>
              </a:solidFill>
              <a:latin typeface="Inter ExtraLight"/>
              <a:ea typeface="Inter ExtraLight"/>
              <a:cs typeface="Inter ExtraLight"/>
              <a:sym typeface="Inter Extra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24"/>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Reducing e</a:t>
            </a:r>
            <a:r>
              <a:rPr lang="en"/>
              <a:t>lectricity</a:t>
            </a:r>
            <a:r>
              <a:rPr lang="en"/>
              <a:t> spend by $192K per year</a:t>
            </a:r>
            <a:endParaRPr/>
          </a:p>
        </p:txBody>
      </p:sp>
      <p:sp>
        <p:nvSpPr>
          <p:cNvPr id="1039" name="Google Shape;1039;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040" name="Google Shape;1040;p124"/>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Company Industry</a:t>
            </a:r>
            <a:r>
              <a:rPr b="1" lang="en">
                <a:latin typeface="Inter"/>
                <a:ea typeface="Inter"/>
                <a:cs typeface="Inter"/>
                <a:sym typeface="Inter"/>
              </a:rPr>
              <a:t>: </a:t>
            </a:r>
            <a:r>
              <a:rPr lang="en"/>
              <a:t>Document Solutions</a:t>
            </a:r>
            <a:endParaRPr/>
          </a:p>
          <a:p>
            <a:pPr indent="0" lvl="0" marL="0" rtl="0" algn="l">
              <a:spcBef>
                <a:spcPts val="1000"/>
              </a:spcBef>
              <a:spcAft>
                <a:spcPts val="1000"/>
              </a:spcAft>
              <a:buNone/>
            </a:pPr>
            <a:r>
              <a:rPr b="1" lang="en">
                <a:latin typeface="Inter"/>
                <a:ea typeface="Inter"/>
                <a:cs typeface="Inter"/>
                <a:sym typeface="Inter"/>
              </a:rPr>
              <a:t>Location: </a:t>
            </a:r>
            <a:r>
              <a:rPr lang="en"/>
              <a:t>New Jersey</a:t>
            </a:r>
            <a:endParaRPr/>
          </a:p>
        </p:txBody>
      </p:sp>
      <p:sp>
        <p:nvSpPr>
          <p:cNvPr id="1041" name="Google Shape;1041;p124"/>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Results</a:t>
            </a:r>
            <a:endParaRPr/>
          </a:p>
          <a:p>
            <a:pPr indent="-330200" lvl="0" marL="457200" rtl="0" algn="l">
              <a:spcBef>
                <a:spcPts val="1000"/>
              </a:spcBef>
              <a:spcAft>
                <a:spcPts val="0"/>
              </a:spcAft>
              <a:buSzPts val="1600"/>
              <a:buChar char="●"/>
            </a:pPr>
            <a:r>
              <a:rPr lang="en"/>
              <a:t>$192K/year in Net Operating Income (NOI) </a:t>
            </a:r>
            <a:r>
              <a:rPr lang="en"/>
              <a:t>improvement</a:t>
            </a:r>
            <a:endParaRPr/>
          </a:p>
          <a:p>
            <a:pPr indent="-330200" lvl="0" marL="457200" rtl="0" algn="l">
              <a:spcBef>
                <a:spcPts val="0"/>
              </a:spcBef>
              <a:spcAft>
                <a:spcPts val="0"/>
              </a:spcAft>
              <a:buSzPts val="1600"/>
              <a:buChar char="●"/>
            </a:pPr>
            <a:r>
              <a:rPr lang="en"/>
              <a:t>Project is a key contributor to their global sustainability objectives</a:t>
            </a:r>
            <a:endParaRPr/>
          </a:p>
        </p:txBody>
      </p:sp>
      <p:sp>
        <p:nvSpPr>
          <p:cNvPr id="1042" name="Google Shape;1042;p124"/>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Challenge</a:t>
            </a:r>
            <a:endParaRPr b="1">
              <a:latin typeface="Inter"/>
              <a:ea typeface="Inter"/>
              <a:cs typeface="Inter"/>
              <a:sym typeface="Inter"/>
            </a:endParaRPr>
          </a:p>
          <a:p>
            <a:pPr indent="0" lvl="0" marL="0" rtl="0" algn="l">
              <a:spcBef>
                <a:spcPts val="1000"/>
              </a:spcBef>
              <a:spcAft>
                <a:spcPts val="0"/>
              </a:spcAft>
              <a:buNone/>
            </a:pPr>
            <a:r>
              <a:rPr lang="en"/>
              <a:t>Electricity prices rose dramatically over the last few years and wanted to see if Solar could help reduce costs</a:t>
            </a:r>
            <a:endParaRPr/>
          </a:p>
          <a:p>
            <a:pPr indent="0" lvl="0" marL="0" rtl="0" algn="l">
              <a:spcBef>
                <a:spcPts val="1000"/>
              </a:spcBef>
              <a:spcAft>
                <a:spcPts val="0"/>
              </a:spcAft>
              <a:buNone/>
            </a:pPr>
            <a:r>
              <a:rPr b="1" lang="en">
                <a:latin typeface="Inter"/>
                <a:ea typeface="Inter"/>
                <a:cs typeface="Inter"/>
                <a:sym typeface="Inter"/>
              </a:rPr>
              <a:t>Solution</a:t>
            </a:r>
            <a:endParaRPr b="1">
              <a:latin typeface="Inter"/>
              <a:ea typeface="Inter"/>
              <a:cs typeface="Inter"/>
              <a:sym typeface="Inter"/>
            </a:endParaRPr>
          </a:p>
          <a:p>
            <a:pPr indent="0" lvl="0" marL="0" rtl="0" algn="l">
              <a:spcBef>
                <a:spcPts val="1000"/>
              </a:spcBef>
              <a:spcAft>
                <a:spcPts val="0"/>
              </a:spcAft>
              <a:buNone/>
            </a:pPr>
            <a:r>
              <a:rPr lang="en"/>
              <a:t>Design and installation of a $2M on-site solar solution</a:t>
            </a:r>
            <a:endParaRPr/>
          </a:p>
          <a:p>
            <a:pPr indent="0" lvl="0" marL="0" rtl="0" algn="l">
              <a:spcBef>
                <a:spcPts val="1000"/>
              </a:spcBef>
              <a:spcAft>
                <a:spcPts val="0"/>
              </a:spcAft>
              <a:buNone/>
            </a:pPr>
            <a:r>
              <a:rPr i="1" lang="en" u="sng">
                <a:hlinkClick r:id="rId3"/>
              </a:rPr>
              <a:t>Video</a:t>
            </a:r>
            <a:endParaRPr i="1"/>
          </a:p>
          <a:p>
            <a:pPr indent="0" lvl="0" marL="0" rtl="0" algn="l">
              <a:spcBef>
                <a:spcPts val="1000"/>
              </a:spcBef>
              <a:spcAft>
                <a:spcPts val="0"/>
              </a:spcAft>
              <a:buNone/>
            </a:pPr>
            <a:r>
              <a:t/>
            </a:r>
            <a:endParaRPr b="1">
              <a:latin typeface="Inter"/>
              <a:ea typeface="Inter"/>
              <a:cs typeface="Inter"/>
              <a:sym typeface="Inter"/>
            </a:endParaRPr>
          </a:p>
          <a:p>
            <a:pPr indent="0" lvl="0" marL="0" rtl="0" algn="l">
              <a:spcBef>
                <a:spcPts val="1000"/>
              </a:spcBef>
              <a:spcAft>
                <a:spcPts val="1000"/>
              </a:spcAft>
              <a:buNone/>
            </a:pPr>
            <a:r>
              <a:t/>
            </a:r>
            <a:endParaRPr b="1">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2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$200K in savings on natural gas</a:t>
            </a:r>
            <a:endParaRPr/>
          </a:p>
        </p:txBody>
      </p:sp>
      <p:sp>
        <p:nvSpPr>
          <p:cNvPr id="1048" name="Google Shape;1048;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049" name="Google Shape;1049;p125"/>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Company Industry:</a:t>
            </a:r>
            <a:r>
              <a:rPr lang="en"/>
              <a:t> Garbage collection, recycling and waste management</a:t>
            </a:r>
            <a:endParaRPr/>
          </a:p>
          <a:p>
            <a:pPr indent="0" lvl="0" marL="0" rtl="0" algn="l">
              <a:spcBef>
                <a:spcPts val="1000"/>
              </a:spcBef>
              <a:spcAft>
                <a:spcPts val="1000"/>
              </a:spcAft>
              <a:buNone/>
            </a:pPr>
            <a:r>
              <a:rPr b="1" lang="en">
                <a:latin typeface="Inter"/>
                <a:ea typeface="Inter"/>
                <a:cs typeface="Inter"/>
                <a:sym typeface="Inter"/>
              </a:rPr>
              <a:t>Location: </a:t>
            </a:r>
            <a:r>
              <a:rPr lang="en"/>
              <a:t>California</a:t>
            </a:r>
            <a:endParaRPr/>
          </a:p>
        </p:txBody>
      </p:sp>
      <p:sp>
        <p:nvSpPr>
          <p:cNvPr id="1050" name="Google Shape;1050;p125"/>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Results</a:t>
            </a:r>
            <a:endParaRPr/>
          </a:p>
          <a:p>
            <a:pPr indent="-330200" lvl="0" marL="457200" rtl="0" algn="l">
              <a:spcBef>
                <a:spcPts val="1000"/>
              </a:spcBef>
              <a:spcAft>
                <a:spcPts val="0"/>
              </a:spcAft>
              <a:buSzPts val="1600"/>
              <a:buChar char="●"/>
            </a:pPr>
            <a:r>
              <a:rPr lang="en"/>
              <a:t>Savings of almost $200K to date on natural gas</a:t>
            </a:r>
            <a:endParaRPr/>
          </a:p>
          <a:p>
            <a:pPr indent="-330200" lvl="0" marL="457200" rtl="0" algn="l">
              <a:spcBef>
                <a:spcPts val="0"/>
              </a:spcBef>
              <a:spcAft>
                <a:spcPts val="0"/>
              </a:spcAft>
              <a:buSzPts val="1600"/>
              <a:buChar char="●"/>
            </a:pPr>
            <a:r>
              <a:rPr lang="en"/>
              <a:t>Locked-in contract enables them to better plan and manage their monthly utility budget</a:t>
            </a:r>
            <a:endParaRPr/>
          </a:p>
        </p:txBody>
      </p:sp>
      <p:sp>
        <p:nvSpPr>
          <p:cNvPr id="1051" name="Google Shape;1051;p125"/>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Challenge</a:t>
            </a:r>
            <a:endParaRPr b="1">
              <a:latin typeface="Inter"/>
              <a:ea typeface="Inter"/>
              <a:cs typeface="Inter"/>
              <a:sym typeface="Inter"/>
            </a:endParaRPr>
          </a:p>
          <a:p>
            <a:pPr indent="0" lvl="0" marL="0" rtl="0" algn="l">
              <a:spcBef>
                <a:spcPts val="1000"/>
              </a:spcBef>
              <a:spcAft>
                <a:spcPts val="0"/>
              </a:spcAft>
              <a:buNone/>
            </a:pPr>
            <a:r>
              <a:rPr lang="en"/>
              <a:t>Natural gas prices had been steadily increasing since 2021 and operating expenses tripled from previous years</a:t>
            </a:r>
            <a:endParaRPr/>
          </a:p>
          <a:p>
            <a:pPr indent="0" lvl="0" marL="0" rtl="0" algn="l">
              <a:spcBef>
                <a:spcPts val="1000"/>
              </a:spcBef>
              <a:spcAft>
                <a:spcPts val="0"/>
              </a:spcAft>
              <a:buNone/>
            </a:pPr>
            <a:r>
              <a:rPr b="1" lang="en">
                <a:latin typeface="Inter"/>
                <a:ea typeface="Inter"/>
                <a:cs typeface="Inter"/>
                <a:sym typeface="Inter"/>
              </a:rPr>
              <a:t>Solution</a:t>
            </a:r>
            <a:endParaRPr b="1">
              <a:latin typeface="Inter"/>
              <a:ea typeface="Inter"/>
              <a:cs typeface="Inter"/>
              <a:sym typeface="Inter"/>
            </a:endParaRPr>
          </a:p>
          <a:p>
            <a:pPr indent="0" lvl="0" marL="0" rtl="0" algn="l">
              <a:spcBef>
                <a:spcPts val="1000"/>
              </a:spcBef>
              <a:spcAft>
                <a:spcPts val="0"/>
              </a:spcAft>
              <a:buNone/>
            </a:pPr>
            <a:r>
              <a:rPr lang="en"/>
              <a:t>AppDirect Energy Experts used Energy Seller to lock in a 3-year deregulated natural gas supply contract</a:t>
            </a:r>
            <a:endParaRPr/>
          </a:p>
          <a:p>
            <a:pPr indent="0" lvl="0" marL="0" rtl="0" algn="l">
              <a:spcBef>
                <a:spcPts val="1000"/>
              </a:spcBef>
              <a:spcAft>
                <a:spcPts val="0"/>
              </a:spcAft>
              <a:buNone/>
            </a:pPr>
            <a:r>
              <a:t/>
            </a:r>
            <a:endParaRPr b="1">
              <a:latin typeface="Inter"/>
              <a:ea typeface="Inter"/>
              <a:cs typeface="Inter"/>
              <a:sym typeface="Inter"/>
            </a:endParaRPr>
          </a:p>
          <a:p>
            <a:pPr indent="0" lvl="0" marL="0" rtl="0" algn="l">
              <a:spcBef>
                <a:spcPts val="1000"/>
              </a:spcBef>
              <a:spcAft>
                <a:spcPts val="1000"/>
              </a:spcAft>
              <a:buNone/>
            </a:pPr>
            <a:r>
              <a:t/>
            </a:r>
            <a:endParaRPr b="1">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08"/>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What’s happening in the market?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09"/>
          <p:cNvSpPr txBox="1"/>
          <p:nvPr>
            <p:ph type="title"/>
          </p:nvPr>
        </p:nvSpPr>
        <p:spPr>
          <a:xfrm>
            <a:off x="457200" y="1004700"/>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Energy commodity prices are soaring nationwide</a:t>
            </a:r>
            <a:endParaRPr/>
          </a:p>
        </p:txBody>
      </p:sp>
      <p:sp>
        <p:nvSpPr>
          <p:cNvPr id="800" name="Google Shape;800;p10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1"/>
                </a:solidFill>
              </a:rPr>
              <a:t>‹#›</a:t>
            </a:fld>
            <a:endParaRPr>
              <a:solidFill>
                <a:schemeClr val="dk1"/>
              </a:solidFill>
            </a:endParaRPr>
          </a:p>
        </p:txBody>
      </p:sp>
      <p:sp>
        <p:nvSpPr>
          <p:cNvPr id="801" name="Google Shape;801;p109"/>
          <p:cNvSpPr txBox="1"/>
          <p:nvPr>
            <p:ph idx="1" type="subTitle"/>
          </p:nvPr>
        </p:nvSpPr>
        <p:spPr>
          <a:xfrm>
            <a:off x="359450" y="553799"/>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p:txBody>
      </p:sp>
      <p:sp>
        <p:nvSpPr>
          <p:cNvPr id="802" name="Google Shape;802;p109"/>
          <p:cNvSpPr txBox="1"/>
          <p:nvPr>
            <p:ph idx="2" type="subTitle"/>
          </p:nvPr>
        </p:nvSpPr>
        <p:spPr>
          <a:xfrm>
            <a:off x="1759338" y="2303075"/>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600"/>
              <a:t>In the past 2 years, the cost of natural gas has increased by</a:t>
            </a:r>
            <a:endParaRPr sz="1600"/>
          </a:p>
        </p:txBody>
      </p:sp>
      <p:pic>
        <p:nvPicPr>
          <p:cNvPr id="803" name="Google Shape;803;p109"/>
          <p:cNvPicPr preferRelativeResize="0"/>
          <p:nvPr/>
        </p:nvPicPr>
        <p:blipFill>
          <a:blip r:embed="rId3">
            <a:alphaModFix/>
          </a:blip>
          <a:stretch>
            <a:fillRect/>
          </a:stretch>
        </p:blipFill>
        <p:spPr>
          <a:xfrm>
            <a:off x="-2701592" y="2269846"/>
            <a:ext cx="2496530" cy="1120201"/>
          </a:xfrm>
          <a:prstGeom prst="rect">
            <a:avLst/>
          </a:prstGeom>
          <a:noFill/>
          <a:ln>
            <a:noFill/>
          </a:ln>
        </p:spPr>
      </p:pic>
      <p:sp>
        <p:nvSpPr>
          <p:cNvPr id="804" name="Google Shape;804;p109"/>
          <p:cNvSpPr txBox="1"/>
          <p:nvPr>
            <p:ph idx="2" type="subTitle"/>
          </p:nvPr>
        </p:nvSpPr>
        <p:spPr>
          <a:xfrm>
            <a:off x="4958750" y="2303075"/>
            <a:ext cx="2712600" cy="854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600"/>
              <a:t>Electricity prices </a:t>
            </a:r>
            <a:r>
              <a:rPr lang="en" sz="1600"/>
              <a:t>are up YTD. </a:t>
            </a:r>
            <a:r>
              <a:rPr lang="en" sz="1100"/>
              <a:t>in Texas, they have increased by</a:t>
            </a:r>
            <a:endParaRPr sz="1100"/>
          </a:p>
        </p:txBody>
      </p:sp>
      <p:pic>
        <p:nvPicPr>
          <p:cNvPr id="805" name="Google Shape;805;p109"/>
          <p:cNvPicPr preferRelativeResize="0"/>
          <p:nvPr/>
        </p:nvPicPr>
        <p:blipFill>
          <a:blip r:embed="rId4">
            <a:alphaModFix/>
          </a:blip>
          <a:stretch>
            <a:fillRect/>
          </a:stretch>
        </p:blipFill>
        <p:spPr>
          <a:xfrm>
            <a:off x="-2701599" y="3390051"/>
            <a:ext cx="2496548" cy="1106196"/>
          </a:xfrm>
          <a:prstGeom prst="rect">
            <a:avLst/>
          </a:prstGeom>
          <a:noFill/>
          <a:ln>
            <a:noFill/>
          </a:ln>
        </p:spPr>
      </p:pic>
      <p:sp>
        <p:nvSpPr>
          <p:cNvPr id="806" name="Google Shape;806;p109"/>
          <p:cNvSpPr/>
          <p:nvPr/>
        </p:nvSpPr>
        <p:spPr>
          <a:xfrm>
            <a:off x="1870638" y="3086175"/>
            <a:ext cx="2354700" cy="112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chemeClr val="accent3"/>
                </a:solidFill>
                <a:latin typeface="Inter"/>
                <a:ea typeface="Inter"/>
                <a:cs typeface="Inter"/>
                <a:sym typeface="Inter"/>
              </a:rPr>
              <a:t>&gt;350</a:t>
            </a:r>
            <a:r>
              <a:rPr b="1" lang="en" sz="2600">
                <a:solidFill>
                  <a:schemeClr val="accent3"/>
                </a:solidFill>
                <a:latin typeface="Inter"/>
                <a:ea typeface="Inter"/>
                <a:cs typeface="Inter"/>
                <a:sym typeface="Inter"/>
              </a:rPr>
              <a:t>%</a:t>
            </a:r>
            <a:endParaRPr b="1" sz="2600">
              <a:solidFill>
                <a:schemeClr val="accent3"/>
              </a:solidFill>
              <a:latin typeface="Inter"/>
              <a:ea typeface="Inter"/>
              <a:cs typeface="Inter"/>
              <a:sym typeface="Inter"/>
            </a:endParaRPr>
          </a:p>
        </p:txBody>
      </p:sp>
      <p:sp>
        <p:nvSpPr>
          <p:cNvPr id="807" name="Google Shape;807;p109"/>
          <p:cNvSpPr/>
          <p:nvPr/>
        </p:nvSpPr>
        <p:spPr>
          <a:xfrm>
            <a:off x="5066763" y="3086175"/>
            <a:ext cx="2354700" cy="112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chemeClr val="accent3"/>
                </a:solidFill>
                <a:latin typeface="Inter"/>
                <a:ea typeface="Inter"/>
                <a:cs typeface="Inter"/>
                <a:sym typeface="Inter"/>
              </a:rPr>
              <a:t>&gt;100%</a:t>
            </a:r>
            <a:endParaRPr b="1" sz="2600">
              <a:solidFill>
                <a:schemeClr val="accent3"/>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10"/>
          <p:cNvSpPr txBox="1"/>
          <p:nvPr>
            <p:ph idx="4294967295"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150">
                <a:solidFill>
                  <a:schemeClr val="dk2"/>
                </a:solidFill>
              </a:rPr>
              <a:t>Main Challenges</a:t>
            </a:r>
            <a:endParaRPr sz="2150">
              <a:solidFill>
                <a:schemeClr val="dk2"/>
              </a:solidFill>
            </a:endParaRPr>
          </a:p>
          <a:p>
            <a:pPr indent="0" lvl="0" marL="0" rtl="0" algn="l">
              <a:spcBef>
                <a:spcPts val="1000"/>
              </a:spcBef>
              <a:spcAft>
                <a:spcPts val="0"/>
              </a:spcAft>
              <a:buNone/>
            </a:pPr>
            <a:r>
              <a:t/>
            </a:r>
            <a:endParaRPr/>
          </a:p>
        </p:txBody>
      </p:sp>
      <p:sp>
        <p:nvSpPr>
          <p:cNvPr id="813" name="Google Shape;813;p1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814" name="Google Shape;814;p110"/>
          <p:cNvSpPr txBox="1"/>
          <p:nvPr/>
        </p:nvSpPr>
        <p:spPr>
          <a:xfrm>
            <a:off x="1325325" y="1512719"/>
            <a:ext cx="2010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Inter"/>
                <a:ea typeface="Inter"/>
                <a:cs typeface="Inter"/>
                <a:sym typeface="Inter"/>
              </a:rPr>
              <a:t>VOLATILE MARKET</a:t>
            </a:r>
            <a:endParaRPr sz="1600">
              <a:solidFill>
                <a:schemeClr val="dk2"/>
              </a:solidFill>
              <a:latin typeface="Inter ExtraLight"/>
              <a:ea typeface="Inter ExtraLight"/>
              <a:cs typeface="Inter ExtraLight"/>
              <a:sym typeface="Inter ExtraLight"/>
            </a:endParaRPr>
          </a:p>
        </p:txBody>
      </p:sp>
      <p:sp>
        <p:nvSpPr>
          <p:cNvPr id="815" name="Google Shape;815;p110"/>
          <p:cNvSpPr txBox="1"/>
          <p:nvPr/>
        </p:nvSpPr>
        <p:spPr>
          <a:xfrm>
            <a:off x="1278888" y="2496356"/>
            <a:ext cx="2010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Inter"/>
                <a:ea typeface="Inter"/>
                <a:cs typeface="Inter"/>
                <a:sym typeface="Inter"/>
              </a:rPr>
              <a:t>KNOWLEDGE GAP</a:t>
            </a:r>
            <a:endParaRPr sz="1600">
              <a:solidFill>
                <a:schemeClr val="dk2"/>
              </a:solidFill>
              <a:latin typeface="Inter ExtraLight"/>
              <a:ea typeface="Inter ExtraLight"/>
              <a:cs typeface="Inter ExtraLight"/>
              <a:sym typeface="Inter ExtraLight"/>
            </a:endParaRPr>
          </a:p>
        </p:txBody>
      </p:sp>
      <p:sp>
        <p:nvSpPr>
          <p:cNvPr id="816" name="Google Shape;816;p110"/>
          <p:cNvSpPr txBox="1"/>
          <p:nvPr/>
        </p:nvSpPr>
        <p:spPr>
          <a:xfrm>
            <a:off x="1278895" y="3480000"/>
            <a:ext cx="15699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Inter"/>
                <a:ea typeface="Inter"/>
                <a:cs typeface="Inter"/>
                <a:sym typeface="Inter"/>
              </a:rPr>
              <a:t>ENVIRONMENTAL REGULATIONS/</a:t>
            </a:r>
            <a:endParaRPr b="1" sz="1200">
              <a:solidFill>
                <a:schemeClr val="dk2"/>
              </a:solidFill>
              <a:latin typeface="Inter"/>
              <a:ea typeface="Inter"/>
              <a:cs typeface="Inter"/>
              <a:sym typeface="Inter"/>
            </a:endParaRPr>
          </a:p>
          <a:p>
            <a:pPr indent="0" lvl="0" marL="0" rtl="0" algn="l">
              <a:spcBef>
                <a:spcPts val="0"/>
              </a:spcBef>
              <a:spcAft>
                <a:spcPts val="0"/>
              </a:spcAft>
              <a:buNone/>
            </a:pPr>
            <a:r>
              <a:rPr b="1" lang="en" sz="1200">
                <a:solidFill>
                  <a:schemeClr val="dk2"/>
                </a:solidFill>
                <a:latin typeface="Inter"/>
                <a:ea typeface="Inter"/>
                <a:cs typeface="Inter"/>
                <a:sym typeface="Inter"/>
              </a:rPr>
              <a:t>SUSTAINABILITY</a:t>
            </a:r>
            <a:endParaRPr sz="1600">
              <a:solidFill>
                <a:schemeClr val="dk2"/>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600">
              <a:solidFill>
                <a:schemeClr val="dk2"/>
              </a:solidFill>
              <a:latin typeface="Inter ExtraLight"/>
              <a:ea typeface="Inter ExtraLight"/>
              <a:cs typeface="Inter ExtraLight"/>
              <a:sym typeface="Inter ExtraLight"/>
            </a:endParaRPr>
          </a:p>
        </p:txBody>
      </p:sp>
      <p:sp>
        <p:nvSpPr>
          <p:cNvPr id="817" name="Google Shape;817;p110"/>
          <p:cNvSpPr/>
          <p:nvPr/>
        </p:nvSpPr>
        <p:spPr>
          <a:xfrm>
            <a:off x="457206" y="1282585"/>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818" name="Google Shape;818;p110"/>
          <p:cNvPicPr preferRelativeResize="0"/>
          <p:nvPr/>
        </p:nvPicPr>
        <p:blipFill rotWithShape="1">
          <a:blip r:embed="rId3">
            <a:alphaModFix/>
          </a:blip>
          <a:srcRect b="12838" l="8945" r="11683" t="0"/>
          <a:stretch/>
        </p:blipFill>
        <p:spPr>
          <a:xfrm>
            <a:off x="613900" y="1445663"/>
            <a:ext cx="508300" cy="515701"/>
          </a:xfrm>
          <a:prstGeom prst="rect">
            <a:avLst/>
          </a:prstGeom>
          <a:noFill/>
          <a:ln>
            <a:noFill/>
          </a:ln>
        </p:spPr>
      </p:pic>
      <p:sp>
        <p:nvSpPr>
          <p:cNvPr id="819" name="Google Shape;819;p110"/>
          <p:cNvSpPr/>
          <p:nvPr/>
        </p:nvSpPr>
        <p:spPr>
          <a:xfrm>
            <a:off x="457206" y="2358697"/>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20" name="Google Shape;820;p110"/>
          <p:cNvSpPr/>
          <p:nvPr/>
        </p:nvSpPr>
        <p:spPr>
          <a:xfrm>
            <a:off x="457194" y="3434834"/>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cxnSp>
        <p:nvCxnSpPr>
          <p:cNvPr id="821" name="Google Shape;821;p110"/>
          <p:cNvCxnSpPr/>
          <p:nvPr/>
        </p:nvCxnSpPr>
        <p:spPr>
          <a:xfrm>
            <a:off x="3024013" y="1282575"/>
            <a:ext cx="10200" cy="744900"/>
          </a:xfrm>
          <a:prstGeom prst="straightConnector1">
            <a:avLst/>
          </a:prstGeom>
          <a:noFill/>
          <a:ln cap="flat" cmpd="sng" w="19050">
            <a:solidFill>
              <a:schemeClr val="dk2"/>
            </a:solidFill>
            <a:prstDash val="solid"/>
            <a:round/>
            <a:headEnd len="med" w="med" type="none"/>
            <a:tailEnd len="med" w="med" type="none"/>
          </a:ln>
        </p:spPr>
      </p:cxnSp>
      <p:cxnSp>
        <p:nvCxnSpPr>
          <p:cNvPr id="822" name="Google Shape;822;p110"/>
          <p:cNvCxnSpPr/>
          <p:nvPr/>
        </p:nvCxnSpPr>
        <p:spPr>
          <a:xfrm>
            <a:off x="3024025" y="2328425"/>
            <a:ext cx="10200" cy="744900"/>
          </a:xfrm>
          <a:prstGeom prst="straightConnector1">
            <a:avLst/>
          </a:prstGeom>
          <a:noFill/>
          <a:ln cap="flat" cmpd="sng" w="19050">
            <a:solidFill>
              <a:schemeClr val="dk2"/>
            </a:solidFill>
            <a:prstDash val="solid"/>
            <a:round/>
            <a:headEnd len="med" w="med" type="none"/>
            <a:tailEnd len="med" w="med" type="none"/>
          </a:ln>
        </p:spPr>
      </p:cxnSp>
      <p:cxnSp>
        <p:nvCxnSpPr>
          <p:cNvPr id="823" name="Google Shape;823;p110"/>
          <p:cNvCxnSpPr/>
          <p:nvPr/>
        </p:nvCxnSpPr>
        <p:spPr>
          <a:xfrm>
            <a:off x="3024013" y="3371175"/>
            <a:ext cx="10200" cy="744900"/>
          </a:xfrm>
          <a:prstGeom prst="straightConnector1">
            <a:avLst/>
          </a:prstGeom>
          <a:noFill/>
          <a:ln cap="flat" cmpd="sng" w="19050">
            <a:solidFill>
              <a:schemeClr val="dk2"/>
            </a:solidFill>
            <a:prstDash val="solid"/>
            <a:round/>
            <a:headEnd len="med" w="med" type="none"/>
            <a:tailEnd len="med" w="med" type="none"/>
          </a:ln>
        </p:spPr>
      </p:cxnSp>
      <p:sp>
        <p:nvSpPr>
          <p:cNvPr id="824" name="Google Shape;824;p110"/>
          <p:cNvSpPr/>
          <p:nvPr/>
        </p:nvSpPr>
        <p:spPr>
          <a:xfrm>
            <a:off x="3135125" y="1282571"/>
            <a:ext cx="4467600" cy="7449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Inter ExtraLight"/>
                <a:ea typeface="Inter ExtraLight"/>
                <a:cs typeface="Inter ExtraLight"/>
                <a:sym typeface="Inter ExtraLight"/>
              </a:rPr>
              <a:t>With so much volatility in the market, it’s difficult for companies to budget appropriately.</a:t>
            </a:r>
            <a:endParaRPr/>
          </a:p>
        </p:txBody>
      </p:sp>
      <p:sp>
        <p:nvSpPr>
          <p:cNvPr id="825" name="Google Shape;825;p110"/>
          <p:cNvSpPr/>
          <p:nvPr/>
        </p:nvSpPr>
        <p:spPr>
          <a:xfrm>
            <a:off x="3130975" y="2280922"/>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Inter ExtraLight"/>
                <a:ea typeface="Inter ExtraLight"/>
                <a:cs typeface="Inter ExtraLight"/>
                <a:sym typeface="Inter ExtraLight"/>
              </a:rPr>
              <a:t>Many are uninformed about available </a:t>
            </a:r>
            <a:r>
              <a:rPr lang="en" sz="1200">
                <a:solidFill>
                  <a:schemeClr val="lt1"/>
                </a:solidFill>
                <a:latin typeface="Inter ExtraLight"/>
                <a:ea typeface="Inter ExtraLight"/>
                <a:cs typeface="Inter ExtraLight"/>
                <a:sym typeface="Inter ExtraLight"/>
              </a:rPr>
              <a:t>alternative energy solutions.</a:t>
            </a:r>
            <a:endParaRPr/>
          </a:p>
        </p:txBody>
      </p:sp>
      <p:sp>
        <p:nvSpPr>
          <p:cNvPr id="826" name="Google Shape;826;p110"/>
          <p:cNvSpPr/>
          <p:nvPr/>
        </p:nvSpPr>
        <p:spPr>
          <a:xfrm>
            <a:off x="3130975" y="3371172"/>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Inter ExtraLight"/>
                <a:ea typeface="Inter ExtraLight"/>
                <a:cs typeface="Inter ExtraLight"/>
                <a:sym typeface="Inter ExtraLight"/>
              </a:rPr>
              <a:t>Companies need help </a:t>
            </a:r>
            <a:r>
              <a:rPr lang="en" sz="1200">
                <a:solidFill>
                  <a:schemeClr val="lt1"/>
                </a:solidFill>
                <a:latin typeface="Inter ExtraLight"/>
                <a:ea typeface="Inter ExtraLight"/>
                <a:cs typeface="Inter ExtraLight"/>
                <a:sym typeface="Inter ExtraLight"/>
              </a:rPr>
              <a:t>achieving</a:t>
            </a:r>
            <a:r>
              <a:rPr lang="en" sz="1200">
                <a:solidFill>
                  <a:schemeClr val="lt1"/>
                </a:solidFill>
                <a:latin typeface="Inter ExtraLight"/>
                <a:ea typeface="Inter ExtraLight"/>
                <a:cs typeface="Inter ExtraLight"/>
                <a:sym typeface="Inter ExtraLight"/>
              </a:rPr>
              <a:t> their environmental commitments.</a:t>
            </a:r>
            <a:endParaRPr/>
          </a:p>
        </p:txBody>
      </p:sp>
      <p:pic>
        <p:nvPicPr>
          <p:cNvPr id="827" name="Google Shape;827;p110"/>
          <p:cNvPicPr preferRelativeResize="0"/>
          <p:nvPr/>
        </p:nvPicPr>
        <p:blipFill>
          <a:blip r:embed="rId4">
            <a:alphaModFix/>
          </a:blip>
          <a:stretch>
            <a:fillRect/>
          </a:stretch>
        </p:blipFill>
        <p:spPr>
          <a:xfrm>
            <a:off x="595378" y="3578022"/>
            <a:ext cx="508300" cy="508300"/>
          </a:xfrm>
          <a:prstGeom prst="rect">
            <a:avLst/>
          </a:prstGeom>
          <a:noFill/>
          <a:ln>
            <a:noFill/>
          </a:ln>
        </p:spPr>
      </p:pic>
      <p:pic>
        <p:nvPicPr>
          <p:cNvPr id="828" name="Google Shape;828;p110"/>
          <p:cNvPicPr preferRelativeResize="0"/>
          <p:nvPr/>
        </p:nvPicPr>
        <p:blipFill>
          <a:blip r:embed="rId5">
            <a:alphaModFix/>
          </a:blip>
          <a:stretch>
            <a:fillRect/>
          </a:stretch>
        </p:blipFill>
        <p:spPr>
          <a:xfrm>
            <a:off x="621850" y="2515550"/>
            <a:ext cx="492409" cy="508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1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AppDirect can help</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12"/>
          <p:cNvSpPr txBox="1"/>
          <p:nvPr>
            <p:ph idx="4294967295"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This can be solved with a NOC</a:t>
            </a:r>
            <a:endParaRPr/>
          </a:p>
        </p:txBody>
      </p:sp>
      <p:sp>
        <p:nvSpPr>
          <p:cNvPr id="839" name="Google Shape;839;p1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40" name="Google Shape;840;p112"/>
          <p:cNvSpPr txBox="1"/>
          <p:nvPr/>
        </p:nvSpPr>
        <p:spPr>
          <a:xfrm>
            <a:off x="457200" y="873875"/>
            <a:ext cx="7905600" cy="3243300"/>
          </a:xfrm>
          <a:prstGeom prst="rect">
            <a:avLst/>
          </a:prstGeom>
          <a:noFill/>
          <a:ln>
            <a:noFill/>
          </a:ln>
        </p:spPr>
        <p:txBody>
          <a:bodyPr anchorCtr="0" anchor="t" bIns="91425" lIns="91425" spcFirstLastPara="1" rIns="91425" wrap="square" tIns="91425">
            <a:spAutoFit/>
          </a:bodyPr>
          <a:lstStyle/>
          <a:p>
            <a:pPr indent="0" lvl="0" marL="50800" marR="203200" rtl="0" algn="l">
              <a:lnSpc>
                <a:spcPct val="142857"/>
              </a:lnSpc>
              <a:spcBef>
                <a:spcPts val="500"/>
              </a:spcBef>
              <a:spcAft>
                <a:spcPts val="0"/>
              </a:spcAft>
              <a:buNone/>
            </a:pPr>
            <a:r>
              <a:rPr lang="en" sz="2050">
                <a:solidFill>
                  <a:schemeClr val="lt1"/>
                </a:solidFill>
                <a:latin typeface="Inter ExtraLight"/>
                <a:ea typeface="Inter ExtraLight"/>
                <a:cs typeface="Inter ExtraLight"/>
                <a:sym typeface="Inter ExtraLight"/>
              </a:rPr>
              <a:t>With t</a:t>
            </a:r>
            <a:r>
              <a:rPr lang="en" sz="2050">
                <a:solidFill>
                  <a:schemeClr val="lt1"/>
                </a:solidFill>
                <a:latin typeface="Inter ExtraLight"/>
                <a:ea typeface="Inter ExtraLight"/>
                <a:cs typeface="Inter ExtraLight"/>
                <a:sym typeface="Inter ExtraLight"/>
              </a:rPr>
              <a:t>he right tools and team in place, you can help customers </a:t>
            </a:r>
            <a:r>
              <a:rPr b="1" lang="en" sz="2050">
                <a:solidFill>
                  <a:schemeClr val="lt1"/>
                </a:solidFill>
                <a:latin typeface="Inter"/>
                <a:ea typeface="Inter"/>
                <a:cs typeface="Inter"/>
                <a:sym typeface="Inter"/>
              </a:rPr>
              <a:t>lock in multi-year deals</a:t>
            </a:r>
            <a:r>
              <a:rPr lang="en" sz="2050">
                <a:solidFill>
                  <a:schemeClr val="lt1"/>
                </a:solidFill>
                <a:latin typeface="Inter ExtraLight"/>
                <a:ea typeface="Inter ExtraLight"/>
                <a:cs typeface="Inter ExtraLight"/>
                <a:sym typeface="Inter ExtraLight"/>
              </a:rPr>
              <a:t> by finding the best energy solutions and rates.</a:t>
            </a:r>
            <a:endParaRPr sz="2050">
              <a:solidFill>
                <a:schemeClr val="lt1"/>
              </a:solidFill>
              <a:latin typeface="Inter ExtraLight"/>
              <a:ea typeface="Inter ExtraLight"/>
              <a:cs typeface="Inter ExtraLight"/>
              <a:sym typeface="Inter ExtraLight"/>
            </a:endParaRPr>
          </a:p>
          <a:p>
            <a:pPr indent="0" lvl="0" marL="0" marR="203200" rtl="0" algn="l">
              <a:lnSpc>
                <a:spcPct val="142857"/>
              </a:lnSpc>
              <a:spcBef>
                <a:spcPts val="500"/>
              </a:spcBef>
              <a:spcAft>
                <a:spcPts val="0"/>
              </a:spcAft>
              <a:buNone/>
            </a:pPr>
            <a:r>
              <a:t/>
            </a:r>
            <a:endParaRPr sz="2050">
              <a:solidFill>
                <a:schemeClr val="lt1"/>
              </a:solidFill>
              <a:latin typeface="Inter ExtraLight"/>
              <a:ea typeface="Inter ExtraLight"/>
              <a:cs typeface="Inter ExtraLight"/>
              <a:sym typeface="Inter ExtraLight"/>
            </a:endParaRPr>
          </a:p>
          <a:p>
            <a:pPr indent="0" lvl="0" marL="50800" marR="203200" rtl="0" algn="l">
              <a:lnSpc>
                <a:spcPct val="142857"/>
              </a:lnSpc>
              <a:spcBef>
                <a:spcPts val="500"/>
              </a:spcBef>
              <a:spcAft>
                <a:spcPts val="0"/>
              </a:spcAft>
              <a:buNone/>
            </a:pPr>
            <a:r>
              <a:rPr lang="en" sz="2050">
                <a:solidFill>
                  <a:schemeClr val="lt1"/>
                </a:solidFill>
                <a:latin typeface="Inter ExtraLight"/>
                <a:ea typeface="Inter ExtraLight"/>
                <a:cs typeface="Inter ExtraLight"/>
                <a:sym typeface="Inter ExtraLight"/>
              </a:rPr>
              <a:t>We’ll also suggest </a:t>
            </a:r>
            <a:r>
              <a:rPr lang="en" sz="2050">
                <a:solidFill>
                  <a:schemeClr val="lt1"/>
                </a:solidFill>
                <a:latin typeface="Inter ExtraLight"/>
                <a:ea typeface="Inter ExtraLight"/>
                <a:cs typeface="Inter ExtraLight"/>
                <a:sym typeface="Inter ExtraLight"/>
              </a:rPr>
              <a:t>alternative sources of energy that can </a:t>
            </a:r>
            <a:r>
              <a:rPr b="1" lang="en" sz="2050">
                <a:solidFill>
                  <a:schemeClr val="lt1"/>
                </a:solidFill>
                <a:latin typeface="Inter"/>
                <a:ea typeface="Inter"/>
                <a:cs typeface="Inter"/>
                <a:sym typeface="Inter"/>
              </a:rPr>
              <a:t>improve environmental impact</a:t>
            </a:r>
            <a:r>
              <a:rPr lang="en" sz="2050">
                <a:solidFill>
                  <a:schemeClr val="lt1"/>
                </a:solidFill>
                <a:latin typeface="Inter ExtraLight"/>
                <a:ea typeface="Inter ExtraLight"/>
                <a:cs typeface="Inter ExtraLight"/>
                <a:sym typeface="Inter ExtraLight"/>
              </a:rPr>
              <a:t> and </a:t>
            </a:r>
            <a:r>
              <a:rPr b="1" lang="en" sz="2050">
                <a:solidFill>
                  <a:schemeClr val="lt1"/>
                </a:solidFill>
                <a:latin typeface="Inter"/>
                <a:ea typeface="Inter"/>
                <a:cs typeface="Inter"/>
                <a:sym typeface="Inter"/>
              </a:rPr>
              <a:t>cut costs long-term.</a:t>
            </a:r>
            <a:endParaRPr b="1" sz="2050">
              <a:solidFill>
                <a:schemeClr val="lt1"/>
              </a:solidFill>
              <a:latin typeface="Inter"/>
              <a:ea typeface="Inter"/>
              <a:cs typeface="Inter"/>
              <a:sym typeface="Inter"/>
            </a:endParaRPr>
          </a:p>
          <a:p>
            <a:pPr indent="0" lvl="0" marL="0" rtl="0" algn="l">
              <a:lnSpc>
                <a:spcPct val="115000"/>
              </a:lnSpc>
              <a:spcBef>
                <a:spcPts val="500"/>
              </a:spcBef>
              <a:spcAft>
                <a:spcPts val="0"/>
              </a:spcAft>
              <a:buNone/>
            </a:pPr>
            <a:r>
              <a:t/>
            </a:r>
            <a:endParaRPr sz="105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id="845" name="Google Shape;845;p113"/>
          <p:cNvPicPr preferRelativeResize="0"/>
          <p:nvPr/>
        </p:nvPicPr>
        <p:blipFill rotWithShape="1">
          <a:blip r:embed="rId3">
            <a:alphaModFix/>
          </a:blip>
          <a:srcRect b="20225" l="0" r="0" t="47887"/>
          <a:stretch/>
        </p:blipFill>
        <p:spPr>
          <a:xfrm>
            <a:off x="0" y="3503404"/>
            <a:ext cx="9144000" cy="1640099"/>
          </a:xfrm>
          <a:prstGeom prst="rect">
            <a:avLst/>
          </a:prstGeom>
          <a:noFill/>
          <a:ln>
            <a:noFill/>
          </a:ln>
        </p:spPr>
      </p:pic>
      <p:pic>
        <p:nvPicPr>
          <p:cNvPr descr="preencoded.png" id="846" name="Google Shape;846;p113"/>
          <p:cNvPicPr preferRelativeResize="0"/>
          <p:nvPr/>
        </p:nvPicPr>
        <p:blipFill rotWithShape="1">
          <a:blip r:embed="rId4">
            <a:alphaModFix/>
          </a:blip>
          <a:srcRect b="0" l="0" r="0" t="0"/>
          <a:stretch/>
        </p:blipFill>
        <p:spPr>
          <a:xfrm>
            <a:off x="555400" y="3775737"/>
            <a:ext cx="438912" cy="471830"/>
          </a:xfrm>
          <a:prstGeom prst="rect">
            <a:avLst/>
          </a:prstGeom>
          <a:noFill/>
          <a:ln>
            <a:noFill/>
          </a:ln>
        </p:spPr>
      </p:pic>
      <p:sp>
        <p:nvSpPr>
          <p:cNvPr id="847" name="Google Shape;847;p113"/>
          <p:cNvSpPr txBox="1"/>
          <p:nvPr>
            <p:ph type="title"/>
          </p:nvPr>
        </p:nvSpPr>
        <p:spPr>
          <a:xfrm>
            <a:off x="448650" y="1311100"/>
            <a:ext cx="36609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We make it easy to break into selling Energy with AppDirect</a:t>
            </a:r>
            <a:endParaRPr sz="2700"/>
          </a:p>
        </p:txBody>
      </p:sp>
      <p:sp>
        <p:nvSpPr>
          <p:cNvPr id="848" name="Google Shape;848;p113"/>
          <p:cNvSpPr/>
          <p:nvPr/>
        </p:nvSpPr>
        <p:spPr>
          <a:xfrm>
            <a:off x="1159825" y="4070150"/>
            <a:ext cx="1755600" cy="8268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Easily complement your connectivity portfolio with energy solutions</a:t>
            </a:r>
            <a:endParaRPr i="0" sz="1200" u="none" cap="none" strike="noStrike">
              <a:solidFill>
                <a:schemeClr val="lt1"/>
              </a:solidFill>
              <a:latin typeface="Inter ExtraLight"/>
              <a:ea typeface="Inter ExtraLight"/>
              <a:cs typeface="Inter ExtraLight"/>
              <a:sym typeface="Inter ExtraLight"/>
            </a:endParaRPr>
          </a:p>
        </p:txBody>
      </p:sp>
      <p:sp>
        <p:nvSpPr>
          <p:cNvPr id="849" name="Google Shape;849;p113"/>
          <p:cNvSpPr/>
          <p:nvPr/>
        </p:nvSpPr>
        <p:spPr>
          <a:xfrm>
            <a:off x="1166825" y="3761275"/>
            <a:ext cx="14607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Energy Portfolio</a:t>
            </a:r>
            <a:endParaRPr sz="1200">
              <a:solidFill>
                <a:schemeClr val="lt1"/>
              </a:solidFill>
              <a:latin typeface="Inter SemiBold"/>
              <a:ea typeface="Inter SemiBold"/>
              <a:cs typeface="Inter SemiBold"/>
              <a:sym typeface="Inter SemiBold"/>
            </a:endParaRPr>
          </a:p>
          <a:p>
            <a:pPr indent="0" lvl="0" marL="0" marR="0" rtl="0" algn="l">
              <a:lnSpc>
                <a:spcPct val="100000"/>
              </a:lnSpc>
              <a:spcBef>
                <a:spcPts val="0"/>
              </a:spcBef>
              <a:spcAft>
                <a:spcPts val="0"/>
              </a:spcAft>
              <a:buNone/>
            </a:pPr>
            <a:r>
              <a:t/>
            </a:r>
            <a:endParaRPr b="1" sz="1200">
              <a:solidFill>
                <a:schemeClr val="lt1"/>
              </a:solidFill>
              <a:latin typeface="Open Sans"/>
              <a:ea typeface="Open Sans"/>
              <a:cs typeface="Open Sans"/>
              <a:sym typeface="Open Sans"/>
            </a:endParaRPr>
          </a:p>
        </p:txBody>
      </p:sp>
      <p:sp>
        <p:nvSpPr>
          <p:cNvPr id="850" name="Google Shape;850;p113"/>
          <p:cNvSpPr/>
          <p:nvPr/>
        </p:nvSpPr>
        <p:spPr>
          <a:xfrm>
            <a:off x="4039850" y="4087500"/>
            <a:ext cx="1755600" cy="8268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Leverage our product experts to increase energy competency</a:t>
            </a:r>
            <a:endParaRPr sz="1200">
              <a:solidFill>
                <a:schemeClr val="lt1"/>
              </a:solidFill>
              <a:latin typeface="Inter ExtraLight"/>
              <a:ea typeface="Inter ExtraLight"/>
              <a:cs typeface="Inter ExtraLight"/>
              <a:sym typeface="Inter ExtraLight"/>
            </a:endParaRPr>
          </a:p>
        </p:txBody>
      </p:sp>
      <p:sp>
        <p:nvSpPr>
          <p:cNvPr id="851" name="Google Shape;851;p113"/>
          <p:cNvSpPr/>
          <p:nvPr/>
        </p:nvSpPr>
        <p:spPr>
          <a:xfrm>
            <a:off x="4097988" y="3778625"/>
            <a:ext cx="12921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Expertise</a:t>
            </a:r>
            <a:endParaRPr sz="1200">
              <a:solidFill>
                <a:schemeClr val="lt1"/>
              </a:solidFill>
              <a:latin typeface="Inter SemiBold"/>
              <a:ea typeface="Inter SemiBold"/>
              <a:cs typeface="Inter SemiBold"/>
              <a:sym typeface="Inter SemiBold"/>
            </a:endParaRPr>
          </a:p>
        </p:txBody>
      </p:sp>
      <p:sp>
        <p:nvSpPr>
          <p:cNvPr id="852" name="Google Shape;852;p113"/>
          <p:cNvSpPr/>
          <p:nvPr/>
        </p:nvSpPr>
        <p:spPr>
          <a:xfrm>
            <a:off x="6497825" y="4087500"/>
            <a:ext cx="1755600" cy="8268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Automate energy procurement from pricing to booking with one tool</a:t>
            </a:r>
            <a:endParaRPr sz="1200">
              <a:solidFill>
                <a:schemeClr val="lt1"/>
              </a:solidFill>
              <a:latin typeface="Inter ExtraLight"/>
              <a:ea typeface="Inter ExtraLight"/>
              <a:cs typeface="Inter ExtraLight"/>
              <a:sym typeface="Inter ExtraLight"/>
            </a:endParaRPr>
          </a:p>
        </p:txBody>
      </p:sp>
      <p:sp>
        <p:nvSpPr>
          <p:cNvPr id="853" name="Google Shape;853;p113"/>
          <p:cNvSpPr/>
          <p:nvPr/>
        </p:nvSpPr>
        <p:spPr>
          <a:xfrm>
            <a:off x="6497825" y="3778625"/>
            <a:ext cx="14169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Energy </a:t>
            </a:r>
            <a:r>
              <a:rPr lang="en" sz="1200">
                <a:solidFill>
                  <a:schemeClr val="lt1"/>
                </a:solidFill>
                <a:latin typeface="Inter SemiBold"/>
                <a:ea typeface="Inter SemiBold"/>
                <a:cs typeface="Inter SemiBold"/>
                <a:sym typeface="Inter SemiBold"/>
              </a:rPr>
              <a:t>Seller</a:t>
            </a:r>
            <a:endParaRPr sz="1200">
              <a:solidFill>
                <a:schemeClr val="lt1"/>
              </a:solidFill>
              <a:latin typeface="Inter SemiBold"/>
              <a:ea typeface="Inter SemiBold"/>
              <a:cs typeface="Inter SemiBold"/>
              <a:sym typeface="Inter SemiBold"/>
            </a:endParaRPr>
          </a:p>
        </p:txBody>
      </p:sp>
      <p:pic>
        <p:nvPicPr>
          <p:cNvPr descr="preencoded.png" id="854" name="Google Shape;854;p113"/>
          <p:cNvPicPr preferRelativeResize="0"/>
          <p:nvPr/>
        </p:nvPicPr>
        <p:blipFill rotWithShape="1">
          <a:blip r:embed="rId5">
            <a:alphaModFix/>
          </a:blip>
          <a:srcRect b="0" l="0" r="0" t="0"/>
          <a:stretch/>
        </p:blipFill>
        <p:spPr>
          <a:xfrm>
            <a:off x="3559840" y="3793071"/>
            <a:ext cx="341326" cy="384025"/>
          </a:xfrm>
          <a:prstGeom prst="rect">
            <a:avLst/>
          </a:prstGeom>
          <a:noFill/>
          <a:ln>
            <a:noFill/>
          </a:ln>
        </p:spPr>
      </p:pic>
      <p:pic>
        <p:nvPicPr>
          <p:cNvPr id="855" name="Google Shape;855;p113"/>
          <p:cNvPicPr preferRelativeResize="0"/>
          <p:nvPr/>
        </p:nvPicPr>
        <p:blipFill>
          <a:blip r:embed="rId6">
            <a:alphaModFix/>
          </a:blip>
          <a:stretch>
            <a:fillRect/>
          </a:stretch>
        </p:blipFill>
        <p:spPr>
          <a:xfrm>
            <a:off x="460700" y="467912"/>
            <a:ext cx="1610227" cy="393330"/>
          </a:xfrm>
          <a:prstGeom prst="rect">
            <a:avLst/>
          </a:prstGeom>
          <a:noFill/>
          <a:ln>
            <a:noFill/>
          </a:ln>
        </p:spPr>
      </p:pic>
      <p:pic>
        <p:nvPicPr>
          <p:cNvPr id="856" name="Google Shape;856;p113"/>
          <p:cNvPicPr preferRelativeResize="0"/>
          <p:nvPr/>
        </p:nvPicPr>
        <p:blipFill>
          <a:blip r:embed="rId7">
            <a:alphaModFix/>
          </a:blip>
          <a:stretch>
            <a:fillRect/>
          </a:stretch>
        </p:blipFill>
        <p:spPr>
          <a:xfrm>
            <a:off x="6048226" y="3761270"/>
            <a:ext cx="328900" cy="339519"/>
          </a:xfrm>
          <a:prstGeom prst="rect">
            <a:avLst/>
          </a:prstGeom>
          <a:noFill/>
          <a:ln>
            <a:noFill/>
          </a:ln>
        </p:spPr>
      </p:pic>
      <p:pic>
        <p:nvPicPr>
          <p:cNvPr id="857" name="Google Shape;857;p113"/>
          <p:cNvPicPr preferRelativeResize="0"/>
          <p:nvPr/>
        </p:nvPicPr>
        <p:blipFill>
          <a:blip r:embed="rId8">
            <a:alphaModFix/>
          </a:blip>
          <a:stretch>
            <a:fillRect/>
          </a:stretch>
        </p:blipFill>
        <p:spPr>
          <a:xfrm>
            <a:off x="4253800" y="591725"/>
            <a:ext cx="4729650" cy="2779193"/>
          </a:xfrm>
          <a:prstGeom prst="rect">
            <a:avLst/>
          </a:prstGeom>
          <a:noFill/>
          <a:ln>
            <a:noFill/>
          </a:ln>
        </p:spPr>
      </p:pic>
      <p:grpSp>
        <p:nvGrpSpPr>
          <p:cNvPr id="858" name="Google Shape;858;p113"/>
          <p:cNvGrpSpPr/>
          <p:nvPr/>
        </p:nvGrpSpPr>
        <p:grpSpPr>
          <a:xfrm>
            <a:off x="5163007" y="866750"/>
            <a:ext cx="3227893" cy="2133900"/>
            <a:chOff x="5080982" y="754850"/>
            <a:chExt cx="3227893" cy="2133900"/>
          </a:xfrm>
        </p:grpSpPr>
        <p:sp>
          <p:nvSpPr>
            <p:cNvPr id="859" name="Google Shape;859;p113"/>
            <p:cNvSpPr/>
            <p:nvPr/>
          </p:nvSpPr>
          <p:spPr>
            <a:xfrm flipH="1">
              <a:off x="5559975" y="770475"/>
              <a:ext cx="2748900" cy="21135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13"/>
            <p:cNvSpPr/>
            <p:nvPr/>
          </p:nvSpPr>
          <p:spPr>
            <a:xfrm flipH="1" rot="-1411117">
              <a:off x="5177013" y="1282712"/>
              <a:ext cx="2870338" cy="1078176"/>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13"/>
            <p:cNvSpPr/>
            <p:nvPr/>
          </p:nvSpPr>
          <p:spPr>
            <a:xfrm rot="10800000">
              <a:off x="7710475" y="754925"/>
              <a:ext cx="543000" cy="485700"/>
            </a:xfrm>
            <a:prstGeom prst="triangle">
              <a:avLst>
                <a:gd fmla="val 61846"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2" name="Google Shape;862;p113"/>
          <p:cNvGrpSpPr/>
          <p:nvPr/>
        </p:nvGrpSpPr>
        <p:grpSpPr>
          <a:xfrm>
            <a:off x="6386125" y="1065012"/>
            <a:ext cx="1928570" cy="1924518"/>
            <a:chOff x="6325525" y="861250"/>
            <a:chExt cx="1928570" cy="1924518"/>
          </a:xfrm>
        </p:grpSpPr>
        <p:pic>
          <p:nvPicPr>
            <p:cNvPr id="863" name="Google Shape;863;p113"/>
            <p:cNvPicPr preferRelativeResize="0"/>
            <p:nvPr/>
          </p:nvPicPr>
          <p:blipFill>
            <a:blip r:embed="rId9">
              <a:alphaModFix/>
            </a:blip>
            <a:stretch>
              <a:fillRect/>
            </a:stretch>
          </p:blipFill>
          <p:spPr>
            <a:xfrm>
              <a:off x="7725295" y="1320895"/>
              <a:ext cx="471900" cy="471900"/>
            </a:xfrm>
            <a:prstGeom prst="rect">
              <a:avLst/>
            </a:prstGeom>
            <a:noFill/>
            <a:ln>
              <a:noFill/>
            </a:ln>
          </p:spPr>
        </p:pic>
        <p:pic>
          <p:nvPicPr>
            <p:cNvPr id="864" name="Google Shape;864;p113"/>
            <p:cNvPicPr preferRelativeResize="0"/>
            <p:nvPr/>
          </p:nvPicPr>
          <p:blipFill>
            <a:blip r:embed="rId10">
              <a:alphaModFix/>
            </a:blip>
            <a:stretch>
              <a:fillRect/>
            </a:stretch>
          </p:blipFill>
          <p:spPr>
            <a:xfrm>
              <a:off x="7769237" y="1866126"/>
              <a:ext cx="384025" cy="384025"/>
            </a:xfrm>
            <a:prstGeom prst="rect">
              <a:avLst/>
            </a:prstGeom>
            <a:noFill/>
            <a:ln>
              <a:noFill/>
            </a:ln>
          </p:spPr>
        </p:pic>
        <p:pic>
          <p:nvPicPr>
            <p:cNvPr id="865" name="Google Shape;865;p113"/>
            <p:cNvPicPr preferRelativeResize="0"/>
            <p:nvPr/>
          </p:nvPicPr>
          <p:blipFill>
            <a:blip r:embed="rId11">
              <a:alphaModFix/>
            </a:blip>
            <a:stretch>
              <a:fillRect/>
            </a:stretch>
          </p:blipFill>
          <p:spPr>
            <a:xfrm>
              <a:off x="6770125" y="1866124"/>
              <a:ext cx="384025" cy="384025"/>
            </a:xfrm>
            <a:prstGeom prst="rect">
              <a:avLst/>
            </a:prstGeom>
            <a:noFill/>
            <a:ln>
              <a:noFill/>
            </a:ln>
          </p:spPr>
        </p:pic>
        <p:pic>
          <p:nvPicPr>
            <p:cNvPr id="866" name="Google Shape;866;p113"/>
            <p:cNvPicPr preferRelativeResize="0"/>
            <p:nvPr/>
          </p:nvPicPr>
          <p:blipFill>
            <a:blip r:embed="rId12">
              <a:alphaModFix/>
            </a:blip>
            <a:stretch>
              <a:fillRect/>
            </a:stretch>
          </p:blipFill>
          <p:spPr>
            <a:xfrm>
              <a:off x="7302900" y="1399199"/>
              <a:ext cx="341325" cy="315292"/>
            </a:xfrm>
            <a:prstGeom prst="rect">
              <a:avLst/>
            </a:prstGeom>
            <a:noFill/>
            <a:ln>
              <a:noFill/>
            </a:ln>
          </p:spPr>
        </p:pic>
        <p:pic>
          <p:nvPicPr>
            <p:cNvPr id="867" name="Google Shape;867;p113"/>
            <p:cNvPicPr preferRelativeResize="0"/>
            <p:nvPr/>
          </p:nvPicPr>
          <p:blipFill>
            <a:blip r:embed="rId13">
              <a:alphaModFix/>
            </a:blip>
            <a:stretch>
              <a:fillRect/>
            </a:stretch>
          </p:blipFill>
          <p:spPr>
            <a:xfrm>
              <a:off x="7741800" y="861250"/>
              <a:ext cx="438900" cy="438900"/>
            </a:xfrm>
            <a:prstGeom prst="rect">
              <a:avLst/>
            </a:prstGeom>
            <a:noFill/>
            <a:ln>
              <a:noFill/>
            </a:ln>
          </p:spPr>
        </p:pic>
        <p:pic>
          <p:nvPicPr>
            <p:cNvPr id="868" name="Google Shape;868;p113"/>
            <p:cNvPicPr preferRelativeResize="0"/>
            <p:nvPr/>
          </p:nvPicPr>
          <p:blipFill>
            <a:blip r:embed="rId14">
              <a:alphaModFix/>
            </a:blip>
            <a:stretch>
              <a:fillRect/>
            </a:stretch>
          </p:blipFill>
          <p:spPr>
            <a:xfrm>
              <a:off x="6325525" y="2414038"/>
              <a:ext cx="471900" cy="315419"/>
            </a:xfrm>
            <a:prstGeom prst="rect">
              <a:avLst/>
            </a:prstGeom>
            <a:noFill/>
            <a:ln>
              <a:noFill/>
            </a:ln>
          </p:spPr>
        </p:pic>
        <p:pic>
          <p:nvPicPr>
            <p:cNvPr id="869" name="Google Shape;869;p113"/>
            <p:cNvPicPr preferRelativeResize="0"/>
            <p:nvPr/>
          </p:nvPicPr>
          <p:blipFill>
            <a:blip r:embed="rId15">
              <a:alphaModFix/>
            </a:blip>
            <a:stretch>
              <a:fillRect/>
            </a:stretch>
          </p:blipFill>
          <p:spPr>
            <a:xfrm>
              <a:off x="6797413" y="2353031"/>
              <a:ext cx="384050" cy="384050"/>
            </a:xfrm>
            <a:prstGeom prst="rect">
              <a:avLst/>
            </a:prstGeom>
            <a:noFill/>
            <a:ln>
              <a:noFill/>
            </a:ln>
          </p:spPr>
        </p:pic>
        <p:pic>
          <p:nvPicPr>
            <p:cNvPr id="870" name="Google Shape;870;p113"/>
            <p:cNvPicPr preferRelativeResize="0"/>
            <p:nvPr/>
          </p:nvPicPr>
          <p:blipFill>
            <a:blip r:embed="rId16">
              <a:alphaModFix/>
            </a:blip>
            <a:stretch>
              <a:fillRect/>
            </a:stretch>
          </p:blipFill>
          <p:spPr>
            <a:xfrm>
              <a:off x="7668400" y="2441373"/>
              <a:ext cx="585695" cy="304800"/>
            </a:xfrm>
            <a:prstGeom prst="rect">
              <a:avLst/>
            </a:prstGeom>
            <a:noFill/>
            <a:ln>
              <a:noFill/>
            </a:ln>
          </p:spPr>
        </p:pic>
        <p:pic>
          <p:nvPicPr>
            <p:cNvPr id="871" name="Google Shape;871;p113"/>
            <p:cNvPicPr preferRelativeResize="0"/>
            <p:nvPr/>
          </p:nvPicPr>
          <p:blipFill>
            <a:blip r:embed="rId17">
              <a:alphaModFix/>
            </a:blip>
            <a:stretch>
              <a:fillRect/>
            </a:stretch>
          </p:blipFill>
          <p:spPr>
            <a:xfrm>
              <a:off x="7225738" y="1822187"/>
              <a:ext cx="471900" cy="471900"/>
            </a:xfrm>
            <a:prstGeom prst="rect">
              <a:avLst/>
            </a:prstGeom>
            <a:noFill/>
            <a:ln>
              <a:noFill/>
            </a:ln>
          </p:spPr>
        </p:pic>
        <p:pic>
          <p:nvPicPr>
            <p:cNvPr id="872" name="Google Shape;872;p113"/>
            <p:cNvPicPr preferRelativeResize="0"/>
            <p:nvPr/>
          </p:nvPicPr>
          <p:blipFill>
            <a:blip r:embed="rId18">
              <a:alphaModFix/>
            </a:blip>
            <a:stretch>
              <a:fillRect/>
            </a:stretch>
          </p:blipFill>
          <p:spPr>
            <a:xfrm>
              <a:off x="7281551" y="2401742"/>
              <a:ext cx="384025" cy="384025"/>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78" name="Google Shape;878;p114"/>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79" name="Google Shape;879;p114"/>
          <p:cNvSpPr/>
          <p:nvPr/>
        </p:nvSpPr>
        <p:spPr>
          <a:xfrm>
            <a:off x="807900" y="9600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80" name="Google Shape;880;p114"/>
          <p:cNvSpPr/>
          <p:nvPr/>
        </p:nvSpPr>
        <p:spPr>
          <a:xfrm>
            <a:off x="5956250" y="2001587"/>
            <a:ext cx="3000000" cy="330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Wireless Services</a:t>
            </a:r>
            <a:r>
              <a:rPr lang="en" sz="850">
                <a:solidFill>
                  <a:srgbClr val="F0F0F0"/>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Internet of Things (IoT) </a:t>
            </a:r>
            <a:br>
              <a:rPr i="0" lang="en" sz="850" u="none" cap="none" strike="noStrike">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Managed Mobility</a:t>
            </a:r>
            <a:r>
              <a:rPr lang="en" sz="850">
                <a:solidFill>
                  <a:srgbClr val="F0F0F0"/>
                </a:solidFill>
                <a:latin typeface="Inter Light"/>
                <a:ea typeface="Inter Light"/>
                <a:cs typeface="Inter Light"/>
                <a:sym typeface="Inter Light"/>
              </a:rPr>
              <a:t>  |  Expense Management (WEM)   </a:t>
            </a:r>
            <a:endParaRPr sz="850">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81" name="Google Shape;881;p114"/>
          <p:cNvSpPr/>
          <p:nvPr/>
        </p:nvSpPr>
        <p:spPr>
          <a:xfrm>
            <a:off x="687000" y="4067274"/>
            <a:ext cx="3276600" cy="384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Public, Private, &amp; Hybrid Cloud  </a:t>
            </a:r>
            <a:br>
              <a:rPr lang="en" sz="850">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Data Center &amp; Colocation</a:t>
            </a:r>
            <a:r>
              <a:rPr lang="en" sz="850">
                <a:solidFill>
                  <a:schemeClr val="lt2"/>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Disaster Recovery</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82" name="Google Shape;882;p114"/>
          <p:cNvSpPr/>
          <p:nvPr/>
        </p:nvSpPr>
        <p:spPr>
          <a:xfrm>
            <a:off x="362925" y="3017400"/>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Physical Security  |  Network Security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Endpoint Security  |  Cloud Security  |  SASE</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83" name="Google Shape;883;p114"/>
          <p:cNvSpPr/>
          <p:nvPr/>
        </p:nvSpPr>
        <p:spPr>
          <a:xfrm>
            <a:off x="5154175" y="960057"/>
            <a:ext cx="3599400" cy="14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Fiber   |   Cable   |   Wireless   |   Satellite  |  TEM  </a:t>
            </a:r>
            <a:endParaRPr i="0" sz="1000" u="none" cap="none" strike="noStrike">
              <a:solidFill>
                <a:srgbClr val="F0F0F0"/>
              </a:solidFill>
              <a:latin typeface="Helvetica Neue Light"/>
              <a:ea typeface="Helvetica Neue Light"/>
              <a:cs typeface="Helvetica Neue Light"/>
              <a:sym typeface="Helvetica Neue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84" name="Google Shape;884;p114"/>
          <p:cNvSpPr/>
          <p:nvPr/>
        </p:nvSpPr>
        <p:spPr>
          <a:xfrm>
            <a:off x="323025" y="2001587"/>
            <a:ext cx="2815800" cy="367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NOC</a:t>
            </a:r>
            <a:r>
              <a:rPr b="1" lang="en" sz="850">
                <a:solidFill>
                  <a:srgbClr val="F0F0F0"/>
                </a:solidFill>
                <a:latin typeface="Inter"/>
                <a:ea typeface="Inter"/>
                <a:cs typeface="Inter"/>
                <a:sym typeface="Inter"/>
              </a:rPr>
              <a:t> </a:t>
            </a:r>
            <a:r>
              <a:rPr lang="en" sz="850">
                <a:solidFill>
                  <a:srgbClr val="F0F0F0"/>
                </a:solidFill>
                <a:latin typeface="Inter Light"/>
                <a:ea typeface="Inter Light"/>
                <a:cs typeface="Inter Light"/>
                <a:sym typeface="Inter Light"/>
              </a:rPr>
              <a:t> |  SOC  |  </a:t>
            </a:r>
            <a:r>
              <a:rPr i="0" lang="en" sz="850" u="none" cap="none" strike="noStrike">
                <a:solidFill>
                  <a:srgbClr val="F0F0F0"/>
                </a:solidFill>
                <a:latin typeface="Inter Light"/>
                <a:ea typeface="Inter Light"/>
                <a:cs typeface="Inter Light"/>
                <a:sym typeface="Inter Light"/>
              </a:rPr>
              <a:t>Professional Services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 SmartSupport</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Asset Management</a:t>
            </a:r>
            <a:endParaRPr b="0" i="0" sz="1000" u="none" cap="none" strike="noStrike">
              <a:solidFill>
                <a:srgbClr val="F0F0F0"/>
              </a:solidFill>
              <a:latin typeface="Open Sans Light"/>
              <a:ea typeface="Open Sans Light"/>
              <a:cs typeface="Open Sans Light"/>
              <a:sym typeface="Open Sans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85" name="Google Shape;885;p114"/>
          <p:cNvSpPr/>
          <p:nvPr/>
        </p:nvSpPr>
        <p:spPr>
          <a:xfrm>
            <a:off x="5956250" y="3017400"/>
            <a:ext cx="2685900" cy="33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U</a:t>
            </a:r>
            <a:r>
              <a:rPr lang="en" sz="850">
                <a:solidFill>
                  <a:srgbClr val="F0F0F0"/>
                </a:solidFill>
                <a:latin typeface="Inter Light"/>
                <a:ea typeface="Inter Light"/>
                <a:cs typeface="Inter Light"/>
                <a:sym typeface="Inter Light"/>
              </a:rPr>
              <a:t>CaaS</a:t>
            </a:r>
            <a:r>
              <a:rPr i="0" lang="en" sz="850" u="none" cap="none" strike="noStrike">
                <a:solidFill>
                  <a:srgbClr val="F0F0F0"/>
                </a:solidFill>
                <a:latin typeface="Inter Light"/>
                <a:ea typeface="Inter Light"/>
                <a:cs typeface="Inter Light"/>
                <a:sym typeface="Inter Light"/>
              </a:rPr>
              <a:t>  |  C</a:t>
            </a:r>
            <a:r>
              <a:rPr lang="en" sz="850">
                <a:solidFill>
                  <a:srgbClr val="F0F0F0"/>
                </a:solidFill>
                <a:latin typeface="Inter Light"/>
                <a:ea typeface="Inter Light"/>
                <a:cs typeface="Inter Light"/>
                <a:sym typeface="Inter Light"/>
              </a:rPr>
              <a:t>ontact Center</a:t>
            </a:r>
            <a:r>
              <a:rPr i="0" lang="en" sz="850" u="none" cap="none" strike="noStrike">
                <a:solidFill>
                  <a:srgbClr val="F0F0F0"/>
                </a:solidFill>
                <a:latin typeface="Inter Light"/>
                <a:ea typeface="Inter Light"/>
                <a:cs typeface="Inter Light"/>
                <a:sym typeface="Inter Light"/>
              </a:rPr>
              <a:t>  |  </a:t>
            </a:r>
            <a:r>
              <a:rPr lang="en" sz="850">
                <a:solidFill>
                  <a:srgbClr val="F0F0F0"/>
                </a:solidFill>
                <a:latin typeface="Inter Light"/>
                <a:ea typeface="Inter Light"/>
                <a:cs typeface="Inter Light"/>
                <a:sym typeface="Inter Light"/>
              </a:rPr>
              <a:t>CPaaS</a:t>
            </a:r>
            <a:r>
              <a:rPr lang="en" sz="850">
                <a:solidFill>
                  <a:schemeClr val="lt2"/>
                </a:solidFill>
                <a:latin typeface="Inter Light"/>
                <a:ea typeface="Inter Light"/>
                <a:cs typeface="Inter Light"/>
                <a:sym typeface="Inter Light"/>
              </a:rPr>
              <a:t>  |  </a:t>
            </a:r>
            <a:r>
              <a:rPr lang="en" sz="850">
                <a:solidFill>
                  <a:srgbClr val="F0F0F0"/>
                </a:solidFill>
                <a:latin typeface="Inter Light"/>
                <a:ea typeface="Inter Light"/>
                <a:cs typeface="Inter Light"/>
                <a:sym typeface="Inter Light"/>
              </a:rPr>
              <a:t>SMS    Analytics</a:t>
            </a:r>
            <a:r>
              <a:rPr lang="en" sz="850">
                <a:solidFill>
                  <a:schemeClr val="lt2"/>
                </a:solidFill>
                <a:latin typeface="Inter Light"/>
                <a:ea typeface="Inter Light"/>
                <a:cs typeface="Inter Light"/>
                <a:sym typeface="Inter Light"/>
              </a:rPr>
              <a:t>  |  </a:t>
            </a:r>
            <a:r>
              <a:rPr lang="en" sz="850">
                <a:solidFill>
                  <a:srgbClr val="F0F0F0"/>
                </a:solidFill>
                <a:latin typeface="Inter Light"/>
                <a:ea typeface="Inter Light"/>
                <a:cs typeface="Inter Light"/>
                <a:sym typeface="Inter Light"/>
              </a:rPr>
              <a:t>Artificial Intelligence (AI)</a:t>
            </a:r>
            <a:endParaRPr sz="850">
              <a:solidFill>
                <a:srgbClr val="F0F0F0"/>
              </a:solidFill>
              <a:latin typeface="Inter Light"/>
              <a:ea typeface="Inter Light"/>
              <a:cs typeface="Inter Light"/>
              <a:sym typeface="Inter Light"/>
            </a:endParaRPr>
          </a:p>
          <a:p>
            <a:pPr indent="0" lvl="0" marL="0" marR="0" rtl="0" algn="r">
              <a:lnSpc>
                <a:spcPct val="100000"/>
              </a:lnSpc>
              <a:spcBef>
                <a:spcPts val="300"/>
              </a:spcBef>
              <a:spcAft>
                <a:spcPts val="0"/>
              </a:spcAft>
              <a:buClr>
                <a:srgbClr val="000000"/>
              </a:buClr>
              <a:buSzPts val="1000"/>
              <a:buFont typeface="Arial"/>
              <a:buNone/>
            </a:pPr>
            <a:r>
              <a:rPr b="0" i="0" lang="en" sz="1000" u="none" cap="none" strike="noStrike">
                <a:solidFill>
                  <a:srgbClr val="FFFFFF"/>
                </a:solidFill>
                <a:latin typeface="Open Sans Light"/>
                <a:ea typeface="Open Sans Light"/>
                <a:cs typeface="Open Sans Light"/>
                <a:sym typeface="Open Sans Light"/>
              </a:rPr>
              <a:t> </a:t>
            </a:r>
            <a:endParaRPr b="0" i="0" sz="1000" u="none" cap="none" strike="noStrike">
              <a:solidFill>
                <a:srgbClr val="FFFFFF"/>
              </a:solidFill>
              <a:latin typeface="Open Sans Light"/>
              <a:ea typeface="Open Sans Light"/>
              <a:cs typeface="Open Sans Light"/>
              <a:sym typeface="Open Sans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86" name="Google Shape;886;p114"/>
          <p:cNvSpPr/>
          <p:nvPr/>
        </p:nvSpPr>
        <p:spPr>
          <a:xfrm>
            <a:off x="5154175" y="4067274"/>
            <a:ext cx="36885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  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887" name="Google Shape;887;p114"/>
          <p:cNvSpPr txBox="1"/>
          <p:nvPr/>
        </p:nvSpPr>
        <p:spPr>
          <a:xfrm>
            <a:off x="963600" y="5531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888" name="Google Shape;888;p114"/>
          <p:cNvSpPr txBox="1"/>
          <p:nvPr/>
        </p:nvSpPr>
        <p:spPr>
          <a:xfrm>
            <a:off x="5154175" y="55315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CONNECTIVITY &amp;  SD-WAN</a:t>
            </a:r>
            <a:endParaRPr sz="1300">
              <a:solidFill>
                <a:schemeClr val="dk2"/>
              </a:solidFill>
              <a:latin typeface="Inter SemiBold"/>
              <a:ea typeface="Inter SemiBold"/>
              <a:cs typeface="Inter SemiBold"/>
              <a:sym typeface="Inter SemiBold"/>
            </a:endParaRPr>
          </a:p>
        </p:txBody>
      </p:sp>
      <p:sp>
        <p:nvSpPr>
          <p:cNvPr id="889" name="Google Shape;889;p114"/>
          <p:cNvSpPr txBox="1"/>
          <p:nvPr/>
        </p:nvSpPr>
        <p:spPr>
          <a:xfrm>
            <a:off x="138825" y="15998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MANAGED SERVICES</a:t>
            </a:r>
            <a:endParaRPr/>
          </a:p>
        </p:txBody>
      </p:sp>
      <p:sp>
        <p:nvSpPr>
          <p:cNvPr id="890" name="Google Shape;890;p114"/>
          <p:cNvSpPr txBox="1"/>
          <p:nvPr/>
        </p:nvSpPr>
        <p:spPr>
          <a:xfrm>
            <a:off x="5956250" y="15998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MOBILITY &amp; IoT</a:t>
            </a:r>
            <a:endParaRPr sz="1300">
              <a:solidFill>
                <a:srgbClr val="ABE6FF"/>
              </a:solidFill>
              <a:latin typeface="Inter SemiBold"/>
              <a:ea typeface="Inter SemiBold"/>
              <a:cs typeface="Inter SemiBold"/>
              <a:sym typeface="Inter SemiBold"/>
            </a:endParaRPr>
          </a:p>
        </p:txBody>
      </p:sp>
      <p:sp>
        <p:nvSpPr>
          <p:cNvPr id="891" name="Google Shape;891;p114"/>
          <p:cNvSpPr txBox="1"/>
          <p:nvPr/>
        </p:nvSpPr>
        <p:spPr>
          <a:xfrm>
            <a:off x="5956250" y="264213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CUSTOMER EXPERIENCE (CX)</a:t>
            </a:r>
            <a:endParaRPr/>
          </a:p>
        </p:txBody>
      </p:sp>
      <p:sp>
        <p:nvSpPr>
          <p:cNvPr id="892" name="Google Shape;892;p114"/>
          <p:cNvSpPr txBox="1"/>
          <p:nvPr/>
        </p:nvSpPr>
        <p:spPr>
          <a:xfrm>
            <a:off x="138825" y="264213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SECURITY</a:t>
            </a:r>
            <a:endParaRPr/>
          </a:p>
        </p:txBody>
      </p:sp>
      <p:sp>
        <p:nvSpPr>
          <p:cNvPr id="893" name="Google Shape;893;p114"/>
          <p:cNvSpPr txBox="1"/>
          <p:nvPr/>
        </p:nvSpPr>
        <p:spPr>
          <a:xfrm>
            <a:off x="5154175" y="367770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SOFTWARE AS A SERVICE</a:t>
            </a:r>
            <a:endParaRPr/>
          </a:p>
        </p:txBody>
      </p:sp>
      <p:sp>
        <p:nvSpPr>
          <p:cNvPr id="894" name="Google Shape;894;p114"/>
          <p:cNvSpPr txBox="1"/>
          <p:nvPr/>
        </p:nvSpPr>
        <p:spPr>
          <a:xfrm>
            <a:off x="963600" y="367770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CLOUD INFRASTRUCTURE</a:t>
            </a:r>
            <a:endParaRPr sz="1300">
              <a:solidFill>
                <a:schemeClr val="dk2"/>
              </a:solidFill>
              <a:latin typeface="Inter SemiBold"/>
              <a:ea typeface="Inter SemiBold"/>
              <a:cs typeface="Inter SemiBold"/>
              <a:sym typeface="Inter SemiBold"/>
            </a:endParaRPr>
          </a:p>
        </p:txBody>
      </p:sp>
      <p:pic>
        <p:nvPicPr>
          <p:cNvPr id="895" name="Google Shape;895;p114"/>
          <p:cNvPicPr preferRelativeResize="0"/>
          <p:nvPr/>
        </p:nvPicPr>
        <p:blipFill rotWithShape="1">
          <a:blip r:embed="rId3">
            <a:alphaModFix/>
          </a:blip>
          <a:srcRect b="0" l="0" r="0" t="0"/>
          <a:stretch/>
        </p:blipFill>
        <p:spPr>
          <a:xfrm>
            <a:off x="3242350" y="1171226"/>
            <a:ext cx="2506476" cy="2506476"/>
          </a:xfrm>
          <a:prstGeom prst="rect">
            <a:avLst/>
          </a:prstGeom>
          <a:noFill/>
          <a:ln>
            <a:noFill/>
          </a:ln>
        </p:spPr>
      </p:pic>
      <p:sp>
        <p:nvSpPr>
          <p:cNvPr id="896" name="Google Shape;896;p114"/>
          <p:cNvSpPr txBox="1"/>
          <p:nvPr/>
        </p:nvSpPr>
        <p:spPr>
          <a:xfrm>
            <a:off x="0" y="97050"/>
            <a:ext cx="9144000" cy="43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1800">
                <a:solidFill>
                  <a:schemeClr val="lt1"/>
                </a:solidFill>
                <a:latin typeface="Inter ExtraLight"/>
                <a:ea typeface="Inter ExtraLight"/>
                <a:cs typeface="Inter ExtraLight"/>
                <a:sym typeface="Inter ExtraLight"/>
              </a:rPr>
              <a:t>Add Energy solutions to your portfolio with our catalog</a:t>
            </a:r>
            <a:endParaRPr sz="1800">
              <a:solidFill>
                <a:schemeClr val="lt1"/>
              </a:solidFill>
              <a:latin typeface="Inter ExtraLight"/>
              <a:ea typeface="Inter ExtraLight"/>
              <a:cs typeface="Inter ExtraLight"/>
              <a:sym typeface="Inter ExtraLight"/>
            </a:endParaRPr>
          </a:p>
        </p:txBody>
      </p:sp>
      <p:sp>
        <p:nvSpPr>
          <p:cNvPr id="897" name="Google Shape;897;p114"/>
          <p:cNvSpPr/>
          <p:nvPr/>
        </p:nvSpPr>
        <p:spPr>
          <a:xfrm>
            <a:off x="1265450" y="575275"/>
            <a:ext cx="2917500" cy="7782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1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Energy solutions portfolio</a:t>
            </a:r>
            <a:endParaRPr/>
          </a:p>
        </p:txBody>
      </p:sp>
      <p:sp>
        <p:nvSpPr>
          <p:cNvPr id="903" name="Google Shape;903;p1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descr="preencoded.png" id="904" name="Google Shape;904;p115"/>
          <p:cNvPicPr preferRelativeResize="0"/>
          <p:nvPr/>
        </p:nvPicPr>
        <p:blipFill rotWithShape="1">
          <a:blip r:embed="rId3">
            <a:alphaModFix/>
          </a:blip>
          <a:srcRect b="0" l="0" r="0" t="0"/>
          <a:stretch/>
        </p:blipFill>
        <p:spPr>
          <a:xfrm>
            <a:off x="515475" y="1057650"/>
            <a:ext cx="2014538" cy="1881188"/>
          </a:xfrm>
          <a:prstGeom prst="rect">
            <a:avLst/>
          </a:prstGeom>
          <a:noFill/>
          <a:ln>
            <a:noFill/>
          </a:ln>
        </p:spPr>
      </p:pic>
      <p:pic>
        <p:nvPicPr>
          <p:cNvPr descr="preencoded.png" id="905" name="Google Shape;905;p115"/>
          <p:cNvPicPr preferRelativeResize="0"/>
          <p:nvPr/>
        </p:nvPicPr>
        <p:blipFill rotWithShape="1">
          <a:blip r:embed="rId3">
            <a:alphaModFix/>
          </a:blip>
          <a:srcRect b="0" l="0" r="0" t="0"/>
          <a:stretch/>
        </p:blipFill>
        <p:spPr>
          <a:xfrm>
            <a:off x="2530025" y="1057650"/>
            <a:ext cx="2014538" cy="1881188"/>
          </a:xfrm>
          <a:prstGeom prst="rect">
            <a:avLst/>
          </a:prstGeom>
          <a:noFill/>
          <a:ln>
            <a:noFill/>
          </a:ln>
        </p:spPr>
      </p:pic>
      <p:pic>
        <p:nvPicPr>
          <p:cNvPr descr="preencoded.png" id="906" name="Google Shape;906;p115"/>
          <p:cNvPicPr preferRelativeResize="0"/>
          <p:nvPr/>
        </p:nvPicPr>
        <p:blipFill rotWithShape="1">
          <a:blip r:embed="rId3">
            <a:alphaModFix/>
          </a:blip>
          <a:srcRect b="0" l="0" r="0" t="0"/>
          <a:stretch/>
        </p:blipFill>
        <p:spPr>
          <a:xfrm>
            <a:off x="4544575" y="1057650"/>
            <a:ext cx="2014538" cy="1881188"/>
          </a:xfrm>
          <a:prstGeom prst="rect">
            <a:avLst/>
          </a:prstGeom>
          <a:noFill/>
          <a:ln>
            <a:noFill/>
          </a:ln>
        </p:spPr>
      </p:pic>
      <p:pic>
        <p:nvPicPr>
          <p:cNvPr descr="preencoded.png" id="907" name="Google Shape;907;p115"/>
          <p:cNvPicPr preferRelativeResize="0"/>
          <p:nvPr/>
        </p:nvPicPr>
        <p:blipFill rotWithShape="1">
          <a:blip r:embed="rId3">
            <a:alphaModFix/>
          </a:blip>
          <a:srcRect b="0" l="0" r="0" t="0"/>
          <a:stretch/>
        </p:blipFill>
        <p:spPr>
          <a:xfrm>
            <a:off x="6559125" y="1057650"/>
            <a:ext cx="2014538" cy="1881188"/>
          </a:xfrm>
          <a:prstGeom prst="rect">
            <a:avLst/>
          </a:prstGeom>
          <a:noFill/>
          <a:ln>
            <a:noFill/>
          </a:ln>
        </p:spPr>
      </p:pic>
      <p:pic>
        <p:nvPicPr>
          <p:cNvPr descr="preencoded.png" id="908" name="Google Shape;908;p115"/>
          <p:cNvPicPr preferRelativeResize="0"/>
          <p:nvPr/>
        </p:nvPicPr>
        <p:blipFill rotWithShape="1">
          <a:blip r:embed="rId3">
            <a:alphaModFix/>
          </a:blip>
          <a:srcRect b="0" l="0" r="0" t="0"/>
          <a:stretch/>
        </p:blipFill>
        <p:spPr>
          <a:xfrm>
            <a:off x="515475" y="2710250"/>
            <a:ext cx="2014538" cy="1881188"/>
          </a:xfrm>
          <a:prstGeom prst="rect">
            <a:avLst/>
          </a:prstGeom>
          <a:noFill/>
          <a:ln>
            <a:noFill/>
          </a:ln>
        </p:spPr>
      </p:pic>
      <p:pic>
        <p:nvPicPr>
          <p:cNvPr descr="preencoded.png" id="909" name="Google Shape;909;p115"/>
          <p:cNvPicPr preferRelativeResize="0"/>
          <p:nvPr/>
        </p:nvPicPr>
        <p:blipFill rotWithShape="1">
          <a:blip r:embed="rId3">
            <a:alphaModFix/>
          </a:blip>
          <a:srcRect b="0" l="0" r="0" t="0"/>
          <a:stretch/>
        </p:blipFill>
        <p:spPr>
          <a:xfrm>
            <a:off x="2530025" y="2710250"/>
            <a:ext cx="2014538" cy="1881188"/>
          </a:xfrm>
          <a:prstGeom prst="rect">
            <a:avLst/>
          </a:prstGeom>
          <a:noFill/>
          <a:ln>
            <a:noFill/>
          </a:ln>
        </p:spPr>
      </p:pic>
      <p:pic>
        <p:nvPicPr>
          <p:cNvPr descr="preencoded.png" id="910" name="Google Shape;910;p115"/>
          <p:cNvPicPr preferRelativeResize="0"/>
          <p:nvPr/>
        </p:nvPicPr>
        <p:blipFill rotWithShape="1">
          <a:blip r:embed="rId3">
            <a:alphaModFix/>
          </a:blip>
          <a:srcRect b="0" l="0" r="0" t="0"/>
          <a:stretch/>
        </p:blipFill>
        <p:spPr>
          <a:xfrm>
            <a:off x="4544575" y="2710250"/>
            <a:ext cx="2014538" cy="1881188"/>
          </a:xfrm>
          <a:prstGeom prst="rect">
            <a:avLst/>
          </a:prstGeom>
          <a:noFill/>
          <a:ln>
            <a:noFill/>
          </a:ln>
        </p:spPr>
      </p:pic>
      <p:pic>
        <p:nvPicPr>
          <p:cNvPr descr="preencoded.png" id="911" name="Google Shape;911;p115"/>
          <p:cNvPicPr preferRelativeResize="0"/>
          <p:nvPr/>
        </p:nvPicPr>
        <p:blipFill rotWithShape="1">
          <a:blip r:embed="rId3">
            <a:alphaModFix/>
          </a:blip>
          <a:srcRect b="0" l="0" r="0" t="0"/>
          <a:stretch/>
        </p:blipFill>
        <p:spPr>
          <a:xfrm>
            <a:off x="6559125" y="2685575"/>
            <a:ext cx="2014538" cy="1881188"/>
          </a:xfrm>
          <a:prstGeom prst="rect">
            <a:avLst/>
          </a:prstGeom>
          <a:noFill/>
          <a:ln>
            <a:noFill/>
          </a:ln>
        </p:spPr>
      </p:pic>
      <p:sp>
        <p:nvSpPr>
          <p:cNvPr id="912" name="Google Shape;912;p115"/>
          <p:cNvSpPr/>
          <p:nvPr/>
        </p:nvSpPr>
        <p:spPr>
          <a:xfrm>
            <a:off x="923200" y="197840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Electricity &amp; Natural Gas Procurement</a:t>
            </a:r>
            <a:endParaRPr sz="1200">
              <a:solidFill>
                <a:schemeClr val="dk1"/>
              </a:solidFill>
              <a:latin typeface="Inter ExtraLight"/>
              <a:ea typeface="Inter ExtraLight"/>
              <a:cs typeface="Inter ExtraLight"/>
              <a:sym typeface="Inter ExtraLight"/>
            </a:endParaRPr>
          </a:p>
          <a:p>
            <a:pPr indent="0" lvl="0" marL="0" marR="0" rtl="0" algn="l">
              <a:lnSpc>
                <a:spcPct val="100000"/>
              </a:lnSpc>
              <a:spcBef>
                <a:spcPts val="0"/>
              </a:spcBef>
              <a:spcAft>
                <a:spcPts val="0"/>
              </a:spcAft>
              <a:buNone/>
            </a:pPr>
            <a:r>
              <a:t/>
            </a:r>
            <a:endParaRPr sz="1000">
              <a:solidFill>
                <a:srgbClr val="222222"/>
              </a:solidFill>
              <a:latin typeface="Open Sans"/>
              <a:ea typeface="Open Sans"/>
              <a:cs typeface="Open Sans"/>
              <a:sym typeface="Open Sans"/>
            </a:endParaRPr>
          </a:p>
        </p:txBody>
      </p:sp>
      <p:sp>
        <p:nvSpPr>
          <p:cNvPr id="913" name="Google Shape;913;p115"/>
          <p:cNvSpPr/>
          <p:nvPr/>
        </p:nvSpPr>
        <p:spPr>
          <a:xfrm>
            <a:off x="2937750" y="1978400"/>
            <a:ext cx="1270800" cy="319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Energy Efficiency</a:t>
            </a:r>
            <a:endParaRPr sz="1200">
              <a:solidFill>
                <a:schemeClr val="dk1"/>
              </a:solidFill>
              <a:latin typeface="Inter ExtraLight"/>
              <a:ea typeface="Inter ExtraLight"/>
              <a:cs typeface="Inter ExtraLight"/>
              <a:sym typeface="Inter ExtraLight"/>
            </a:endParaRPr>
          </a:p>
        </p:txBody>
      </p:sp>
      <p:sp>
        <p:nvSpPr>
          <p:cNvPr id="914" name="Google Shape;914;p115"/>
          <p:cNvSpPr/>
          <p:nvPr/>
        </p:nvSpPr>
        <p:spPr>
          <a:xfrm>
            <a:off x="4952300" y="197840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Building Management (Sensors &amp; IoT)</a:t>
            </a:r>
            <a:endParaRPr sz="1200">
              <a:solidFill>
                <a:schemeClr val="dk1"/>
              </a:solidFill>
              <a:latin typeface="Inter ExtraLight"/>
              <a:ea typeface="Inter ExtraLight"/>
              <a:cs typeface="Inter ExtraLight"/>
              <a:sym typeface="Inter ExtraLight"/>
            </a:endParaRPr>
          </a:p>
        </p:txBody>
      </p:sp>
      <p:sp>
        <p:nvSpPr>
          <p:cNvPr id="915" name="Google Shape;915;p115"/>
          <p:cNvSpPr/>
          <p:nvPr/>
        </p:nvSpPr>
        <p:spPr>
          <a:xfrm>
            <a:off x="6966850" y="197840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Water Management</a:t>
            </a:r>
            <a:endParaRPr sz="1200">
              <a:solidFill>
                <a:schemeClr val="dk1"/>
              </a:solidFill>
              <a:latin typeface="Inter ExtraLight"/>
              <a:ea typeface="Inter ExtraLight"/>
              <a:cs typeface="Inter ExtraLight"/>
              <a:sym typeface="Inter ExtraLight"/>
            </a:endParaRPr>
          </a:p>
        </p:txBody>
      </p:sp>
      <p:sp>
        <p:nvSpPr>
          <p:cNvPr id="916" name="Google Shape;916;p115"/>
          <p:cNvSpPr/>
          <p:nvPr/>
        </p:nvSpPr>
        <p:spPr>
          <a:xfrm>
            <a:off x="923200" y="3658850"/>
            <a:ext cx="13929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Waste Management</a:t>
            </a:r>
            <a:endParaRPr sz="1200">
              <a:solidFill>
                <a:schemeClr val="dk1"/>
              </a:solidFill>
              <a:latin typeface="Inter ExtraLight"/>
              <a:ea typeface="Inter ExtraLight"/>
              <a:cs typeface="Inter ExtraLight"/>
              <a:sym typeface="Inter ExtraLight"/>
            </a:endParaRPr>
          </a:p>
        </p:txBody>
      </p:sp>
      <p:sp>
        <p:nvSpPr>
          <p:cNvPr id="917" name="Google Shape;917;p115"/>
          <p:cNvSpPr/>
          <p:nvPr/>
        </p:nvSpPr>
        <p:spPr>
          <a:xfrm>
            <a:off x="2937750" y="3658850"/>
            <a:ext cx="1270800" cy="39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Electric Vehicle Solutions</a:t>
            </a:r>
            <a:endParaRPr sz="1200">
              <a:solidFill>
                <a:schemeClr val="dk1"/>
              </a:solidFill>
              <a:latin typeface="Inter ExtraLight"/>
              <a:ea typeface="Inter ExtraLight"/>
              <a:cs typeface="Inter ExtraLight"/>
              <a:sym typeface="Inter ExtraLight"/>
            </a:endParaRPr>
          </a:p>
        </p:txBody>
      </p:sp>
      <p:sp>
        <p:nvSpPr>
          <p:cNvPr id="918" name="Google Shape;918;p115"/>
          <p:cNvSpPr/>
          <p:nvPr/>
        </p:nvSpPr>
        <p:spPr>
          <a:xfrm>
            <a:off x="4952300" y="365885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Energy Expense Management</a:t>
            </a:r>
            <a:endParaRPr sz="1200">
              <a:solidFill>
                <a:schemeClr val="dk1"/>
              </a:solidFill>
              <a:latin typeface="Inter ExtraLight"/>
              <a:ea typeface="Inter ExtraLight"/>
              <a:cs typeface="Inter ExtraLight"/>
              <a:sym typeface="Inter ExtraLight"/>
            </a:endParaRPr>
          </a:p>
        </p:txBody>
      </p:sp>
      <p:sp>
        <p:nvSpPr>
          <p:cNvPr id="919" name="Google Shape;919;p115"/>
          <p:cNvSpPr/>
          <p:nvPr/>
        </p:nvSpPr>
        <p:spPr>
          <a:xfrm>
            <a:off x="6966850" y="365885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Distributed Generation</a:t>
            </a:r>
            <a:endParaRPr sz="1200">
              <a:solidFill>
                <a:schemeClr val="dk1"/>
              </a:solidFill>
              <a:latin typeface="Inter ExtraLight"/>
              <a:ea typeface="Inter ExtraLight"/>
              <a:cs typeface="Inter ExtraLight"/>
              <a:sym typeface="Inter ExtraLight"/>
            </a:endParaRPr>
          </a:p>
        </p:txBody>
      </p:sp>
      <p:pic>
        <p:nvPicPr>
          <p:cNvPr id="920" name="Google Shape;920;p115"/>
          <p:cNvPicPr preferRelativeResize="0"/>
          <p:nvPr/>
        </p:nvPicPr>
        <p:blipFill>
          <a:blip r:embed="rId4">
            <a:alphaModFix/>
          </a:blip>
          <a:stretch>
            <a:fillRect/>
          </a:stretch>
        </p:blipFill>
        <p:spPr>
          <a:xfrm>
            <a:off x="2967401" y="1589633"/>
            <a:ext cx="328900" cy="339519"/>
          </a:xfrm>
          <a:prstGeom prst="rect">
            <a:avLst/>
          </a:prstGeom>
          <a:noFill/>
          <a:ln>
            <a:noFill/>
          </a:ln>
        </p:spPr>
      </p:pic>
      <p:pic>
        <p:nvPicPr>
          <p:cNvPr id="921" name="Google Shape;921;p115"/>
          <p:cNvPicPr preferRelativeResize="0"/>
          <p:nvPr/>
        </p:nvPicPr>
        <p:blipFill>
          <a:blip r:embed="rId5">
            <a:alphaModFix/>
          </a:blip>
          <a:stretch>
            <a:fillRect/>
          </a:stretch>
        </p:blipFill>
        <p:spPr>
          <a:xfrm>
            <a:off x="924275" y="1596163"/>
            <a:ext cx="391800" cy="391800"/>
          </a:xfrm>
          <a:prstGeom prst="rect">
            <a:avLst/>
          </a:prstGeom>
          <a:noFill/>
          <a:ln>
            <a:noFill/>
          </a:ln>
        </p:spPr>
      </p:pic>
      <p:pic>
        <p:nvPicPr>
          <p:cNvPr id="922" name="Google Shape;922;p115"/>
          <p:cNvPicPr preferRelativeResize="0"/>
          <p:nvPr/>
        </p:nvPicPr>
        <p:blipFill>
          <a:blip r:embed="rId6">
            <a:alphaModFix/>
          </a:blip>
          <a:stretch>
            <a:fillRect/>
          </a:stretch>
        </p:blipFill>
        <p:spPr>
          <a:xfrm>
            <a:off x="4967125" y="1594938"/>
            <a:ext cx="328900" cy="328900"/>
          </a:xfrm>
          <a:prstGeom prst="rect">
            <a:avLst/>
          </a:prstGeom>
          <a:noFill/>
          <a:ln>
            <a:noFill/>
          </a:ln>
        </p:spPr>
      </p:pic>
      <p:pic>
        <p:nvPicPr>
          <p:cNvPr id="923" name="Google Shape;923;p115"/>
          <p:cNvPicPr preferRelativeResize="0"/>
          <p:nvPr/>
        </p:nvPicPr>
        <p:blipFill>
          <a:blip r:embed="rId7">
            <a:alphaModFix/>
          </a:blip>
          <a:stretch>
            <a:fillRect/>
          </a:stretch>
        </p:blipFill>
        <p:spPr>
          <a:xfrm>
            <a:off x="6966850" y="3308663"/>
            <a:ext cx="328900" cy="328900"/>
          </a:xfrm>
          <a:prstGeom prst="rect">
            <a:avLst/>
          </a:prstGeom>
          <a:noFill/>
          <a:ln>
            <a:noFill/>
          </a:ln>
        </p:spPr>
      </p:pic>
      <p:pic>
        <p:nvPicPr>
          <p:cNvPr id="924" name="Google Shape;924;p115"/>
          <p:cNvPicPr preferRelativeResize="0"/>
          <p:nvPr/>
        </p:nvPicPr>
        <p:blipFill>
          <a:blip r:embed="rId8">
            <a:alphaModFix/>
          </a:blip>
          <a:stretch>
            <a:fillRect/>
          </a:stretch>
        </p:blipFill>
        <p:spPr>
          <a:xfrm>
            <a:off x="4951025" y="3299975"/>
            <a:ext cx="346275" cy="346275"/>
          </a:xfrm>
          <a:prstGeom prst="rect">
            <a:avLst/>
          </a:prstGeom>
          <a:noFill/>
          <a:ln>
            <a:noFill/>
          </a:ln>
        </p:spPr>
      </p:pic>
      <p:pic>
        <p:nvPicPr>
          <p:cNvPr id="925" name="Google Shape;925;p115"/>
          <p:cNvPicPr preferRelativeResize="0"/>
          <p:nvPr/>
        </p:nvPicPr>
        <p:blipFill>
          <a:blip r:embed="rId9">
            <a:alphaModFix/>
          </a:blip>
          <a:stretch>
            <a:fillRect/>
          </a:stretch>
        </p:blipFill>
        <p:spPr>
          <a:xfrm>
            <a:off x="6966850" y="1563488"/>
            <a:ext cx="391800" cy="391800"/>
          </a:xfrm>
          <a:prstGeom prst="rect">
            <a:avLst/>
          </a:prstGeom>
          <a:noFill/>
          <a:ln>
            <a:noFill/>
          </a:ln>
        </p:spPr>
      </p:pic>
      <p:pic>
        <p:nvPicPr>
          <p:cNvPr id="926" name="Google Shape;926;p115"/>
          <p:cNvPicPr preferRelativeResize="0"/>
          <p:nvPr/>
        </p:nvPicPr>
        <p:blipFill>
          <a:blip r:embed="rId10">
            <a:alphaModFix/>
          </a:blip>
          <a:stretch>
            <a:fillRect/>
          </a:stretch>
        </p:blipFill>
        <p:spPr>
          <a:xfrm>
            <a:off x="924275" y="3277213"/>
            <a:ext cx="391800" cy="391800"/>
          </a:xfrm>
          <a:prstGeom prst="rect">
            <a:avLst/>
          </a:prstGeom>
          <a:noFill/>
          <a:ln>
            <a:noFill/>
          </a:ln>
        </p:spPr>
      </p:pic>
      <p:pic>
        <p:nvPicPr>
          <p:cNvPr id="927" name="Google Shape;927;p115"/>
          <p:cNvPicPr preferRelativeResize="0"/>
          <p:nvPr/>
        </p:nvPicPr>
        <p:blipFill>
          <a:blip r:embed="rId11">
            <a:alphaModFix/>
          </a:blip>
          <a:stretch>
            <a:fillRect/>
          </a:stretch>
        </p:blipFill>
        <p:spPr>
          <a:xfrm>
            <a:off x="2861450" y="3233100"/>
            <a:ext cx="391800" cy="391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