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53" r:id="rId3"/>
    <p:sldMasterId id="21474837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oboto Serif"/>
      <p:regular r:id="rId28"/>
      <p:bold r:id="rId29"/>
      <p:italic r:id="rId30"/>
      <p:boldItalic r:id="rId31"/>
    </p:embeddedFont>
    <p:embeddedFont>
      <p:font typeface="Inter Light"/>
      <p:regular r:id="rId32"/>
      <p:bold r:id="rId33"/>
      <p:italic r:id="rId34"/>
      <p:boldItalic r:id="rId35"/>
    </p:embeddedFont>
    <p:embeddedFont>
      <p:font typeface="Roboto"/>
      <p:regular r:id="rId36"/>
      <p:bold r:id="rId37"/>
      <p:italic r:id="rId38"/>
      <p:boldItalic r:id="rId39"/>
    </p:embeddedFont>
    <p:embeddedFont>
      <p:font typeface="Inter SemiBold"/>
      <p:regular r:id="rId40"/>
      <p:bold r:id="rId41"/>
      <p:italic r:id="rId42"/>
      <p:boldItalic r:id="rId43"/>
    </p:embeddedFont>
    <p:embeddedFont>
      <p:font typeface="Inter"/>
      <p:regular r:id="rId44"/>
      <p:bold r:id="rId45"/>
      <p:italic r:id="rId46"/>
      <p:boldItalic r:id="rId47"/>
    </p:embeddedFont>
    <p:embeddedFont>
      <p:font typeface="Open Sans SemiBold"/>
      <p:regular r:id="rId48"/>
      <p:bold r:id="rId49"/>
      <p:italic r:id="rId50"/>
      <p:boldItalic r:id="rId51"/>
    </p:embeddedFont>
    <p:embeddedFont>
      <p:font typeface="Helvetica Neue Light"/>
      <p:regular r:id="rId52"/>
      <p:bold r:id="rId53"/>
      <p:italic r:id="rId54"/>
      <p:boldItalic r:id="rId55"/>
    </p:embeddedFont>
    <p:embeddedFont>
      <p:font typeface="Inter ExtraLight"/>
      <p:regular r:id="rId56"/>
      <p:bold r:id="rId57"/>
      <p:italic r:id="rId58"/>
      <p:boldItalic r:id="rId59"/>
    </p:embeddedFont>
    <p:embeddedFont>
      <p:font typeface="Inter Medium"/>
      <p:regular r:id="rId60"/>
      <p:bold r:id="rId61"/>
      <p:italic r:id="rId62"/>
      <p:boldItalic r:id="rId63"/>
    </p:embeddedFont>
    <p:embeddedFont>
      <p:font typeface="Open Sans Light"/>
      <p:regular r:id="rId64"/>
      <p:bold r:id="rId65"/>
      <p:italic r:id="rId66"/>
      <p:boldItalic r:id="rId67"/>
    </p:embeddedFont>
    <p:embeddedFont>
      <p:font typeface="Open Sans"/>
      <p:regular r:id="rId68"/>
      <p:bold r:id="rId69"/>
      <p:italic r:id="rId70"/>
      <p:boldItalic r:id="rId7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SemiBold-regular.fntdata"/><Relationship Id="rId42" Type="http://schemas.openxmlformats.org/officeDocument/2006/relationships/font" Target="fonts/InterSemiBold-italic.fntdata"/><Relationship Id="rId41" Type="http://schemas.openxmlformats.org/officeDocument/2006/relationships/font" Target="fonts/InterSemiBold-bold.fntdata"/><Relationship Id="rId44" Type="http://schemas.openxmlformats.org/officeDocument/2006/relationships/font" Target="fonts/Inter-regular.fntdata"/><Relationship Id="rId43" Type="http://schemas.openxmlformats.org/officeDocument/2006/relationships/font" Target="fonts/InterSemiBold-boldItalic.fntdata"/><Relationship Id="rId46" Type="http://schemas.openxmlformats.org/officeDocument/2006/relationships/font" Target="fonts/Inter-italic.fntdata"/><Relationship Id="rId45" Type="http://schemas.openxmlformats.org/officeDocument/2006/relationships/font" Target="fonts/Inter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OpenSansSemiBold-regular.fntdata"/><Relationship Id="rId47" Type="http://schemas.openxmlformats.org/officeDocument/2006/relationships/font" Target="fonts/Inter-boldItalic.fntdata"/><Relationship Id="rId49" Type="http://schemas.openxmlformats.org/officeDocument/2006/relationships/font" Target="fonts/OpenSans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Serif-boldItalic.fntdata"/><Relationship Id="rId30" Type="http://schemas.openxmlformats.org/officeDocument/2006/relationships/font" Target="fonts/RobotoSerif-italic.fntdata"/><Relationship Id="rId33" Type="http://schemas.openxmlformats.org/officeDocument/2006/relationships/font" Target="fonts/InterLight-bold.fntdata"/><Relationship Id="rId32" Type="http://schemas.openxmlformats.org/officeDocument/2006/relationships/font" Target="fonts/InterLight-regular.fntdata"/><Relationship Id="rId35" Type="http://schemas.openxmlformats.org/officeDocument/2006/relationships/font" Target="fonts/InterLight-boldItalic.fntdata"/><Relationship Id="rId34" Type="http://schemas.openxmlformats.org/officeDocument/2006/relationships/font" Target="fonts/InterLight-italic.fntdata"/><Relationship Id="rId71" Type="http://schemas.openxmlformats.org/officeDocument/2006/relationships/font" Target="fonts/OpenSans-boldItalic.fntdata"/><Relationship Id="rId70" Type="http://schemas.openxmlformats.org/officeDocument/2006/relationships/font" Target="fonts/OpenSans-italic.fntdata"/><Relationship Id="rId37" Type="http://schemas.openxmlformats.org/officeDocument/2006/relationships/font" Target="fonts/Roboto-bold.fntdata"/><Relationship Id="rId36" Type="http://schemas.openxmlformats.org/officeDocument/2006/relationships/font" Target="fonts/Roboto-regular.fntdata"/><Relationship Id="rId39" Type="http://schemas.openxmlformats.org/officeDocument/2006/relationships/font" Target="fonts/Roboto-boldItalic.fntdata"/><Relationship Id="rId38" Type="http://schemas.openxmlformats.org/officeDocument/2006/relationships/font" Target="fonts/Roboto-italic.fntdata"/><Relationship Id="rId62" Type="http://schemas.openxmlformats.org/officeDocument/2006/relationships/font" Target="fonts/InterMedium-italic.fntdata"/><Relationship Id="rId61" Type="http://schemas.openxmlformats.org/officeDocument/2006/relationships/font" Target="fonts/InterMedium-bold.fntdata"/><Relationship Id="rId20" Type="http://schemas.openxmlformats.org/officeDocument/2006/relationships/slide" Target="slides/slide15.xml"/><Relationship Id="rId64" Type="http://schemas.openxmlformats.org/officeDocument/2006/relationships/font" Target="fonts/OpenSansLight-regular.fntdata"/><Relationship Id="rId63" Type="http://schemas.openxmlformats.org/officeDocument/2006/relationships/font" Target="fonts/InterMedium-boldItalic.fntdata"/><Relationship Id="rId22" Type="http://schemas.openxmlformats.org/officeDocument/2006/relationships/slide" Target="slides/slide17.xml"/><Relationship Id="rId66" Type="http://schemas.openxmlformats.org/officeDocument/2006/relationships/font" Target="fonts/OpenSansLight-italic.fntdata"/><Relationship Id="rId21" Type="http://schemas.openxmlformats.org/officeDocument/2006/relationships/slide" Target="slides/slide16.xml"/><Relationship Id="rId65" Type="http://schemas.openxmlformats.org/officeDocument/2006/relationships/font" Target="fonts/OpenSansLight-bold.fntdata"/><Relationship Id="rId24" Type="http://schemas.openxmlformats.org/officeDocument/2006/relationships/slide" Target="slides/slide19.xml"/><Relationship Id="rId68" Type="http://schemas.openxmlformats.org/officeDocument/2006/relationships/font" Target="fonts/OpenSans-regular.fntdata"/><Relationship Id="rId23" Type="http://schemas.openxmlformats.org/officeDocument/2006/relationships/slide" Target="slides/slide18.xml"/><Relationship Id="rId67" Type="http://schemas.openxmlformats.org/officeDocument/2006/relationships/font" Target="fonts/OpenSansLight-boldItalic.fntdata"/><Relationship Id="rId60" Type="http://schemas.openxmlformats.org/officeDocument/2006/relationships/font" Target="fonts/InterMedium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OpenSans-bold.fntdata"/><Relationship Id="rId28" Type="http://schemas.openxmlformats.org/officeDocument/2006/relationships/font" Target="fonts/RobotoSerif-regular.fntdata"/><Relationship Id="rId27" Type="http://schemas.openxmlformats.org/officeDocument/2006/relationships/slide" Target="slides/slide22.xml"/><Relationship Id="rId29" Type="http://schemas.openxmlformats.org/officeDocument/2006/relationships/font" Target="fonts/RobotoSerif-bold.fntdata"/><Relationship Id="rId51" Type="http://schemas.openxmlformats.org/officeDocument/2006/relationships/font" Target="fonts/OpenSansSemiBold-boldItalic.fntdata"/><Relationship Id="rId50" Type="http://schemas.openxmlformats.org/officeDocument/2006/relationships/font" Target="fonts/OpenSansSemiBold-italic.fntdata"/><Relationship Id="rId53" Type="http://schemas.openxmlformats.org/officeDocument/2006/relationships/font" Target="fonts/HelveticaNeueLight-bold.fntdata"/><Relationship Id="rId52" Type="http://schemas.openxmlformats.org/officeDocument/2006/relationships/font" Target="fonts/HelveticaNeueLight-regular.fntdata"/><Relationship Id="rId11" Type="http://schemas.openxmlformats.org/officeDocument/2006/relationships/slide" Target="slides/slide6.xml"/><Relationship Id="rId55" Type="http://schemas.openxmlformats.org/officeDocument/2006/relationships/font" Target="fonts/HelveticaNeueLight-boldItalic.fntdata"/><Relationship Id="rId10" Type="http://schemas.openxmlformats.org/officeDocument/2006/relationships/slide" Target="slides/slide5.xml"/><Relationship Id="rId54" Type="http://schemas.openxmlformats.org/officeDocument/2006/relationships/font" Target="fonts/HelveticaNeueLight-italic.fntdata"/><Relationship Id="rId13" Type="http://schemas.openxmlformats.org/officeDocument/2006/relationships/slide" Target="slides/slide8.xml"/><Relationship Id="rId57" Type="http://schemas.openxmlformats.org/officeDocument/2006/relationships/font" Target="fonts/InterExtraLight-bold.fntdata"/><Relationship Id="rId12" Type="http://schemas.openxmlformats.org/officeDocument/2006/relationships/slide" Target="slides/slide7.xml"/><Relationship Id="rId56" Type="http://schemas.openxmlformats.org/officeDocument/2006/relationships/font" Target="fonts/InterExtraLight-regular.fntdata"/><Relationship Id="rId15" Type="http://schemas.openxmlformats.org/officeDocument/2006/relationships/slide" Target="slides/slide10.xml"/><Relationship Id="rId59" Type="http://schemas.openxmlformats.org/officeDocument/2006/relationships/font" Target="fonts/InterExtraLight-boldItalic.fntdata"/><Relationship Id="rId14" Type="http://schemas.openxmlformats.org/officeDocument/2006/relationships/slide" Target="slides/slide9.xml"/><Relationship Id="rId58" Type="http://schemas.openxmlformats.org/officeDocument/2006/relationships/font" Target="fonts/InterExtraLight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tlassian.com/incident-management/kpis/cost-of-downtime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81d095fc23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181d095fc23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295ee853e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295ee853e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1f9ed87cea9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1f9ed87cea9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40f72bbc33_1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40f72bbc33_1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79865edda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279865edda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27a1c381ab6_1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27a1c381ab6_1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</a:rPr>
              <a:t>Logmonitor - detect + alert</a:t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7a1c381ab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27a1c381a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27a1c381ab6_3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27a1c381ab6_3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VEEUE+ catalog really opens up complete visibility into the environment. All these various device types, technologies and tools will be loaded into VEEUE+, powered by either Zenoss or LogicMonitor and the end user will have direct access into either Zenoss or LogicMonitors tools.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27768bacfac_1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27768bacfac_1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27bf6a650cf_3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27bf6a650cf_3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SELL SOLUTIONS FROM APPDIRECT AND OFFER SOUGHT-AFTER PREMIUM HELP DESK SUPPORT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When you sell solutions through AppDirect, you can access white-glove support for related connectivity and cloud services.  Businesses are choosing channel partners who offer services that span the product life-cycle: migration, install and setup, onboarding, and end-user support. </a:t>
            </a:r>
            <a:endParaRPr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en">
                <a:solidFill>
                  <a:srgbClr val="1A1A1A"/>
                </a:solidFill>
              </a:rPr>
            </a:br>
            <a:r>
              <a:rPr lang="en">
                <a:solidFill>
                  <a:srgbClr val="1A1A1A"/>
                </a:solidFill>
              </a:rPr>
              <a:t>SmartSupport statistics:</a:t>
            </a:r>
            <a:endParaRPr>
              <a:solidFill>
                <a:srgbClr val="22222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>
                <a:solidFill>
                  <a:srgbClr val="222222"/>
                </a:solidFill>
              </a:rPr>
              <a:t>100k+ Support interactions per year</a:t>
            </a:r>
            <a:endParaRPr>
              <a:solidFill>
                <a:srgbClr val="22222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>
                <a:solidFill>
                  <a:srgbClr val="222222"/>
                </a:solidFill>
              </a:rPr>
              <a:t>93% Customer Satisfaction</a:t>
            </a:r>
            <a:endParaRPr>
              <a:solidFill>
                <a:srgbClr val="22222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>
                <a:solidFill>
                  <a:srgbClr val="222222"/>
                </a:solidFill>
              </a:rPr>
              <a:t>+78 Net Promoter Score</a:t>
            </a:r>
            <a:endParaRPr>
              <a:solidFill>
                <a:srgbClr val="22222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>
                <a:solidFill>
                  <a:srgbClr val="222222"/>
                </a:solidFill>
              </a:rPr>
              <a:t>96% First Call Resolution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1de1a430cd7_0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1de1a430cd7_0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7721fcba66_0_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27721fcba66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21a7d565df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21a7d565df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Ideal Customers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b="1"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Multi-location organizations 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(physical location sprawl) that need to be managed &amp; monitored, companies with multiple network providers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Small or centralized IT teams - but enterprise can also benefit to outsource their support calls and for increased visibility 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Main Verticals: organizations with multiple physical locations 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○"/>
            </a:pPr>
            <a:r>
              <a:rPr b="1"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Retail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is the main vertical  due to its tendency to have multiple physical locations- each store has its own connectivity, fire wall, access switches etc. that need constant monitoring and troubleshooted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○"/>
            </a:pPr>
            <a:r>
              <a:rPr b="1"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Hospitality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- ex. hotels that outsource NOC after hours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○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Other verticals: banking, manufacturing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Businesses that are unhappy with their current managed service provider or want to condense monitoring tools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27bf6a650cf_3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27bf6a650cf_3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is a lot of money to be made in the energy space! Let’s look at some key energy wins from 2022. </a:t>
            </a:r>
            <a:endParaRPr>
              <a:highlight>
                <a:schemeClr val="accent3"/>
              </a:highlight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81d095fc23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181d095fc23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7b9789379e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27b9789379e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7660f50003_0_1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7660f50003_0_1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7660f50003_0_2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7660f50003_0_2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1646e32b70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1646e32b70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Businesses today have security, reliability, and performance top of mind as they continue to try and accelerate business post pandemic. Downtime, data loss, and security breaches can cause a serious impact to a business of any size. </a:t>
            </a:r>
            <a:r>
              <a:rPr lang="en">
                <a:solidFill>
                  <a:schemeClr val="dk1"/>
                </a:solidFill>
              </a:rPr>
              <a:t>Gartner</a:t>
            </a:r>
            <a:r>
              <a:rPr lang="en">
                <a:solidFill>
                  <a:schemeClr val="dk1"/>
                </a:solidFill>
              </a:rPr>
              <a:t> has estimated that every minute of downtime equates to a cost of up to 10k (salaries, systems not at work, lost opportunity and additional business impacts).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https://www.atlassian.com/incident-management/kpis/cost-of-downtime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Atlassian, 2023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7768bacfac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27768bacfac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7768bacfac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7768bacfac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7660f50003_0_2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7660f50003_0_2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2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0.png"/><Relationship Id="rId3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19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png"/><Relationship Id="rId3" Type="http://schemas.openxmlformats.org/officeDocument/2006/relationships/image" Target="../media/image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Relationship Id="rId3" Type="http://schemas.openxmlformats.org/officeDocument/2006/relationships/image" Target="../media/image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0.png"/><Relationship Id="rId3" Type="http://schemas.openxmlformats.org/officeDocument/2006/relationships/image" Target="../media/image2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Relationship Id="rId3" Type="http://schemas.openxmlformats.org/officeDocument/2006/relationships/image" Target="../media/image2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7" name="Google Shape;67;p1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2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7" name="Google Shape;757;p102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8" name="Google Shape;758;p102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9" name="Google Shape;759;p102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03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3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63" name="Google Shape;763;p10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64" name="Google Shape;764;p103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5" name="Google Shape;765;p103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66" name="Google Shape;766;p10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04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04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1" name="Google Shape;771;p104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p104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773" name="Google Shape;773;p104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0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77" name="Google Shape;777;p10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78" name="Google Shape;778;p10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6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1" name="Google Shape;781;p106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7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4" name="Google Shape;784;p107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5" name="Google Shape;785;p107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6" name="Google Shape;786;p107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7" name="Google Shape;787;p107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8" name="Google Shape;788;p107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9" name="Google Shape;79;p1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1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89" name="Google Shape;89;p1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7" name="Google Shape;97;p1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00" name="Google Shape;100;p1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p1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12" name="Google Shape;112;p1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" name="Google Shape;120;p15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24" name="Google Shape;124;p1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1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31" name="Google Shape;13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3" name="Google Shape;133;p1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36" name="Google Shape;136;p1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7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4" name="Google Shape;144;p17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5" name="Google Shape;145;p1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48" name="Google Shape;148;p1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1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4" name="Google Shape;154;p18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55" name="Google Shape;15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157" name="Google Shape;157;p18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8" name="Google Shape;158;p1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61" name="Google Shape;161;p1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4" name="Google Shape;164;p1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6" name="Google Shape;166;p1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7" name="Google Shape;167;p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19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9" name="Google Shape;169;p19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0" name="Google Shape;170;p19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1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77" name="Google Shape;1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85" name="Google Shape;1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2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22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22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5" name="Google Shape;195;p22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6" name="Google Shape;196;p22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22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2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9" name="Google Shape;19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4" name="Google Shape;204;p23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" name="Google Shape;205;p23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23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3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8" name="Google Shape;208;p23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3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3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1" name="Google Shape;211;p2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4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9" name="Google Shape;219;p24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0" name="Google Shape;2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6" name="Google Shape;226;p25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7" name="Google Shape;227;p25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5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2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238" name="Google Shape;23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9" name="Google Shape;249;p28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0" name="Google Shape;250;p28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8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52" name="Google Shape;252;p2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7" name="Google Shape;257;p29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8" name="Google Shape;258;p29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9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2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5" name="Google Shape;265;p30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266" name="Google Shape;266;p3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67" name="Google Shape;267;p3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3" name="Google Shape;273;p30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p30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77" name="Google Shape;277;p3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0" name="Google Shape;280;p3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3" name="Google Shape;283;p31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4" name="Google Shape;284;p31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85" name="Google Shape;285;p31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6" name="Google Shape;286;p31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89" name="Google Shape;289;p3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2" name="Google Shape;29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4" name="Google Shape;294;p3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3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98" name="Google Shape;298;p3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3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7" name="Google Shape;307;p3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08" name="Google Shape;308;p3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1" name="Google Shape;31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315" name="Google Shape;315;p3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" name="Google Shape;318;p3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1_Body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" name="Google Shape;26;p5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4" name="Google Shape;334;p41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3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0" name="Google Shape;340;p4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1" name="Google Shape;341;p4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4" name="Google Shape;344;p4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5" name="Google Shape;345;p4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6" name="Google Shape;346;p4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0" name="Google Shape;350;p46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1" name="Google Shape;351;p46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2" name="Google Shape;352;p46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5" name="Google Shape;355;p47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6" name="Google Shape;356;p47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7" name="Google Shape;357;p47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8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1" name="Google Shape;361;p4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2" name="Google Shape;362;p48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3" name="Google Shape;363;p48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364" name="Google Shape;364;p4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9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49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49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371" name="Google Shape;371;p49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0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5" name="Google Shape;375;p50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6" name="Google Shape;376;p50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79" name="Google Shape;379;p51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2" name="Google Shape;382;p52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3" name="Google Shape;383;p52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4" name="Google Shape;384;p52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5" name="Google Shape;385;p52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6" name="Google Shape;386;p52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3"/>
          <p:cNvSpPr txBox="1"/>
          <p:nvPr>
            <p:ph idx="12" type="sldNum"/>
          </p:nvPr>
        </p:nvSpPr>
        <p:spPr>
          <a:xfrm>
            <a:off x="8388350" y="4857750"/>
            <a:ext cx="755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53"/>
          <p:cNvPicPr preferRelativeResize="0"/>
          <p:nvPr/>
        </p:nvPicPr>
        <p:blipFill rotWithShape="1">
          <a:blip r:embed="rId2">
            <a:alphaModFix/>
          </a:blip>
          <a:srcRect b="87682" l="0" r="0" t="0"/>
          <a:stretch/>
        </p:blipFill>
        <p:spPr>
          <a:xfrm>
            <a:off x="-18287" y="-51350"/>
            <a:ext cx="9180575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3"/>
          <p:cNvSpPr txBox="1"/>
          <p:nvPr/>
        </p:nvSpPr>
        <p:spPr>
          <a:xfrm>
            <a:off x="76200" y="51363"/>
            <a:ext cx="87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 b="1814" l="38834" r="39274" t="92311"/>
          <a:stretch/>
        </p:blipFill>
        <p:spPr>
          <a:xfrm>
            <a:off x="7761625" y="4900362"/>
            <a:ext cx="1076352" cy="1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3">
  <p:cSld name="BLANK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4" name="Google Shape;394;p5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5" name="Google Shape;395;p5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6" name="Google Shape;396;p5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4">
  <p:cSld name="BLANK_1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9" name="Google Shape;399;p55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0" name="Google Shape;400;p55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1" name="Google Shape;401;p55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4" name="Google Shape;404;p5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05" name="Google Shape;405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6" name="Google Shape;406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7" name="Google Shape;407;p56"/>
          <p:cNvSpPr txBox="1"/>
          <p:nvPr>
            <p:ph idx="12" type="sldNum"/>
          </p:nvPr>
        </p:nvSpPr>
        <p:spPr>
          <a:xfrm>
            <a:off x="6457950" y="4767263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4" name="Google Shape;414;p58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15" name="Google Shape;415;p5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6" name="Google Shape;416;p5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17" name="Google Shape;4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9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0" name="Google Shape;420;p59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1" name="Google Shape;421;p59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22" name="Google Shape;4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5" name="Google Shape;425;p60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8" name="Google Shape;428;p61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9" name="Google Shape;429;p61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2" name="Google Shape;432;p62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5" name="Google Shape;435;p63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36" name="Google Shape;436;p63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39" name="Google Shape;439;p6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/>
            </a:lvl1pPr>
            <a:lvl2pPr lvl="1" rtl="0">
              <a:buNone/>
              <a:defRPr sz="700"/>
            </a:lvl2pPr>
            <a:lvl3pPr lvl="2" rtl="0">
              <a:buNone/>
              <a:defRPr sz="700"/>
            </a:lvl3pPr>
            <a:lvl4pPr lvl="3" rtl="0">
              <a:buNone/>
              <a:defRPr sz="700"/>
            </a:lvl4pPr>
            <a:lvl5pPr lvl="4" rtl="0">
              <a:buNone/>
              <a:defRPr sz="700"/>
            </a:lvl5pPr>
            <a:lvl6pPr lvl="5" rtl="0">
              <a:buNone/>
              <a:defRPr sz="700"/>
            </a:lvl6pPr>
            <a:lvl7pPr lvl="6" rtl="0">
              <a:buNone/>
              <a:defRPr sz="700"/>
            </a:lvl7pPr>
            <a:lvl8pPr lvl="7" rtl="0">
              <a:buNone/>
              <a:defRPr sz="700"/>
            </a:lvl8pPr>
            <a:lvl9pPr lvl="8" rtl="0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0" name="Google Shape;440;p6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41" name="Google Shape;441;p6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6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6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6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4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6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49" name="Google Shape;449;p6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6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3" name="Google Shape;453;p6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6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5" name="Google Shape;455;p6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5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9" name="Google Shape;459;p6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0" name="Google Shape;460;p6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61" name="Google Shape;461;p6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4" name="Google Shape;464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6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66" name="Google Shape;466;p66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7" name="Google Shape;467;p6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6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70" name="Google Shape;470;p6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3" name="Google Shape;473;p6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75" name="Google Shape;475;p6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6" name="Google Shape;476;p67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7" name="Google Shape;477;p67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478" name="Google Shape;478;p6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6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82" name="Google Shape;482;p6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5" name="Google Shape;485;p6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6" name="Google Shape;486;p6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7" name="Google Shape;487;p68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8" name="Google Shape;488;p68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9" name="Google Shape;489;p6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6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92" name="Google Shape;492;p6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5" name="Google Shape;495;p6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97" name="Google Shape;497;p6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69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99" name="Google Shape;499;p69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0" name="Google Shape;500;p6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7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03" name="Google Shape;503;p7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7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7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6" name="Google Shape;506;p7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07" name="Google Shape;507;p7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8" name="Google Shape;508;p70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09" name="Google Shape;509;p70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10" name="Google Shape;51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0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2" name="Google Shape;512;p7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7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15" name="Google Shape;515;p7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7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7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8" name="Google Shape;518;p7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0" name="Google Shape;520;p7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1" name="Google Shape;521;p71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2" name="Google Shape;522;p71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3" name="Google Shape;523;p71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4" name="Google Shape;524;p7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/>
            </a:lvl1pPr>
            <a:lvl2pPr lvl="1">
              <a:buNone/>
              <a:defRPr sz="700"/>
            </a:lvl2pPr>
            <a:lvl3pPr lvl="2">
              <a:buNone/>
              <a:defRPr sz="700"/>
            </a:lvl3pPr>
            <a:lvl4pPr lvl="3">
              <a:buNone/>
              <a:defRPr sz="700"/>
            </a:lvl4pPr>
            <a:lvl5pPr lvl="4">
              <a:buNone/>
              <a:defRPr sz="700"/>
            </a:lvl5pPr>
            <a:lvl6pPr lvl="5">
              <a:buNone/>
              <a:defRPr sz="700"/>
            </a:lvl6pPr>
            <a:lvl7pPr lvl="6">
              <a:buNone/>
              <a:defRPr sz="700"/>
            </a:lvl7pPr>
            <a:lvl8pPr lvl="7">
              <a:buNone/>
              <a:defRPr sz="700"/>
            </a:lvl8pPr>
            <a:lvl9pPr lvl="8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8" name="Google Shape;38;p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7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27" name="Google Shape;527;p7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7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0" name="Google Shape;530;p7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31" name="Google Shape;531;p7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72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3" name="Google Shape;533;p72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34" name="Google Shape;534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2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6" name="Google Shape;536;p7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7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39" name="Google Shape;539;p7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7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7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2" name="Google Shape;542;p7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4" name="Google Shape;544;p7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45" name="Google Shape;545;p7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73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7" name="Google Shape;547;p73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8" name="Google Shape;548;p7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7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51" name="Google Shape;551;p7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4" name="Google Shape;554;p7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55" name="Google Shape;555;p7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74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57" name="Google Shape;557;p74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58" name="Google Shape;558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560" name="Google Shape;560;p74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1" name="Google Shape;561;p7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7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64" name="Google Shape;564;p7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7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7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7" name="Google Shape;567;p7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5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69" name="Google Shape;569;p7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0" name="Google Shape;570;p7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75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2" name="Google Shape;572;p75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3" name="Google Shape;573;p75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4" name="Google Shape;574;p7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6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7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78" name="Google Shape;578;p7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7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80" name="Google Shape;580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6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7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7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6" name="Google Shape;586;p7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7" name="Google Shape;587;p7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588" name="Google Shape;58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7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7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8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94" name="Google Shape;594;p7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78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96" name="Google Shape;596;p78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7" name="Google Shape;597;p78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8" name="Google Shape;598;p78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9" name="Google Shape;599;p78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78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78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02" name="Google Shape;602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9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7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7" name="Google Shape;607;p79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8" name="Google Shape;608;p79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9" name="Google Shape;609;p79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0" name="Google Shape;610;p79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1" name="Google Shape;611;p79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79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p79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4" name="Google Shape;614;p7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6" name="Google Shape;616;p7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19" name="Google Shape;619;p8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0" name="Google Shape;620;p8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1" name="Google Shape;621;p80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2" name="Google Shape;622;p80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623" name="Google Shape;623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27" name="Google Shape;627;p8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8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29" name="Google Shape;629;p81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0" name="Google Shape;630;p81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1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32" name="Google Shape;632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1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1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5" name="Google Shape;635;p8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6" name="Google Shape;46;p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2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82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9" name="Google Shape;639;p8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82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641" name="Google Shape;64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3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83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46" name="Google Shape;646;p83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647" name="Google Shape;647;p8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9" name="Google Shape;649;p8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4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2" name="Google Shape;652;p84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3" name="Google Shape;653;p84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p84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55" name="Google Shape;655;p8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6" name="Google Shape;656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5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0" name="Google Shape;660;p85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1" name="Google Shape;661;p85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p85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63" name="Google Shape;663;p8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5" name="Google Shape;665;p8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68" name="Google Shape;668;p86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669" name="Google Shape;669;p8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70" name="Google Shape;670;p8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8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8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p8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4" name="Google Shape;674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6" name="Google Shape;676;p86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7" name="Google Shape;677;p86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8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80" name="Google Shape;680;p8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8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8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3" name="Google Shape;683;p8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5" name="Google Shape;685;p8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6" name="Google Shape;686;p87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7" name="Google Shape;687;p87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688" name="Google Shape;688;p87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9" name="Google Shape;689;p87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8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92" name="Google Shape;692;p8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8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8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5" name="Google Shape;695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97" name="Google Shape;697;p8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8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8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01" name="Google Shape;701;p8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8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8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4" name="Google Shape;704;p8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705" name="Google Shape;705;p8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8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7" name="Google Shape;707;p8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0" name="Google Shape;710;p9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11" name="Google Shape;711;p9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9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9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4" name="Google Shape;714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9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9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18" name="Google Shape;718;p9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9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1" name="Google Shape;721;p9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2" name="Google Shape;722;p9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9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8" name="Google Shape;58;p1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1" name="Google Shape;6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2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6" name="Google Shape;72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3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9" name="Google Shape;72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34" name="Google Shape;734;p9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5" name="Google Shape;735;p9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6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98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42" name="Google Shape;742;p9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3" name="Google Shape;743;p9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9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6" name="Google Shape;746;p99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7" name="Google Shape;747;p99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8" name="Google Shape;748;p99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1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2" name="Google Shape;752;p101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3" name="Google Shape;753;p101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4" name="Google Shape;754;p101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56" Type="http://schemas.openxmlformats.org/officeDocument/2006/relationships/theme" Target="../theme/theme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84.xml"/><Relationship Id="rId51" Type="http://schemas.openxmlformats.org/officeDocument/2006/relationships/theme" Target="../theme/theme3.xml"/><Relationship Id="rId5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0" name="Google Shape;410;p57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1" name="Google Shape;411;p5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5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3.png"/><Relationship Id="rId4" Type="http://schemas.openxmlformats.org/officeDocument/2006/relationships/image" Target="../media/image42.png"/><Relationship Id="rId5" Type="http://schemas.openxmlformats.org/officeDocument/2006/relationships/image" Target="../media/image56.png"/><Relationship Id="rId6" Type="http://schemas.openxmlformats.org/officeDocument/2006/relationships/image" Target="../media/image54.png"/><Relationship Id="rId7" Type="http://schemas.openxmlformats.org/officeDocument/2006/relationships/image" Target="../media/image7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3.png"/><Relationship Id="rId4" Type="http://schemas.openxmlformats.org/officeDocument/2006/relationships/image" Target="../media/image59.png"/><Relationship Id="rId5" Type="http://schemas.openxmlformats.org/officeDocument/2006/relationships/image" Target="../media/image58.png"/><Relationship Id="rId6" Type="http://schemas.openxmlformats.org/officeDocument/2006/relationships/image" Target="../media/image55.png"/><Relationship Id="rId7" Type="http://schemas.openxmlformats.org/officeDocument/2006/relationships/image" Target="../media/image6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3.png"/><Relationship Id="rId4" Type="http://schemas.openxmlformats.org/officeDocument/2006/relationships/image" Target="../media/image57.png"/><Relationship Id="rId5" Type="http://schemas.openxmlformats.org/officeDocument/2006/relationships/image" Target="../media/image61.jpg"/><Relationship Id="rId6" Type="http://schemas.openxmlformats.org/officeDocument/2006/relationships/image" Target="../media/image52.png"/><Relationship Id="rId7" Type="http://schemas.openxmlformats.org/officeDocument/2006/relationships/image" Target="../media/image77.png"/><Relationship Id="rId8" Type="http://schemas.openxmlformats.org/officeDocument/2006/relationships/image" Target="../media/image67.png"/></Relationships>
</file>

<file path=ppt/slides/_rels/slide16.xml.rels><?xml version="1.0" encoding="UTF-8" standalone="yes"?><Relationships xmlns="http://schemas.openxmlformats.org/package/2006/relationships"><Relationship Id="rId40" Type="http://schemas.openxmlformats.org/officeDocument/2006/relationships/image" Target="../media/image101.png"/><Relationship Id="rId42" Type="http://schemas.openxmlformats.org/officeDocument/2006/relationships/image" Target="../media/image111.png"/><Relationship Id="rId41" Type="http://schemas.openxmlformats.org/officeDocument/2006/relationships/image" Target="../media/image104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Relationship Id="rId4" Type="http://schemas.openxmlformats.org/officeDocument/2006/relationships/image" Target="../media/image63.jpg"/><Relationship Id="rId9" Type="http://schemas.openxmlformats.org/officeDocument/2006/relationships/image" Target="../media/image71.jpg"/><Relationship Id="rId5" Type="http://schemas.openxmlformats.org/officeDocument/2006/relationships/image" Target="../media/image78.gif"/><Relationship Id="rId6" Type="http://schemas.openxmlformats.org/officeDocument/2006/relationships/image" Target="../media/image66.png"/><Relationship Id="rId7" Type="http://schemas.openxmlformats.org/officeDocument/2006/relationships/image" Target="../media/image75.png"/><Relationship Id="rId8" Type="http://schemas.openxmlformats.org/officeDocument/2006/relationships/image" Target="../media/image69.jpg"/><Relationship Id="rId31" Type="http://schemas.openxmlformats.org/officeDocument/2006/relationships/image" Target="../media/image100.png"/><Relationship Id="rId30" Type="http://schemas.openxmlformats.org/officeDocument/2006/relationships/image" Target="../media/image105.png"/><Relationship Id="rId33" Type="http://schemas.openxmlformats.org/officeDocument/2006/relationships/image" Target="../media/image97.jpg"/><Relationship Id="rId32" Type="http://schemas.openxmlformats.org/officeDocument/2006/relationships/image" Target="../media/image95.png"/><Relationship Id="rId35" Type="http://schemas.openxmlformats.org/officeDocument/2006/relationships/image" Target="../media/image98.png"/><Relationship Id="rId34" Type="http://schemas.openxmlformats.org/officeDocument/2006/relationships/image" Target="../media/image99.png"/><Relationship Id="rId37" Type="http://schemas.openxmlformats.org/officeDocument/2006/relationships/image" Target="../media/image103.png"/><Relationship Id="rId36" Type="http://schemas.openxmlformats.org/officeDocument/2006/relationships/image" Target="../media/image107.png"/><Relationship Id="rId39" Type="http://schemas.openxmlformats.org/officeDocument/2006/relationships/image" Target="../media/image109.png"/><Relationship Id="rId38" Type="http://schemas.openxmlformats.org/officeDocument/2006/relationships/image" Target="../media/image106.png"/><Relationship Id="rId20" Type="http://schemas.openxmlformats.org/officeDocument/2006/relationships/image" Target="../media/image89.png"/><Relationship Id="rId22" Type="http://schemas.openxmlformats.org/officeDocument/2006/relationships/image" Target="../media/image90.png"/><Relationship Id="rId21" Type="http://schemas.openxmlformats.org/officeDocument/2006/relationships/image" Target="../media/image82.png"/><Relationship Id="rId24" Type="http://schemas.openxmlformats.org/officeDocument/2006/relationships/image" Target="../media/image88.jpg"/><Relationship Id="rId23" Type="http://schemas.openxmlformats.org/officeDocument/2006/relationships/image" Target="../media/image91.png"/><Relationship Id="rId26" Type="http://schemas.openxmlformats.org/officeDocument/2006/relationships/image" Target="../media/image85.png"/><Relationship Id="rId25" Type="http://schemas.openxmlformats.org/officeDocument/2006/relationships/image" Target="../media/image84.jpg"/><Relationship Id="rId28" Type="http://schemas.openxmlformats.org/officeDocument/2006/relationships/image" Target="../media/image93.png"/><Relationship Id="rId27" Type="http://schemas.openxmlformats.org/officeDocument/2006/relationships/image" Target="../media/image102.png"/><Relationship Id="rId29" Type="http://schemas.openxmlformats.org/officeDocument/2006/relationships/image" Target="../media/image94.jpg"/><Relationship Id="rId11" Type="http://schemas.openxmlformats.org/officeDocument/2006/relationships/image" Target="../media/image81.png"/><Relationship Id="rId10" Type="http://schemas.openxmlformats.org/officeDocument/2006/relationships/image" Target="../media/image70.png"/><Relationship Id="rId13" Type="http://schemas.openxmlformats.org/officeDocument/2006/relationships/image" Target="../media/image113.png"/><Relationship Id="rId12" Type="http://schemas.openxmlformats.org/officeDocument/2006/relationships/image" Target="../media/image73.png"/><Relationship Id="rId15" Type="http://schemas.openxmlformats.org/officeDocument/2006/relationships/image" Target="../media/image80.png"/><Relationship Id="rId14" Type="http://schemas.openxmlformats.org/officeDocument/2006/relationships/image" Target="../media/image79.png"/><Relationship Id="rId17" Type="http://schemas.openxmlformats.org/officeDocument/2006/relationships/image" Target="../media/image87.png"/><Relationship Id="rId16" Type="http://schemas.openxmlformats.org/officeDocument/2006/relationships/image" Target="../media/image74.png"/><Relationship Id="rId19" Type="http://schemas.openxmlformats.org/officeDocument/2006/relationships/image" Target="../media/image92.png"/><Relationship Id="rId18" Type="http://schemas.openxmlformats.org/officeDocument/2006/relationships/image" Target="../media/image9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10.png"/><Relationship Id="rId5" Type="http://schemas.openxmlformats.org/officeDocument/2006/relationships/image" Target="../media/image114.png"/><Relationship Id="rId6" Type="http://schemas.openxmlformats.org/officeDocument/2006/relationships/image" Target="../media/image112.png"/><Relationship Id="rId7" Type="http://schemas.openxmlformats.org/officeDocument/2006/relationships/image" Target="../media/image1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0.png"/><Relationship Id="rId4" Type="http://schemas.openxmlformats.org/officeDocument/2006/relationships/image" Target="../media/image1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8.png"/><Relationship Id="rId4" Type="http://schemas.openxmlformats.org/officeDocument/2006/relationships/image" Target="../media/image117.png"/><Relationship Id="rId5" Type="http://schemas.openxmlformats.org/officeDocument/2006/relationships/image" Target="../media/image1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4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0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Operations Center</a:t>
            </a:r>
            <a:endParaRPr/>
          </a:p>
        </p:txBody>
      </p:sp>
      <p:sp>
        <p:nvSpPr>
          <p:cNvPr id="794" name="Google Shape;794;p10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17"/>
          <p:cNvSpPr/>
          <p:nvPr/>
        </p:nvSpPr>
        <p:spPr>
          <a:xfrm>
            <a:off x="6720638" y="1774300"/>
            <a:ext cx="15444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93" name="Google Shape;893;p117"/>
          <p:cNvSpPr txBox="1"/>
          <p:nvPr>
            <p:ph type="title"/>
          </p:nvPr>
        </p:nvSpPr>
        <p:spPr>
          <a:xfrm>
            <a:off x="454800" y="585050"/>
            <a:ext cx="8229600" cy="93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Offer value-added services without drastically changing your business</a:t>
            </a:r>
            <a:endParaRPr/>
          </a:p>
        </p:txBody>
      </p:sp>
      <p:sp>
        <p:nvSpPr>
          <p:cNvPr id="894" name="Google Shape;894;p11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5" name="Google Shape;895;p117"/>
          <p:cNvSpPr txBox="1"/>
          <p:nvPr>
            <p:ph idx="2" type="subTitle"/>
          </p:nvPr>
        </p:nvSpPr>
        <p:spPr>
          <a:xfrm>
            <a:off x="470775" y="32004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rPr>
              <a:t>Become more competitive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br>
              <a:rPr lang="en"/>
            </a:br>
            <a:r>
              <a:rPr lang="en"/>
              <a:t>in the market by offering managed services and support previously only offered by MSPs</a:t>
            </a:r>
            <a:endParaRPr/>
          </a:p>
        </p:txBody>
      </p:sp>
      <p:sp>
        <p:nvSpPr>
          <p:cNvPr id="896" name="Google Shape;896;p117"/>
          <p:cNvSpPr txBox="1"/>
          <p:nvPr>
            <p:ph idx="3" type="subTitle"/>
          </p:nvPr>
        </p:nvSpPr>
        <p:spPr>
          <a:xfrm>
            <a:off x="3280950" y="32004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rPr>
              <a:t>Increase value to your customer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/>
              <a:t>and solve their business challenges by complementing their existing solutions with managed services</a:t>
            </a:r>
            <a:endParaRPr/>
          </a:p>
        </p:txBody>
      </p:sp>
      <p:sp>
        <p:nvSpPr>
          <p:cNvPr id="897" name="Google Shape;897;p117"/>
          <p:cNvSpPr txBox="1"/>
          <p:nvPr>
            <p:ph idx="4" type="subTitle"/>
          </p:nvPr>
        </p:nvSpPr>
        <p:spPr>
          <a:xfrm>
            <a:off x="6091125" y="32004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rPr>
              <a:t>Capture more share of wallet </a:t>
            </a:r>
            <a:br>
              <a:rPr lang="en"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/>
              <a:t>from existing customers by identifying cross-sell/upsell opportunities</a:t>
            </a:r>
            <a:endParaRPr b="1">
              <a:solidFill>
                <a:schemeClr val="accen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898" name="Google Shape;898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3607" y="2259714"/>
            <a:ext cx="676781" cy="6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987" y="2190913"/>
            <a:ext cx="754700" cy="7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17"/>
          <p:cNvPicPr preferRelativeResize="0"/>
          <p:nvPr/>
        </p:nvPicPr>
        <p:blipFill rotWithShape="1">
          <a:blip r:embed="rId5">
            <a:alphaModFix/>
          </a:blip>
          <a:srcRect b="16839" l="0" r="0" t="0"/>
          <a:stretch/>
        </p:blipFill>
        <p:spPr>
          <a:xfrm>
            <a:off x="6738950" y="1927448"/>
            <a:ext cx="1281675" cy="10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18"/>
          <p:cNvSpPr/>
          <p:nvPr/>
        </p:nvSpPr>
        <p:spPr>
          <a:xfrm>
            <a:off x="807900" y="1828425"/>
            <a:ext cx="3076200" cy="831300"/>
          </a:xfrm>
          <a:prstGeom prst="rect">
            <a:avLst/>
          </a:prstGeom>
          <a:solidFill>
            <a:srgbClr val="CDFDDA">
              <a:alpha val="33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906" name="Google Shape;906;p118"/>
          <p:cNvSpPr txBox="1"/>
          <p:nvPr>
            <p:ph idx="4294967295" type="title"/>
          </p:nvPr>
        </p:nvSpPr>
        <p:spPr>
          <a:xfrm>
            <a:off x="0" y="250650"/>
            <a:ext cx="91440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Add NOC solutions to your portfolio with our </a:t>
            </a:r>
            <a:r>
              <a:rPr lang="en" sz="1800">
                <a:solidFill>
                  <a:schemeClr val="lt1"/>
                </a:solidFill>
              </a:rPr>
              <a:t>catalog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907" name="Google Shape;907;p1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908" name="Google Shape;908;p118"/>
          <p:cNvSpPr txBox="1"/>
          <p:nvPr/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11B58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700">
              <a:solidFill>
                <a:srgbClr val="011B5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09" name="Google Shape;909;p118"/>
          <p:cNvSpPr/>
          <p:nvPr/>
        </p:nvSpPr>
        <p:spPr>
          <a:xfrm>
            <a:off x="807900" y="1188657"/>
            <a:ext cx="3155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EV Charging  |  Water &amp; Waste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Electricity  |  Natural Gas  |  Solar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10" name="Google Shape;910;p118"/>
          <p:cNvSpPr/>
          <p:nvPr/>
        </p:nvSpPr>
        <p:spPr>
          <a:xfrm>
            <a:off x="5956250" y="2230187"/>
            <a:ext cx="30000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Wireless Services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Internet of Things (IoT) </a:t>
            </a:r>
            <a:b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Managed Mobility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Expense Management (WEM)   </a:t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11" name="Google Shape;911;p118"/>
          <p:cNvSpPr/>
          <p:nvPr/>
        </p:nvSpPr>
        <p:spPr>
          <a:xfrm>
            <a:off x="687000" y="4295874"/>
            <a:ext cx="327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Public, Private, &amp; Hybrid Cloud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 Center &amp; Colocation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Disaster Recovery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                                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12" name="Google Shape;912;p118"/>
          <p:cNvSpPr/>
          <p:nvPr/>
        </p:nvSpPr>
        <p:spPr>
          <a:xfrm>
            <a:off x="362925" y="3246000"/>
            <a:ext cx="27759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Physical Security  |  Network Security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Endpoint Security  |  Cloud Security  |  SASE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13" name="Google Shape;913;p118"/>
          <p:cNvSpPr/>
          <p:nvPr/>
        </p:nvSpPr>
        <p:spPr>
          <a:xfrm>
            <a:off x="5154175" y="1188657"/>
            <a:ext cx="3599400" cy="1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Fiber   |   Cable   |   Wireless   |   Satellite  |  TEM  </a:t>
            </a:r>
            <a:endParaRPr i="0" sz="1000" u="none" cap="none" strike="noStrike">
              <a:solidFill>
                <a:srgbClr val="F0F0F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14" name="Google Shape;914;p118"/>
          <p:cNvSpPr/>
          <p:nvPr/>
        </p:nvSpPr>
        <p:spPr>
          <a:xfrm>
            <a:off x="323025" y="2230187"/>
            <a:ext cx="28158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b="1" lang="en" sz="85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NOC</a:t>
            </a:r>
            <a:r>
              <a:rPr b="1" lang="en" sz="850">
                <a:solidFill>
                  <a:srgbClr val="F0F0F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|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SOC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Professional Services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SmartSupport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Asset Management</a:t>
            </a:r>
            <a:endParaRPr b="0" i="0" sz="1000" u="none" cap="none" strike="noStrike">
              <a:solidFill>
                <a:srgbClr val="F0F0F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15" name="Google Shape;915;p118"/>
          <p:cNvSpPr/>
          <p:nvPr/>
        </p:nvSpPr>
        <p:spPr>
          <a:xfrm>
            <a:off x="5956250" y="3246000"/>
            <a:ext cx="26859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CaaS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C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ontact Center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CPaaS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SMS    Analytics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Artificial Intelligence (AI)</a:t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b="0" i="0" sz="1000" u="none" cap="none" strike="noStrik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916" name="Google Shape;916;p118"/>
          <p:cNvSpPr/>
          <p:nvPr/>
        </p:nvSpPr>
        <p:spPr>
          <a:xfrm>
            <a:off x="5154175" y="4295874"/>
            <a:ext cx="3688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Microsoft  |  Google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ERP  |  CRM  |  Productivity  |  Business Applications  |  IT Management  |  BI</a:t>
            </a:r>
            <a:endParaRPr i="0" sz="850" u="none" cap="none" strike="noStrik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17" name="Google Shape;917;p118"/>
          <p:cNvSpPr txBox="1"/>
          <p:nvPr/>
        </p:nvSpPr>
        <p:spPr>
          <a:xfrm>
            <a:off x="963600" y="7817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ENERGY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18" name="Google Shape;918;p118"/>
          <p:cNvSpPr txBox="1"/>
          <p:nvPr/>
        </p:nvSpPr>
        <p:spPr>
          <a:xfrm>
            <a:off x="5154175" y="7817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CONNECTIVITY &amp;  SD-WAN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19" name="Google Shape;919;p118"/>
          <p:cNvSpPr txBox="1"/>
          <p:nvPr/>
        </p:nvSpPr>
        <p:spPr>
          <a:xfrm>
            <a:off x="138825" y="18284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MANAGED SERVICES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20" name="Google Shape;920;p118"/>
          <p:cNvSpPr txBox="1"/>
          <p:nvPr/>
        </p:nvSpPr>
        <p:spPr>
          <a:xfrm>
            <a:off x="5956250" y="18284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MOBILITY &amp; IoT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921" name="Google Shape;921;p118"/>
          <p:cNvSpPr txBox="1"/>
          <p:nvPr/>
        </p:nvSpPr>
        <p:spPr>
          <a:xfrm>
            <a:off x="5956250" y="287073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CUSTOMER EXPERIENCE (CX)</a:t>
            </a:r>
            <a:endParaRPr/>
          </a:p>
        </p:txBody>
      </p:sp>
      <p:sp>
        <p:nvSpPr>
          <p:cNvPr id="922" name="Google Shape;922;p118"/>
          <p:cNvSpPr txBox="1"/>
          <p:nvPr/>
        </p:nvSpPr>
        <p:spPr>
          <a:xfrm>
            <a:off x="138825" y="287073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</a:t>
            </a:r>
            <a:endParaRPr/>
          </a:p>
        </p:txBody>
      </p:sp>
      <p:sp>
        <p:nvSpPr>
          <p:cNvPr id="923" name="Google Shape;923;p118"/>
          <p:cNvSpPr txBox="1"/>
          <p:nvPr/>
        </p:nvSpPr>
        <p:spPr>
          <a:xfrm>
            <a:off x="5154175" y="39063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SOFTWARE AS A SERVICE</a:t>
            </a:r>
            <a:endParaRPr/>
          </a:p>
        </p:txBody>
      </p:sp>
      <p:sp>
        <p:nvSpPr>
          <p:cNvPr id="924" name="Google Shape;924;p118"/>
          <p:cNvSpPr txBox="1"/>
          <p:nvPr/>
        </p:nvSpPr>
        <p:spPr>
          <a:xfrm>
            <a:off x="963600" y="390630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CLOUD INFRASTRUCTURE</a:t>
            </a:r>
            <a:endParaRPr sz="13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925" name="Google Shape;925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350" y="1399826"/>
            <a:ext cx="2506476" cy="250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931" name="Google Shape;931;p119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Maximize uptime with a best-in-class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networking management and monitoring platform</a:t>
            </a:r>
            <a:r>
              <a:rPr lang="en"/>
              <a:t>, coupled with a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team of NOC analysts</a:t>
            </a:r>
            <a:r>
              <a:rPr lang="en"/>
              <a:t> acting upon alerts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24x7x365</a:t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grpSp>
        <p:nvGrpSpPr>
          <p:cNvPr id="932" name="Google Shape;932;p119"/>
          <p:cNvGrpSpPr/>
          <p:nvPr/>
        </p:nvGrpSpPr>
        <p:grpSpPr>
          <a:xfrm>
            <a:off x="3725097" y="1109364"/>
            <a:ext cx="5299545" cy="3566143"/>
            <a:chOff x="3725097" y="1109364"/>
            <a:chExt cx="5299545" cy="3566143"/>
          </a:xfrm>
        </p:grpSpPr>
        <p:sp>
          <p:nvSpPr>
            <p:cNvPr id="933" name="Google Shape;933;p119"/>
            <p:cNvSpPr/>
            <p:nvPr/>
          </p:nvSpPr>
          <p:spPr>
            <a:xfrm>
              <a:off x="5135919" y="1609522"/>
              <a:ext cx="2216700" cy="2216700"/>
            </a:xfrm>
            <a:prstGeom prst="donut">
              <a:avLst>
                <a:gd fmla="val 16067" name="adj"/>
              </a:avLst>
            </a:prstGeom>
            <a:solidFill>
              <a:srgbClr val="D1D5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4" name="Google Shape;934;p119"/>
            <p:cNvGrpSpPr/>
            <p:nvPr/>
          </p:nvGrpSpPr>
          <p:grpSpPr>
            <a:xfrm>
              <a:off x="3725097" y="1739908"/>
              <a:ext cx="1685736" cy="584360"/>
              <a:chOff x="1680836" y="1315124"/>
              <a:chExt cx="1931633" cy="669600"/>
            </a:xfrm>
          </p:grpSpPr>
          <p:cxnSp>
            <p:nvCxnSpPr>
              <p:cNvPr id="935" name="Google Shape;935;p119"/>
              <p:cNvCxnSpPr/>
              <p:nvPr/>
            </p:nvCxnSpPr>
            <p:spPr>
              <a:xfrm>
                <a:off x="317896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3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936" name="Google Shape;936;p119"/>
              <p:cNvSpPr txBox="1"/>
              <p:nvPr/>
            </p:nvSpPr>
            <p:spPr>
              <a:xfrm>
                <a:off x="1680836" y="1315124"/>
                <a:ext cx="14952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DETECT</a:t>
                </a:r>
                <a:endParaRPr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</p:grpSp>
        <p:grpSp>
          <p:nvGrpSpPr>
            <p:cNvPr id="937" name="Google Shape;937;p119"/>
            <p:cNvGrpSpPr/>
            <p:nvPr/>
          </p:nvGrpSpPr>
          <p:grpSpPr>
            <a:xfrm>
              <a:off x="7073196" y="1739900"/>
              <a:ext cx="1951446" cy="584360"/>
              <a:chOff x="5517319" y="1315114"/>
              <a:chExt cx="2236102" cy="669600"/>
            </a:xfrm>
          </p:grpSpPr>
          <p:cxnSp>
            <p:nvCxnSpPr>
              <p:cNvPr id="938" name="Google Shape;938;p119"/>
              <p:cNvCxnSpPr/>
              <p:nvPr/>
            </p:nvCxnSpPr>
            <p:spPr>
              <a:xfrm flipH="1">
                <a:off x="551731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939" name="Google Shape;939;p119"/>
              <p:cNvSpPr txBox="1"/>
              <p:nvPr/>
            </p:nvSpPr>
            <p:spPr>
              <a:xfrm>
                <a:off x="5962121" y="1315114"/>
                <a:ext cx="17913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UNDERSTAND</a:t>
                </a:r>
                <a:endParaRPr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</p:grpSp>
        <p:grpSp>
          <p:nvGrpSpPr>
            <p:cNvPr id="940" name="Google Shape;940;p119"/>
            <p:cNvGrpSpPr/>
            <p:nvPr/>
          </p:nvGrpSpPr>
          <p:grpSpPr>
            <a:xfrm>
              <a:off x="5581671" y="3677317"/>
              <a:ext cx="1304861" cy="998190"/>
              <a:chOff x="3808226" y="3535140"/>
              <a:chExt cx="1495200" cy="1143796"/>
            </a:xfrm>
          </p:grpSpPr>
          <p:cxnSp>
            <p:nvCxnSpPr>
              <p:cNvPr id="941" name="Google Shape;941;p119"/>
              <p:cNvCxnSpPr/>
              <p:nvPr/>
            </p:nvCxnSpPr>
            <p:spPr>
              <a:xfrm rot="10800000">
                <a:off x="4556399" y="3535140"/>
                <a:ext cx="0" cy="460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6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942" name="Google Shape;942;p119"/>
              <p:cNvSpPr txBox="1"/>
              <p:nvPr/>
            </p:nvSpPr>
            <p:spPr>
              <a:xfrm>
                <a:off x="3808226" y="4009336"/>
                <a:ext cx="14952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RESOLVE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943" name="Google Shape;943;p119"/>
            <p:cNvSpPr txBox="1"/>
            <p:nvPr/>
          </p:nvSpPr>
          <p:spPr>
            <a:xfrm>
              <a:off x="5614399" y="2386837"/>
              <a:ext cx="1259700" cy="7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Maximize uptime</a:t>
              </a:r>
              <a:endParaRPr sz="12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944" name="Google Shape;944;p119"/>
            <p:cNvSpPr/>
            <p:nvPr/>
          </p:nvSpPr>
          <p:spPr>
            <a:xfrm rot="1800054">
              <a:off x="5068149" y="1540314"/>
              <a:ext cx="2348336" cy="2348336"/>
            </a:xfrm>
            <a:prstGeom prst="blockArc">
              <a:avLst>
                <a:gd fmla="val 14414370" name="adj1"/>
                <a:gd fmla="val 694" name="adj2"/>
                <a:gd fmla="val 9562" name="adj3"/>
              </a:avLst>
            </a:prstGeom>
            <a:solidFill>
              <a:schemeClr val="accent1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19"/>
            <p:cNvSpPr/>
            <p:nvPr/>
          </p:nvSpPr>
          <p:spPr>
            <a:xfrm flipH="1" rot="-1800054">
              <a:off x="5070002" y="1540314"/>
              <a:ext cx="2348336" cy="2348336"/>
            </a:xfrm>
            <a:prstGeom prst="blockArc">
              <a:avLst>
                <a:gd fmla="val 14348563" name="adj1"/>
                <a:gd fmla="val 21472873" name="adj2"/>
                <a:gd fmla="val 9381" name="adj3"/>
              </a:avLst>
            </a:prstGeom>
            <a:solidFill>
              <a:schemeClr val="accent3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19"/>
            <p:cNvSpPr/>
            <p:nvPr/>
          </p:nvSpPr>
          <p:spPr>
            <a:xfrm rot="-8100000">
              <a:off x="6082977" y="1488796"/>
              <a:ext cx="316925" cy="316925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19"/>
            <p:cNvSpPr/>
            <p:nvPr/>
          </p:nvSpPr>
          <p:spPr>
            <a:xfrm flipH="1" rot="-9000867">
              <a:off x="5069085" y="1538901"/>
              <a:ext cx="2347626" cy="2347626"/>
            </a:xfrm>
            <a:prstGeom prst="blockArc">
              <a:avLst>
                <a:gd fmla="val 14316164" name="adj1"/>
                <a:gd fmla="val 21502663" name="adj2"/>
                <a:gd fmla="val 9415" name="adj3"/>
              </a:avLst>
            </a:prstGeom>
            <a:solidFill>
              <a:schemeClr val="accent6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19"/>
            <p:cNvSpPr/>
            <p:nvPr/>
          </p:nvSpPr>
          <p:spPr>
            <a:xfrm rot="-1028387">
              <a:off x="7045693" y="3079181"/>
              <a:ext cx="272816" cy="272816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19"/>
            <p:cNvSpPr/>
            <p:nvPr/>
          </p:nvSpPr>
          <p:spPr>
            <a:xfrm rot="6358063">
              <a:off x="5151887" y="3077485"/>
              <a:ext cx="317344" cy="317344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0" name="Google Shape;950;p119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/>
              <a:t>AppDirect VNOC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oogle Shape;955;p120"/>
          <p:cNvPicPr preferRelativeResize="0"/>
          <p:nvPr/>
        </p:nvPicPr>
        <p:blipFill rotWithShape="1">
          <a:blip r:embed="rId3">
            <a:alphaModFix/>
          </a:blip>
          <a:srcRect b="20225" l="0" r="0" t="47887"/>
          <a:stretch/>
        </p:blipFill>
        <p:spPr>
          <a:xfrm>
            <a:off x="0" y="3503404"/>
            <a:ext cx="9144000" cy="16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120"/>
          <p:cNvSpPr/>
          <p:nvPr/>
        </p:nvSpPr>
        <p:spPr>
          <a:xfrm>
            <a:off x="1028026" y="4155400"/>
            <a:ext cx="19518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Team of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NOC analysts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that proactively monitor and resolve incidents available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24x7x365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to minimize downtime and ensure seamless operations.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57" name="Google Shape;957;p120"/>
          <p:cNvSpPr/>
          <p:nvPr/>
        </p:nvSpPr>
        <p:spPr>
          <a:xfrm>
            <a:off x="1028025" y="3859450"/>
            <a:ext cx="19518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24x7x365 Monitoring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8" name="Google Shape;958;p120"/>
          <p:cNvSpPr/>
          <p:nvPr/>
        </p:nvSpPr>
        <p:spPr>
          <a:xfrm>
            <a:off x="3928545" y="4137400"/>
            <a:ext cx="19518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Specialized team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of experts delivering high touch incident management depending on your environment and needs. 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59" name="Google Shape;959;p120"/>
          <p:cNvSpPr/>
          <p:nvPr/>
        </p:nvSpPr>
        <p:spPr>
          <a:xfrm>
            <a:off x="3928560" y="3862563"/>
            <a:ext cx="2120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Incident Management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0" name="Google Shape;960;p120"/>
          <p:cNvSpPr/>
          <p:nvPr/>
        </p:nvSpPr>
        <p:spPr>
          <a:xfrm>
            <a:off x="6997975" y="4110550"/>
            <a:ext cx="16914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We follow ITIL standards and create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customized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troubleshooting procedures.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61" name="Google Shape;961;p120"/>
          <p:cNvSpPr/>
          <p:nvPr/>
        </p:nvSpPr>
        <p:spPr>
          <a:xfrm>
            <a:off x="6998000" y="3832625"/>
            <a:ext cx="19518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Customized procedures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2" name="Google Shape;962;p120"/>
          <p:cNvSpPr/>
          <p:nvPr/>
        </p:nvSpPr>
        <p:spPr>
          <a:xfrm>
            <a:off x="473775" y="1129488"/>
            <a:ext cx="386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latin typeface="Inter Light"/>
                <a:ea typeface="Inter Light"/>
                <a:cs typeface="Inter Light"/>
                <a:sym typeface="Inter Light"/>
              </a:rPr>
              <a:t>Team of Analysts</a:t>
            </a:r>
            <a:endParaRPr i="0" sz="3000" u="none" cap="none" strike="noStrike">
              <a:solidFill>
                <a:srgbClr val="22222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63" name="Google Shape;963;p120"/>
          <p:cNvSpPr/>
          <p:nvPr/>
        </p:nvSpPr>
        <p:spPr>
          <a:xfrm>
            <a:off x="473775" y="1943100"/>
            <a:ext cx="3610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As an extension of your IT organization, we proactively manage &amp; ensure the performance of your networked environment.</a:t>
            </a:r>
            <a:endParaRPr sz="9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964" name="Google Shape;964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914" y="3832600"/>
            <a:ext cx="522360" cy="4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20"/>
          <p:cNvPicPr preferRelativeResize="0"/>
          <p:nvPr/>
        </p:nvPicPr>
        <p:blipFill rotWithShape="1">
          <a:blip r:embed="rId5">
            <a:alphaModFix/>
          </a:blip>
          <a:srcRect b="0" l="0" r="0" t="19478"/>
          <a:stretch/>
        </p:blipFill>
        <p:spPr>
          <a:xfrm>
            <a:off x="3194800" y="3819500"/>
            <a:ext cx="565600" cy="476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66" name="Google Shape;966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6375" y="3794300"/>
            <a:ext cx="427975" cy="4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1275" y="425813"/>
            <a:ext cx="3866998" cy="257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121"/>
          <p:cNvPicPr preferRelativeResize="0"/>
          <p:nvPr/>
        </p:nvPicPr>
        <p:blipFill rotWithShape="1">
          <a:blip r:embed="rId3">
            <a:alphaModFix/>
          </a:blip>
          <a:srcRect b="20225" l="0" r="0" t="47887"/>
          <a:stretch/>
        </p:blipFill>
        <p:spPr>
          <a:xfrm>
            <a:off x="0" y="3503404"/>
            <a:ext cx="9144000" cy="16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21"/>
          <p:cNvSpPr/>
          <p:nvPr/>
        </p:nvSpPr>
        <p:spPr>
          <a:xfrm>
            <a:off x="1071700" y="4231050"/>
            <a:ext cx="19764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Monitor the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infrastructure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that matters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to your business with proactive alerts so network troubles can be swiftly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resolved.</a:t>
            </a:r>
            <a:endParaRPr sz="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74" name="Google Shape;974;p121"/>
          <p:cNvSpPr/>
          <p:nvPr/>
        </p:nvSpPr>
        <p:spPr>
          <a:xfrm>
            <a:off x="1071700" y="3717589"/>
            <a:ext cx="1691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Detect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LogicMonitor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5" name="Google Shape;975;p121"/>
          <p:cNvSpPr/>
          <p:nvPr/>
        </p:nvSpPr>
        <p:spPr>
          <a:xfrm>
            <a:off x="6490750" y="4177575"/>
            <a:ext cx="16914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Simplify and analyze complex data with AI and machine learning to make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data-driven decisions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about your network.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76" name="Google Shape;976;p121"/>
          <p:cNvSpPr/>
          <p:nvPr/>
        </p:nvSpPr>
        <p:spPr>
          <a:xfrm>
            <a:off x="6490750" y="3717589"/>
            <a:ext cx="14607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Gain Insights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7" name="Google Shape;977;p121"/>
          <p:cNvSpPr/>
          <p:nvPr/>
        </p:nvSpPr>
        <p:spPr>
          <a:xfrm>
            <a:off x="473775" y="1129488"/>
            <a:ext cx="386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latin typeface="Inter Light"/>
                <a:ea typeface="Inter Light"/>
                <a:cs typeface="Inter Light"/>
                <a:sym typeface="Inter Light"/>
              </a:rPr>
              <a:t>Integrated </a:t>
            </a:r>
            <a:r>
              <a:rPr lang="en" sz="3000">
                <a:solidFill>
                  <a:srgbClr val="222222"/>
                </a:solidFill>
                <a:latin typeface="Inter Light"/>
                <a:ea typeface="Inter Light"/>
                <a:cs typeface="Inter Light"/>
                <a:sym typeface="Inter Light"/>
              </a:rPr>
              <a:t>Toolset</a:t>
            </a:r>
            <a:endParaRPr i="0" sz="3000" u="none" cap="none" strike="noStrike">
              <a:solidFill>
                <a:srgbClr val="22222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78" name="Google Shape;978;p121"/>
          <p:cNvSpPr/>
          <p:nvPr/>
        </p:nvSpPr>
        <p:spPr>
          <a:xfrm>
            <a:off x="473775" y="1943100"/>
            <a:ext cx="36108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Gain all of the capabilities of ServiceNow and LogicMonitor in a single integrated platform.</a:t>
            </a:r>
            <a:endParaRPr sz="1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79" name="Google Shape;979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8300" y="568675"/>
            <a:ext cx="4626526" cy="2389623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121"/>
          <p:cNvSpPr/>
          <p:nvPr/>
        </p:nvSpPr>
        <p:spPr>
          <a:xfrm>
            <a:off x="3690500" y="4249050"/>
            <a:ext cx="17979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Raise and track tickets in real-time to stay aware of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ticket status and progress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through to resolution.</a:t>
            </a:r>
            <a:endParaRPr sz="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81" name="Google Shape;981;p121"/>
          <p:cNvSpPr/>
          <p:nvPr/>
        </p:nvSpPr>
        <p:spPr>
          <a:xfrm>
            <a:off x="3690500" y="3717589"/>
            <a:ext cx="1691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Manage &amp; Resolve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ServiceNOW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82" name="Google Shape;982;p121"/>
          <p:cNvPicPr preferRelativeResize="0"/>
          <p:nvPr/>
        </p:nvPicPr>
        <p:blipFill rotWithShape="1">
          <a:blip r:embed="rId5">
            <a:alphaModFix/>
          </a:blip>
          <a:srcRect b="0" l="816" r="816" t="0"/>
          <a:stretch/>
        </p:blipFill>
        <p:spPr>
          <a:xfrm>
            <a:off x="3279318" y="3748160"/>
            <a:ext cx="327500" cy="338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83" name="Google Shape;983;p1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805" y="3717602"/>
            <a:ext cx="411600" cy="39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84" name="Google Shape;984;p1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30792" y="3748164"/>
            <a:ext cx="250959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122"/>
          <p:cNvPicPr preferRelativeResize="0"/>
          <p:nvPr/>
        </p:nvPicPr>
        <p:blipFill rotWithShape="1">
          <a:blip r:embed="rId3">
            <a:alphaModFix/>
          </a:blip>
          <a:srcRect b="20225" l="0" r="0" t="47887"/>
          <a:stretch/>
        </p:blipFill>
        <p:spPr>
          <a:xfrm>
            <a:off x="0" y="3503404"/>
            <a:ext cx="9144000" cy="16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22"/>
          <p:cNvSpPr/>
          <p:nvPr/>
        </p:nvSpPr>
        <p:spPr>
          <a:xfrm>
            <a:off x="1064546" y="4249050"/>
            <a:ext cx="169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Real-time insights into the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health &amp; status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of all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connected devices and locations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(up/down/degraded).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91" name="Google Shape;991;p122"/>
          <p:cNvSpPr/>
          <p:nvPr/>
        </p:nvSpPr>
        <p:spPr>
          <a:xfrm>
            <a:off x="1064550" y="3765625"/>
            <a:ext cx="1691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Consolidated view of all devices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92" name="Google Shape;992;p122"/>
          <p:cNvSpPr/>
          <p:nvPr/>
        </p:nvSpPr>
        <p:spPr>
          <a:xfrm>
            <a:off x="3880220" y="4137400"/>
            <a:ext cx="19518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Instant alerts and notifications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about potential issues to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address problems before they escalate.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93" name="Google Shape;993;p122"/>
          <p:cNvSpPr/>
          <p:nvPr/>
        </p:nvSpPr>
        <p:spPr>
          <a:xfrm>
            <a:off x="3880236" y="3832594"/>
            <a:ext cx="1691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Alerts &amp; resolution 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94" name="Google Shape;994;p122"/>
          <p:cNvSpPr/>
          <p:nvPr/>
        </p:nvSpPr>
        <p:spPr>
          <a:xfrm>
            <a:off x="6998000" y="4231050"/>
            <a:ext cx="18438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Historical data analysis and reporting features to </a:t>
            </a:r>
            <a:r>
              <a:rPr lang="en" sz="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identify trends and patterns,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aiding in effective </a:t>
            </a:r>
            <a:r>
              <a:rPr lang="en" sz="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capacity planning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and </a:t>
            </a:r>
            <a:r>
              <a:rPr lang="en" sz="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resource allocation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95" name="Google Shape;995;p122"/>
          <p:cNvSpPr/>
          <p:nvPr/>
        </p:nvSpPr>
        <p:spPr>
          <a:xfrm>
            <a:off x="6997993" y="3765619"/>
            <a:ext cx="1460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Dashboards &amp; reporting 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96" name="Google Shape;996;p122"/>
          <p:cNvSpPr/>
          <p:nvPr/>
        </p:nvSpPr>
        <p:spPr>
          <a:xfrm>
            <a:off x="457200" y="1120613"/>
            <a:ext cx="386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latin typeface="Inter Light"/>
                <a:ea typeface="Inter Light"/>
                <a:cs typeface="Inter Light"/>
                <a:sym typeface="Inter Light"/>
              </a:rPr>
              <a:t>Centralized View of Network Health</a:t>
            </a:r>
            <a:endParaRPr i="0" sz="3000" u="none" cap="none" strike="noStrike">
              <a:solidFill>
                <a:srgbClr val="22222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97" name="Google Shape;997;p122"/>
          <p:cNvSpPr/>
          <p:nvPr/>
        </p:nvSpPr>
        <p:spPr>
          <a:xfrm>
            <a:off x="457200" y="2278250"/>
            <a:ext cx="3610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A single-pane of glass for your internal and extended teams to  monitor everything with an IP Address</a:t>
            </a:r>
            <a:endParaRPr sz="9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98" name="Google Shape;998;p122"/>
          <p:cNvGrpSpPr/>
          <p:nvPr/>
        </p:nvGrpSpPr>
        <p:grpSpPr>
          <a:xfrm>
            <a:off x="4701238" y="577988"/>
            <a:ext cx="3985574" cy="2273025"/>
            <a:chOff x="4103213" y="275400"/>
            <a:chExt cx="3985574" cy="2273025"/>
          </a:xfrm>
        </p:grpSpPr>
        <p:pic>
          <p:nvPicPr>
            <p:cNvPr id="999" name="Google Shape;999;p1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03213" y="275400"/>
              <a:ext cx="3985574" cy="2273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al user interface, application&#10;&#10;Description automatically generated" id="1000" name="Google Shape;1000;p122"/>
            <p:cNvPicPr preferRelativeResize="0"/>
            <p:nvPr/>
          </p:nvPicPr>
          <p:blipFill rotWithShape="1">
            <a:blip r:embed="rId5">
              <a:alphaModFix/>
            </a:blip>
            <a:srcRect b="7415" l="0" r="0" t="0"/>
            <a:stretch/>
          </p:blipFill>
          <p:spPr>
            <a:xfrm>
              <a:off x="4589400" y="549537"/>
              <a:ext cx="3013175" cy="17813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001" name="Google Shape;1001;p122"/>
          <p:cNvPicPr preferRelativeResize="0"/>
          <p:nvPr/>
        </p:nvPicPr>
        <p:blipFill rotWithShape="1">
          <a:blip r:embed="rId6">
            <a:alphaModFix/>
          </a:blip>
          <a:srcRect b="12838" l="8945" r="11683" t="0"/>
          <a:stretch/>
        </p:blipFill>
        <p:spPr>
          <a:xfrm>
            <a:off x="345687" y="3727150"/>
            <a:ext cx="508300" cy="51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8405" y="3685738"/>
            <a:ext cx="572345" cy="5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9124" y="3765625"/>
            <a:ext cx="671152" cy="5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9" name="Google Shape;1009;p123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lang="en"/>
              <a:t>onitor your end-to-end tech </a:t>
            </a:r>
            <a:r>
              <a:rPr lang="en"/>
              <a:t>stack</a:t>
            </a:r>
            <a:endParaRPr/>
          </a:p>
        </p:txBody>
      </p:sp>
      <p:sp>
        <p:nvSpPr>
          <p:cNvPr id="1010" name="Google Shape;1010;p123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ter"/>
                <a:ea typeface="Inter"/>
                <a:cs typeface="Inter"/>
                <a:sym typeface="Inter"/>
              </a:rPr>
              <a:t>Vendor Agnostic</a:t>
            </a:r>
            <a:endParaRPr b="1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Your tech stack spans many vendors, so should your monitoring</a:t>
            </a:r>
            <a:endParaRPr/>
          </a:p>
        </p:txBody>
      </p:sp>
      <p:sp>
        <p:nvSpPr>
          <p:cNvPr id="1011" name="Google Shape;1011;p123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012" name="Google Shape;1012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1938" y="3937400"/>
            <a:ext cx="376450" cy="376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loCloud VMware: Why SD-WAN is &amp;quot;WORTH it&amp;quot; - Renodis" id="1013" name="Google Shape;1013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3527" y="2721772"/>
            <a:ext cx="635432" cy="3177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tivo Networks and Fortinet Integration Delivers Continuous Threat  Management with Real-Time Detection and Automated Blocking - Attivo Networks" id="1014" name="Google Shape;1014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6853" y="1365469"/>
            <a:ext cx="788794" cy="219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uba | Enterprise Networking and Security Solutions" id="1015" name="Google Shape;1015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27229" y="632714"/>
            <a:ext cx="565070" cy="14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1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68901" y="2090353"/>
            <a:ext cx="585825" cy="154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cure Remote Access and IT Infrastructure Management" id="1017" name="Google Shape;1017;p1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45629" y="2395304"/>
            <a:ext cx="731241" cy="175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tScreen Technologies - Wikipedia" id="1018" name="Google Shape;1018;p1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45100" y="3556725"/>
            <a:ext cx="370125" cy="213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adlepoint - Wikipedia" id="1019" name="Google Shape;1019;p1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616861" y="963019"/>
            <a:ext cx="585814" cy="29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668899" y="1736273"/>
            <a:ext cx="481724" cy="131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plink Balance (Wired SD-WAN) Reviews, Ratings &amp; Features 2022 | Gartner  Peer Insights" id="1021" name="Google Shape;1021;p1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74263" y="3168588"/>
            <a:ext cx="423400" cy="22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064766" y="632728"/>
            <a:ext cx="800486" cy="14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sco Meraki - Teltech ICT" id="1023" name="Google Shape;1023;p12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00563" y="1048775"/>
            <a:ext cx="80050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lunk: Long-Term Winner (NASDAQ:SPLK) | Seeking Alpha" id="1024" name="Google Shape;1024;p12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55294" y="1303851"/>
            <a:ext cx="491031" cy="33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ll Software - Wikipedia" id="1025" name="Google Shape;1025;p12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979035" y="3921100"/>
            <a:ext cx="274242" cy="2742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P Logo PNG Transparent &amp; SVG Vector - Freebie Supply" id="1026" name="Google Shape;1026;p12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300792" y="3937409"/>
            <a:ext cx="241633" cy="241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C logo and symbol, meaning, history, PNG" id="1027" name="Google Shape;1027;p12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272598" y="2046607"/>
            <a:ext cx="386613" cy="2416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Install and Configure Chef on Ubuntu 18.04 | Liquid Web" id="1028" name="Google Shape;1028;p12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100569" y="2364445"/>
            <a:ext cx="642050" cy="337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tomation, Provisioning and Configuration Management with PUPPET -  DevOps.com" id="1029" name="Google Shape;1029;p12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114381" y="1649625"/>
            <a:ext cx="701245" cy="304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Mware: What's new in vSphere 7.0 - Winslow Technology Group %" id="1030" name="Google Shape;1030;p12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483682" y="970337"/>
            <a:ext cx="757567" cy="33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jor Hyper-V Developments in 2017 (&amp; what lies ahead in 2018)" id="1031" name="Google Shape;1031;p12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294710" y="3148126"/>
            <a:ext cx="915147" cy="331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trix Online - Wikipedia" id="1032" name="Google Shape;1032;p12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509316" y="1733260"/>
            <a:ext cx="485934" cy="195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: Build A Read-Only Linux System" id="1033" name="Google Shape;1033;p12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398991" y="2353172"/>
            <a:ext cx="632959" cy="253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ndows Coloured Logo transparent PNG - StickPNG" id="1034" name="Google Shape;1034;p12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560186" y="2725435"/>
            <a:ext cx="304350" cy="30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sroom | Avaya Press Releases &amp; News Announcements" id="1035" name="Google Shape;1035;p123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515328" y="2045934"/>
            <a:ext cx="473904" cy="236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acle Chosen As TikTok's Secure Cloud Provider" id="1036" name="Google Shape;1036;p123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396325" y="3954002"/>
            <a:ext cx="638290" cy="197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ySQL | Most Popular Open Source Relational Database | AWS" id="1037" name="Google Shape;1037;p123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6405837" y="3500467"/>
            <a:ext cx="619270" cy="3195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roduction to Apache Web Server | by Jovan Hernandez | Medium" id="1038" name="Google Shape;1038;p123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7891017" y="2446805"/>
            <a:ext cx="553963" cy="22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23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823842" y="1014284"/>
            <a:ext cx="747894" cy="22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23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891031" y="3531371"/>
            <a:ext cx="453601" cy="263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ndows-azure-logo - Microsoft 365 | BedriSystems" id="1041" name="Google Shape;1041;p123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6341449" y="641908"/>
            <a:ext cx="1042034" cy="186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Source Cloud Computing Infrastructure - OpenStack" id="1042" name="Google Shape;1042;p123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8012715" y="1322739"/>
            <a:ext cx="370120" cy="370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cade Accredited IP Storage Network Administrator | Innovative Technology  Group, LLC" id="1043" name="Google Shape;1043;p123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5136160" y="3450961"/>
            <a:ext cx="729303" cy="275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alis Software - Crunchbase Company Profile &amp; Funding" id="1044" name="Google Shape;1044;p123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5199524" y="3039502"/>
            <a:ext cx="444118" cy="444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gios, logo Free Icon of Vector Logo" id="1045" name="Google Shape;1045;p123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5209880" y="2763742"/>
            <a:ext cx="423405" cy="2117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ducts by Category - ServiceNow" id="1046" name="Google Shape;1046;p123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6483667" y="1450525"/>
            <a:ext cx="669750" cy="98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crosoft Teams" id="1047" name="Google Shape;1047;p123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856274" y="2062554"/>
            <a:ext cx="623445" cy="20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23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7979775" y="2855306"/>
            <a:ext cx="376452" cy="159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gar CRM Development Company | Sugar CRM Development Services" id="1049" name="Google Shape;1049;p123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7953621" y="3236805"/>
            <a:ext cx="392000" cy="21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123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7963462" y="1776940"/>
            <a:ext cx="475501" cy="107794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123"/>
          <p:cNvSpPr txBox="1"/>
          <p:nvPr/>
        </p:nvSpPr>
        <p:spPr>
          <a:xfrm>
            <a:off x="6864525" y="4285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…and many more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1052" name="Google Shape;1052;p123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7960837" y="603110"/>
            <a:ext cx="473900" cy="284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24"/>
          <p:cNvSpPr/>
          <p:nvPr/>
        </p:nvSpPr>
        <p:spPr>
          <a:xfrm>
            <a:off x="3680625" y="782947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124"/>
          <p:cNvSpPr/>
          <p:nvPr/>
        </p:nvSpPr>
        <p:spPr>
          <a:xfrm>
            <a:off x="3680600" y="1814650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124"/>
          <p:cNvSpPr/>
          <p:nvPr/>
        </p:nvSpPr>
        <p:spPr>
          <a:xfrm>
            <a:off x="3751850" y="806575"/>
            <a:ext cx="43158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Project M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anagers that assist in 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onboarding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organizing and streamlining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strategic initiatives, technology upgrades, and lifecycle management.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60" name="Google Shape;1060;p124"/>
          <p:cNvSpPr/>
          <p:nvPr/>
        </p:nvSpPr>
        <p:spPr>
          <a:xfrm>
            <a:off x="3751850" y="1803775"/>
            <a:ext cx="40776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Engineers and subject matter experts to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design, configure, and install 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the solution that meets your needs. Migrate to the latest 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technological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, upgrade networks, and leverage SASE and SD-WAN.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61" name="Google Shape;1061;p124"/>
          <p:cNvSpPr/>
          <p:nvPr/>
        </p:nvSpPr>
        <p:spPr>
          <a:xfrm>
            <a:off x="1769000" y="2002224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ENGINEERING SERVICES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62" name="Google Shape;1062;p124"/>
          <p:cNvSpPr/>
          <p:nvPr/>
        </p:nvSpPr>
        <p:spPr>
          <a:xfrm>
            <a:off x="1949963" y="1022200"/>
            <a:ext cx="1472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PROJECT </a:t>
            </a: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MANAGEMENT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063" name="Google Shape;1063;p124"/>
          <p:cNvCxnSpPr/>
          <p:nvPr/>
        </p:nvCxnSpPr>
        <p:spPr>
          <a:xfrm>
            <a:off x="3547963" y="781288"/>
            <a:ext cx="18600" cy="804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4" name="Google Shape;1064;p124"/>
          <p:cNvCxnSpPr/>
          <p:nvPr/>
        </p:nvCxnSpPr>
        <p:spPr>
          <a:xfrm>
            <a:off x="3547963" y="1803763"/>
            <a:ext cx="7500" cy="838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5" name="Google Shape;1065;p124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66" name="Google Shape;1066;p12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7" name="Google Shape;1067;p124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Professional </a:t>
            </a: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Services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68" name="Google Shape;1068;p124"/>
          <p:cNvSpPr/>
          <p:nvPr/>
        </p:nvSpPr>
        <p:spPr>
          <a:xfrm>
            <a:off x="1181098" y="1945902"/>
            <a:ext cx="636300" cy="628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69" name="Google Shape;1069;p124"/>
          <p:cNvSpPr/>
          <p:nvPr/>
        </p:nvSpPr>
        <p:spPr>
          <a:xfrm>
            <a:off x="1163926" y="865152"/>
            <a:ext cx="636300" cy="636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70" name="Google Shape;1070;p124"/>
          <p:cNvSpPr/>
          <p:nvPr/>
        </p:nvSpPr>
        <p:spPr>
          <a:xfrm>
            <a:off x="3680625" y="2833600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124"/>
          <p:cNvSpPr/>
          <p:nvPr/>
        </p:nvSpPr>
        <p:spPr>
          <a:xfrm>
            <a:off x="3751875" y="2822725"/>
            <a:ext cx="40776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On-site, on-demand field coverage across the country, helping multi-site companies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solve routine or emergency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technical tasks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072" name="Google Shape;1072;p124"/>
          <p:cNvSpPr/>
          <p:nvPr/>
        </p:nvSpPr>
        <p:spPr>
          <a:xfrm>
            <a:off x="1758413" y="301824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ON</a:t>
            </a: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-</a:t>
            </a: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SITE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TECHNICIAN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SERVICES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073" name="Google Shape;1073;p124"/>
          <p:cNvCxnSpPr/>
          <p:nvPr/>
        </p:nvCxnSpPr>
        <p:spPr>
          <a:xfrm flipH="1">
            <a:off x="3547963" y="2860438"/>
            <a:ext cx="17100" cy="769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74" name="Google Shape;1074;p124"/>
          <p:cNvSpPr/>
          <p:nvPr/>
        </p:nvSpPr>
        <p:spPr>
          <a:xfrm>
            <a:off x="1181099" y="3018251"/>
            <a:ext cx="636300" cy="684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75" name="Google Shape;1075;p124"/>
          <p:cNvSpPr txBox="1"/>
          <p:nvPr/>
        </p:nvSpPr>
        <p:spPr>
          <a:xfrm>
            <a:off x="6057900" y="790575"/>
            <a:ext cx="310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1076" name="Google Shape;1076;p124"/>
          <p:cNvPicPr preferRelativeResize="0"/>
          <p:nvPr/>
        </p:nvPicPr>
        <p:blipFill rotWithShape="1">
          <a:blip r:embed="rId4">
            <a:alphaModFix/>
          </a:blip>
          <a:srcRect b="9090" l="16762" r="15260" t="0"/>
          <a:stretch/>
        </p:blipFill>
        <p:spPr>
          <a:xfrm>
            <a:off x="1276379" y="953974"/>
            <a:ext cx="393613" cy="45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124"/>
          <p:cNvPicPr preferRelativeResize="0"/>
          <p:nvPr/>
        </p:nvPicPr>
        <p:blipFill rotWithShape="1">
          <a:blip r:embed="rId5">
            <a:alphaModFix/>
          </a:blip>
          <a:srcRect b="0" l="10944" r="6143" t="12975"/>
          <a:stretch/>
        </p:blipFill>
        <p:spPr>
          <a:xfrm>
            <a:off x="1263683" y="2077305"/>
            <a:ext cx="436794" cy="394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24"/>
          <p:cNvSpPr/>
          <p:nvPr/>
        </p:nvSpPr>
        <p:spPr>
          <a:xfrm>
            <a:off x="3680625" y="3863425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124"/>
          <p:cNvSpPr/>
          <p:nvPr/>
        </p:nvSpPr>
        <p:spPr>
          <a:xfrm>
            <a:off x="3751875" y="3852550"/>
            <a:ext cx="42462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Secure storage 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facilities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to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house and deliver lifecycle services for your equipment;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including inventory management, staging, configuration, testing, assembly, and more.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80" name="Google Shape;1080;p124"/>
          <p:cNvSpPr/>
          <p:nvPr/>
        </p:nvSpPr>
        <p:spPr>
          <a:xfrm>
            <a:off x="1758413" y="4048074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WAREHOUSING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081" name="Google Shape;1081;p124"/>
          <p:cNvCxnSpPr/>
          <p:nvPr/>
        </p:nvCxnSpPr>
        <p:spPr>
          <a:xfrm flipH="1">
            <a:off x="3547963" y="3890263"/>
            <a:ext cx="17100" cy="769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2" name="Google Shape;1082;p124"/>
          <p:cNvSpPr/>
          <p:nvPr/>
        </p:nvSpPr>
        <p:spPr>
          <a:xfrm>
            <a:off x="1181099" y="4048076"/>
            <a:ext cx="636300" cy="684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1083" name="Google Shape;1083;p124"/>
          <p:cNvPicPr preferRelativeResize="0"/>
          <p:nvPr/>
        </p:nvPicPr>
        <p:blipFill rotWithShape="1">
          <a:blip r:embed="rId6">
            <a:alphaModFix/>
          </a:blip>
          <a:srcRect b="7070" l="14985" r="13381" t="14108"/>
          <a:stretch/>
        </p:blipFill>
        <p:spPr>
          <a:xfrm>
            <a:off x="1280850" y="4200520"/>
            <a:ext cx="436800" cy="437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84" name="Google Shape;1084;p1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85256" y="3149419"/>
            <a:ext cx="393625" cy="32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4"/>
            <a:ext cx="9144001" cy="2856712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25"/>
          <p:cNvSpPr/>
          <p:nvPr/>
        </p:nvSpPr>
        <p:spPr>
          <a:xfrm>
            <a:off x="586050" y="1189975"/>
            <a:ext cx="3629100" cy="13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Helping millions on</a:t>
            </a:r>
            <a:br>
              <a:rPr lang="en" sz="23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</a:br>
            <a:r>
              <a:rPr lang="en" sz="23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their journey</a:t>
            </a:r>
            <a:endParaRPr sz="5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91" name="Google Shape;1091;p12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2" name="Google Shape;1092;p125"/>
          <p:cNvSpPr txBox="1"/>
          <p:nvPr>
            <p:ph idx="4294967295" type="title"/>
          </p:nvPr>
        </p:nvSpPr>
        <p:spPr>
          <a:xfrm>
            <a:off x="391150" y="724075"/>
            <a:ext cx="3235500" cy="46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SmartSupport</a:t>
            </a:r>
            <a:endParaRPr/>
          </a:p>
        </p:txBody>
      </p:sp>
      <p:pic>
        <p:nvPicPr>
          <p:cNvPr descr="preencoded.png" id="1093" name="Google Shape;1093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9019" y="3409800"/>
            <a:ext cx="838200" cy="83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4" name="Google Shape;1094;p125"/>
          <p:cNvGrpSpPr/>
          <p:nvPr/>
        </p:nvGrpSpPr>
        <p:grpSpPr>
          <a:xfrm>
            <a:off x="391156" y="3409800"/>
            <a:ext cx="838200" cy="838200"/>
            <a:chOff x="349431" y="2571750"/>
            <a:chExt cx="838200" cy="838200"/>
          </a:xfrm>
        </p:grpSpPr>
        <p:pic>
          <p:nvPicPr>
            <p:cNvPr descr="preencoded.png" id="1095" name="Google Shape;1095;p1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9431" y="2571750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6" name="Google Shape;1096;p125"/>
            <p:cNvSpPr/>
            <p:nvPr/>
          </p:nvSpPr>
          <p:spPr>
            <a:xfrm>
              <a:off x="488313" y="2919449"/>
              <a:ext cx="560400" cy="1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accent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100K+</a:t>
              </a:r>
              <a:endParaRPr sz="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sp>
        <p:nvSpPr>
          <p:cNvPr id="1097" name="Google Shape;1097;p125"/>
          <p:cNvSpPr/>
          <p:nvPr/>
        </p:nvSpPr>
        <p:spPr>
          <a:xfrm>
            <a:off x="1410300" y="3752972"/>
            <a:ext cx="1436700" cy="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End-user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Help Desk 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services and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on-boarding 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support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98" name="Google Shape;1098;p125"/>
          <p:cNvSpPr/>
          <p:nvPr/>
        </p:nvSpPr>
        <p:spPr>
          <a:xfrm>
            <a:off x="1410300" y="3393532"/>
            <a:ext cx="1436700" cy="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Calls Annually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99" name="Google Shape;1099;p125"/>
          <p:cNvSpPr/>
          <p:nvPr/>
        </p:nvSpPr>
        <p:spPr>
          <a:xfrm>
            <a:off x="7318525" y="3752972"/>
            <a:ext cx="14682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Most end-customer issues are resolved on the first call.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00" name="Google Shape;1100;p125"/>
          <p:cNvSpPr/>
          <p:nvPr/>
        </p:nvSpPr>
        <p:spPr>
          <a:xfrm>
            <a:off x="7318525" y="3393525"/>
            <a:ext cx="14682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First Call Resolution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101" name="Google Shape;1101;p125"/>
          <p:cNvSpPr/>
          <p:nvPr/>
        </p:nvSpPr>
        <p:spPr>
          <a:xfrm>
            <a:off x="6407900" y="3757500"/>
            <a:ext cx="560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96%</a:t>
            </a:r>
            <a:endParaRPr sz="50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descr="preencoded.png" id="1102" name="Google Shape;1102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8050" y="3409800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125"/>
          <p:cNvSpPr/>
          <p:nvPr/>
        </p:nvSpPr>
        <p:spPr>
          <a:xfrm>
            <a:off x="4339568" y="3811338"/>
            <a:ext cx="15684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04" name="Google Shape;1104;p125"/>
          <p:cNvSpPr/>
          <p:nvPr/>
        </p:nvSpPr>
        <p:spPr>
          <a:xfrm>
            <a:off x="4339548" y="3393525"/>
            <a:ext cx="1756500" cy="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Customer Satisfaction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105" name="Google Shape;1105;p125"/>
          <p:cNvSpPr/>
          <p:nvPr/>
        </p:nvSpPr>
        <p:spPr>
          <a:xfrm>
            <a:off x="3346938" y="3757500"/>
            <a:ext cx="560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93%</a:t>
            </a:r>
            <a:endParaRPr sz="50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106" name="Google Shape;1106;p125"/>
          <p:cNvSpPr/>
          <p:nvPr/>
        </p:nvSpPr>
        <p:spPr>
          <a:xfrm>
            <a:off x="4323813" y="3752972"/>
            <a:ext cx="1468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End-customers rate us highly for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on-boarding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migration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, and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level 1 help desk support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26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ase studies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9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is introducing new </a:t>
            </a:r>
            <a:br>
              <a:rPr lang="en"/>
            </a:br>
            <a:r>
              <a:rPr lang="en"/>
              <a:t>Managed Services </a:t>
            </a:r>
            <a:endParaRPr/>
          </a:p>
        </p:txBody>
      </p:sp>
      <p:sp>
        <p:nvSpPr>
          <p:cNvPr id="800" name="Google Shape;800;p109"/>
          <p:cNvSpPr txBox="1"/>
          <p:nvPr/>
        </p:nvSpPr>
        <p:spPr>
          <a:xfrm>
            <a:off x="457200" y="2750400"/>
            <a:ext cx="2224500" cy="4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 ExtraLight"/>
                <a:ea typeface="Inter ExtraLight"/>
                <a:cs typeface="Inter ExtraLight"/>
                <a:sym typeface="Inter ExtraLight"/>
              </a:rPr>
              <a:t>Advisor facing slides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27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solution </a:t>
            </a:r>
            <a:r>
              <a:rPr lang="en"/>
              <a:t>is a good fit for:</a:t>
            </a:r>
            <a:endParaRPr/>
          </a:p>
        </p:txBody>
      </p:sp>
      <p:sp>
        <p:nvSpPr>
          <p:cNvPr id="1117" name="Google Shape;1117;p12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118" name="Google Shape;1118;p127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IT teams lacking resources to properly monitor and manage their network</a:t>
            </a:r>
            <a:endParaRPr sz="1400"/>
          </a:p>
        </p:txBody>
      </p:sp>
      <p:sp>
        <p:nvSpPr>
          <p:cNvPr id="1119" name="Google Shape;1119;p12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Ideal customers</a:t>
            </a:r>
            <a:endParaRPr/>
          </a:p>
        </p:txBody>
      </p:sp>
      <p:sp>
        <p:nvSpPr>
          <p:cNvPr id="1120" name="Google Shape;1120;p127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Organizations with multiple physical locations that need to be monitored </a:t>
            </a:r>
            <a:endParaRPr sz="1400"/>
          </a:p>
        </p:txBody>
      </p:sp>
      <p:sp>
        <p:nvSpPr>
          <p:cNvPr id="1121" name="Google Shape;1121;p127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Retail, manufacturing, </a:t>
            </a:r>
            <a:r>
              <a:rPr lang="en" sz="1400"/>
              <a:t>banking</a:t>
            </a:r>
            <a:r>
              <a:rPr lang="en" sz="1400"/>
              <a:t> energy/utilities, </a:t>
            </a:r>
            <a:r>
              <a:rPr lang="en" sz="1400"/>
              <a:t>hospitality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2" name="Google Shape;1122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549" y="2385675"/>
            <a:ext cx="611750" cy="7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5113" y="2385675"/>
            <a:ext cx="809324" cy="8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7350" y="2500681"/>
            <a:ext cx="809300" cy="68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2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NOC win</a:t>
            </a:r>
            <a:endParaRPr/>
          </a:p>
        </p:txBody>
      </p:sp>
      <p:sp>
        <p:nvSpPr>
          <p:cNvPr id="1130" name="Google Shape;1130;p12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1" name="Google Shape;1131;p128"/>
          <p:cNvSpPr/>
          <p:nvPr/>
        </p:nvSpPr>
        <p:spPr>
          <a:xfrm>
            <a:off x="6104850" y="2632550"/>
            <a:ext cx="26916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&gt;1600 monitored IP addresses over 15 countries</a:t>
            </a:r>
            <a:endParaRPr sz="13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32" name="Google Shape;1132;p128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Won 25K MR-GMV NOC deal over incumbent</a:t>
            </a:r>
            <a:endParaRPr/>
          </a:p>
        </p:txBody>
      </p:sp>
      <p:sp>
        <p:nvSpPr>
          <p:cNvPr id="1133" name="Google Shape;1133;p128"/>
          <p:cNvSpPr/>
          <p:nvPr/>
        </p:nvSpPr>
        <p:spPr>
          <a:xfrm>
            <a:off x="3279325" y="2707050"/>
            <a:ext cx="25854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C</a:t>
            </a: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omprehensive WAN management solution to support the complex global WAN network</a:t>
            </a:r>
            <a:endParaRPr sz="13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34" name="Google Shape;1134;p128"/>
          <p:cNvSpPr/>
          <p:nvPr/>
        </p:nvSpPr>
        <p:spPr>
          <a:xfrm>
            <a:off x="6636139" y="3485750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$4600</a:t>
            </a:r>
            <a:r>
              <a:rPr lang="en" sz="1500">
                <a:solidFill>
                  <a:schemeClr val="accent3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</a:t>
            </a:r>
            <a:br>
              <a:rPr lang="en" sz="1500">
                <a:solidFill>
                  <a:schemeClr val="accent3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</a:br>
            <a:r>
              <a:rPr lang="en" sz="1500">
                <a:solidFill>
                  <a:schemeClr val="accent3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in recurring commissions</a:t>
            </a:r>
            <a:endParaRPr sz="15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35" name="Google Shape;1135;p128"/>
          <p:cNvSpPr/>
          <p:nvPr/>
        </p:nvSpPr>
        <p:spPr>
          <a:xfrm>
            <a:off x="878901" y="2112613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Challenge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36" name="Google Shape;1136;p128"/>
          <p:cNvSpPr/>
          <p:nvPr/>
        </p:nvSpPr>
        <p:spPr>
          <a:xfrm>
            <a:off x="3755089" y="2112613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Solution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37" name="Google Shape;1137;p128"/>
          <p:cNvSpPr/>
          <p:nvPr/>
        </p:nvSpPr>
        <p:spPr>
          <a:xfrm>
            <a:off x="6636139" y="2112613"/>
            <a:ext cx="16290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1600">
              <a:solidFill>
                <a:schemeClr val="accent3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138" name="Google Shape;1138;p128"/>
          <p:cNvSpPr txBox="1"/>
          <p:nvPr/>
        </p:nvSpPr>
        <p:spPr>
          <a:xfrm>
            <a:off x="313550" y="2766650"/>
            <a:ext cx="2759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Looking for new provider as incumbent was a telco with a non-agnostic service offering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an exciting opportunity for advisors?</a:t>
            </a:r>
            <a:endParaRPr/>
          </a:p>
        </p:txBody>
      </p:sp>
      <p:sp>
        <p:nvSpPr>
          <p:cNvPr id="806" name="Google Shape;806;p1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7" name="Google Shape;807;p110"/>
          <p:cNvSpPr txBox="1"/>
          <p:nvPr/>
        </p:nvSpPr>
        <p:spPr>
          <a:xfrm>
            <a:off x="797175" y="1925275"/>
            <a:ext cx="3686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 Light"/>
                <a:ea typeface="Open Sans Light"/>
                <a:cs typeface="Open Sans Light"/>
                <a:sym typeface="Open Sans Light"/>
              </a:rPr>
              <a:t>Demand for managed services has evolved 3fold since 2021, quickly turning into</a:t>
            </a:r>
            <a:r>
              <a:rPr b="1" lang="en" sz="1200">
                <a:latin typeface="Open Sans"/>
                <a:ea typeface="Open Sans"/>
                <a:cs typeface="Open Sans"/>
                <a:sym typeface="Open Sans"/>
              </a:rPr>
              <a:t> half-a-trillion</a:t>
            </a:r>
            <a:r>
              <a:rPr lang="en" sz="1200">
                <a:latin typeface="Open Sans Light"/>
                <a:ea typeface="Open Sans Light"/>
                <a:cs typeface="Open Sans Light"/>
                <a:sym typeface="Open Sans Light"/>
              </a:rPr>
              <a:t> dollar business </a:t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8" name="Google Shape;808;p110"/>
          <p:cNvSpPr txBox="1"/>
          <p:nvPr/>
        </p:nvSpPr>
        <p:spPr>
          <a:xfrm>
            <a:off x="5074425" y="1468175"/>
            <a:ext cx="3686400" cy="26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AppDirect Advisors can capitalize on this growing market with access to a network monitoring &amp; management platform &amp; team of 24/7 Network Operations Center (NOC) experts</a:t>
            </a:r>
            <a:endParaRPr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 ExtraLight"/>
                <a:ea typeface="Inter ExtraLight"/>
                <a:cs typeface="Inter ExtraLight"/>
                <a:sym typeface="Inter ExtraLight"/>
              </a:rPr>
              <a:t>✔Stay ahead of customer needs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 ExtraLight"/>
                <a:ea typeface="Inter ExtraLight"/>
                <a:cs typeface="Inter ExtraLight"/>
                <a:sym typeface="Inter ExtraLight"/>
              </a:rPr>
              <a:t>✔Offer managed services without drastically changing their business </a:t>
            </a:r>
            <a:br>
              <a:rPr lang="en">
                <a:latin typeface="Inter ExtraLight"/>
                <a:ea typeface="Inter ExtraLight"/>
                <a:cs typeface="Inter ExtraLight"/>
                <a:sym typeface="Inter ExtraLight"/>
              </a:rPr>
            </a:br>
            <a:r>
              <a:rPr lang="en">
                <a:latin typeface="Inter ExtraLight"/>
                <a:ea typeface="Inter ExtraLight"/>
                <a:cs typeface="Inter ExtraLight"/>
                <a:sym typeface="Inter ExtraLight"/>
              </a:rPr>
              <a:t>✔Become more competitive in the market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 ExtraLight"/>
                <a:ea typeface="Inter ExtraLight"/>
                <a:cs typeface="Inter ExtraLight"/>
                <a:sym typeface="Inter ExtraLight"/>
              </a:rPr>
              <a:t>✔Capture more share of wallet 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cxnSp>
        <p:nvCxnSpPr>
          <p:cNvPr id="809" name="Google Shape;809;p110"/>
          <p:cNvCxnSpPr/>
          <p:nvPr/>
        </p:nvCxnSpPr>
        <p:spPr>
          <a:xfrm flipH="1" rot="10800000">
            <a:off x="5161400" y="1474850"/>
            <a:ext cx="3440400" cy="26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0" name="Google Shape;810;p110"/>
          <p:cNvSpPr txBox="1"/>
          <p:nvPr/>
        </p:nvSpPr>
        <p:spPr>
          <a:xfrm>
            <a:off x="5161400" y="1142975"/>
            <a:ext cx="22407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 ExtraLight"/>
                <a:ea typeface="Inter ExtraLight"/>
                <a:cs typeface="Inter ExtraLight"/>
                <a:sym typeface="Inter ExtraLight"/>
              </a:rPr>
              <a:t>Advisor Benefits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11" name="Google Shape;811;p110"/>
          <p:cNvSpPr txBox="1"/>
          <p:nvPr/>
        </p:nvSpPr>
        <p:spPr>
          <a:xfrm>
            <a:off x="797175" y="1643375"/>
            <a:ext cx="32016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Managed Services is on the rise 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12" name="Google Shape;812;p110"/>
          <p:cNvCxnSpPr/>
          <p:nvPr/>
        </p:nvCxnSpPr>
        <p:spPr>
          <a:xfrm flipH="1" rot="10800000">
            <a:off x="558225" y="1474850"/>
            <a:ext cx="3440400" cy="26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3" name="Google Shape;813;p110"/>
          <p:cNvSpPr txBox="1"/>
          <p:nvPr/>
        </p:nvSpPr>
        <p:spPr>
          <a:xfrm>
            <a:off x="558225" y="1142975"/>
            <a:ext cx="22407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 ExtraLight"/>
                <a:ea typeface="Inter ExtraLight"/>
                <a:cs typeface="Inter ExtraLight"/>
                <a:sym typeface="Inter ExtraLight"/>
              </a:rPr>
              <a:t>Market Trends </a:t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14" name="Google Shape;814;p110"/>
          <p:cNvSpPr txBox="1"/>
          <p:nvPr/>
        </p:nvSpPr>
        <p:spPr>
          <a:xfrm>
            <a:off x="427875" y="1580150"/>
            <a:ext cx="3693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Inter"/>
              <a:buAutoNum type="arabicPeriod"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15" name="Google Shape;815;p110"/>
          <p:cNvSpPr txBox="1"/>
          <p:nvPr/>
        </p:nvSpPr>
        <p:spPr>
          <a:xfrm>
            <a:off x="795150" y="2942063"/>
            <a:ext cx="3686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 Light"/>
                <a:ea typeface="Open Sans Light"/>
                <a:cs typeface="Open Sans Light"/>
                <a:sym typeface="Open Sans Light"/>
              </a:rPr>
              <a:t>SMBs prefer channel partners with service capabilities &amp; move away from resellers as they continue to adopt managed services </a:t>
            </a:r>
            <a:endParaRPr sz="1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6" name="Google Shape;816;p110"/>
          <p:cNvSpPr txBox="1"/>
          <p:nvPr/>
        </p:nvSpPr>
        <p:spPr>
          <a:xfrm>
            <a:off x="795150" y="2660175"/>
            <a:ext cx="32016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SMBs are changing channel partners 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17" name="Google Shape;817;p110"/>
          <p:cNvSpPr txBox="1"/>
          <p:nvPr/>
        </p:nvSpPr>
        <p:spPr>
          <a:xfrm>
            <a:off x="314400" y="2747213"/>
            <a:ext cx="5922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2. </a:t>
            </a:r>
            <a:endParaRPr b="1" sz="33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18" name="Google Shape;818;p110"/>
          <p:cNvSpPr txBox="1"/>
          <p:nvPr/>
        </p:nvSpPr>
        <p:spPr>
          <a:xfrm>
            <a:off x="847100" y="3913913"/>
            <a:ext cx="368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 Light"/>
                <a:ea typeface="Open Sans Light"/>
                <a:cs typeface="Open Sans Light"/>
                <a:sym typeface="Open Sans Light"/>
              </a:rPr>
              <a:t>SMBs are shifting IT spend to MSPs &amp; SIs to meet their need for increased support and consultation 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9" name="Google Shape;819;p110"/>
          <p:cNvSpPr txBox="1"/>
          <p:nvPr/>
        </p:nvSpPr>
        <p:spPr>
          <a:xfrm>
            <a:off x="832425" y="3627113"/>
            <a:ext cx="23064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MSPs gaining market share</a:t>
            </a:r>
            <a:endParaRPr b="1" sz="12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0" name="Google Shape;820;p110"/>
          <p:cNvSpPr txBox="1"/>
          <p:nvPr/>
        </p:nvSpPr>
        <p:spPr>
          <a:xfrm>
            <a:off x="366350" y="3719063"/>
            <a:ext cx="5922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3. </a:t>
            </a:r>
            <a:endParaRPr b="1" sz="33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11"/>
          <p:cNvSpPr/>
          <p:nvPr/>
        </p:nvSpPr>
        <p:spPr>
          <a:xfrm>
            <a:off x="6720638" y="1774300"/>
            <a:ext cx="15444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26" name="Google Shape;826;p111"/>
          <p:cNvSpPr txBox="1"/>
          <p:nvPr>
            <p:ph type="title"/>
          </p:nvPr>
        </p:nvSpPr>
        <p:spPr>
          <a:xfrm>
            <a:off x="454800" y="585050"/>
            <a:ext cx="8229600" cy="93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Offer value-added services without drastically changing your business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1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8" name="Google Shape;828;p111"/>
          <p:cNvSpPr txBox="1"/>
          <p:nvPr>
            <p:ph idx="2" type="subTitle"/>
          </p:nvPr>
        </p:nvSpPr>
        <p:spPr>
          <a:xfrm>
            <a:off x="470775" y="32004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rPr>
              <a:t>Become more competitive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br>
              <a:rPr lang="en"/>
            </a:br>
            <a:r>
              <a:rPr lang="en"/>
              <a:t>in the market by offering managed services and support previously only offered by MSPs</a:t>
            </a:r>
            <a:endParaRPr/>
          </a:p>
        </p:txBody>
      </p:sp>
      <p:sp>
        <p:nvSpPr>
          <p:cNvPr id="829" name="Google Shape;829;p111"/>
          <p:cNvSpPr txBox="1"/>
          <p:nvPr>
            <p:ph idx="3" type="subTitle"/>
          </p:nvPr>
        </p:nvSpPr>
        <p:spPr>
          <a:xfrm>
            <a:off x="3280950" y="32004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rPr>
              <a:t>Increase value to your customer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/>
              <a:t>and solve their business challenges by complementing their existing solutions with managed services</a:t>
            </a:r>
            <a:endParaRPr/>
          </a:p>
        </p:txBody>
      </p:sp>
      <p:sp>
        <p:nvSpPr>
          <p:cNvPr id="830" name="Google Shape;830;p111"/>
          <p:cNvSpPr txBox="1"/>
          <p:nvPr>
            <p:ph idx="4" type="subTitle"/>
          </p:nvPr>
        </p:nvSpPr>
        <p:spPr>
          <a:xfrm>
            <a:off x="6091125" y="32004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rPr>
              <a:t>Capture more share of wallet </a:t>
            </a:r>
            <a:br>
              <a:rPr lang="en"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/>
              <a:t>from existing customers by identifying cross-sell/upsell opportunities</a:t>
            </a:r>
            <a:endParaRPr b="1">
              <a:solidFill>
                <a:schemeClr val="accen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831" name="Google Shape;83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3607" y="2259714"/>
            <a:ext cx="676781" cy="6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987" y="2190913"/>
            <a:ext cx="754700" cy="7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11"/>
          <p:cNvPicPr preferRelativeResize="0"/>
          <p:nvPr/>
        </p:nvPicPr>
        <p:blipFill rotWithShape="1">
          <a:blip r:embed="rId5">
            <a:alphaModFix/>
          </a:blip>
          <a:srcRect b="16839" l="0" r="0" t="0"/>
          <a:stretch/>
        </p:blipFill>
        <p:spPr>
          <a:xfrm>
            <a:off x="6738950" y="1927448"/>
            <a:ext cx="1281675" cy="10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12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13"/>
          <p:cNvSpPr txBox="1"/>
          <p:nvPr>
            <p:ph type="title"/>
          </p:nvPr>
        </p:nvSpPr>
        <p:spPr>
          <a:xfrm>
            <a:off x="457200" y="100470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Security, reliability, and performance are top of mind</a:t>
            </a:r>
            <a:endParaRPr/>
          </a:p>
        </p:txBody>
      </p:sp>
      <p:sp>
        <p:nvSpPr>
          <p:cNvPr id="844" name="Google Shape;844;p1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845" name="Google Shape;845;p113"/>
          <p:cNvSpPr txBox="1"/>
          <p:nvPr>
            <p:ph idx="1" type="subTitle"/>
          </p:nvPr>
        </p:nvSpPr>
        <p:spPr>
          <a:xfrm>
            <a:off x="359450" y="553800"/>
            <a:ext cx="8229600" cy="30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</a:t>
            </a:r>
            <a:endParaRPr/>
          </a:p>
        </p:txBody>
      </p:sp>
      <p:sp>
        <p:nvSpPr>
          <p:cNvPr id="846" name="Google Shape;846;p113"/>
          <p:cNvSpPr txBox="1"/>
          <p:nvPr>
            <p:ph idx="2" type="subTitle"/>
          </p:nvPr>
        </p:nvSpPr>
        <p:spPr>
          <a:xfrm>
            <a:off x="3185588" y="3345025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1 minute of downtime = </a:t>
            </a:r>
            <a:br>
              <a:rPr lang="en" sz="1400"/>
            </a:br>
            <a:r>
              <a:rPr lang="en" sz="1400"/>
              <a:t>up to </a:t>
            </a:r>
            <a:r>
              <a:rPr lang="en" sz="1400">
                <a:latin typeface="Inter Medium"/>
                <a:ea typeface="Inter Medium"/>
                <a:cs typeface="Inter Medium"/>
                <a:sym typeface="Inter Medium"/>
              </a:rPr>
              <a:t>$10k</a:t>
            </a:r>
            <a:r>
              <a:rPr lang="en" sz="1400"/>
              <a:t> in lost revenue &amp; productivity </a:t>
            </a:r>
            <a:endParaRPr sz="1400"/>
          </a:p>
        </p:txBody>
      </p:sp>
      <p:pic>
        <p:nvPicPr>
          <p:cNvPr id="847" name="Google Shape;84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6264" y="2548759"/>
            <a:ext cx="716375" cy="6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8163" y="2532047"/>
            <a:ext cx="641759" cy="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113"/>
          <p:cNvSpPr txBox="1"/>
          <p:nvPr/>
        </p:nvSpPr>
        <p:spPr>
          <a:xfrm>
            <a:off x="359450" y="3202838"/>
            <a:ext cx="27483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Always on Culture </a:t>
            </a:r>
            <a:b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</a:b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r</a:t>
            </a: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equires 24x7x365 availability</a:t>
            </a:r>
            <a:endParaRPr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0" name="Google Shape;850;p113"/>
          <p:cNvSpPr txBox="1"/>
          <p:nvPr/>
        </p:nvSpPr>
        <p:spPr>
          <a:xfrm>
            <a:off x="5910313" y="3202838"/>
            <a:ext cx="27483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Downtime &amp; data loss</a:t>
            </a:r>
            <a:endParaRPr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negatively impact brand reputation and customer experience</a:t>
            </a:r>
            <a:endParaRPr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51" name="Google Shape;851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5447" y="2534499"/>
            <a:ext cx="716375" cy="682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14"/>
          <p:cNvSpPr/>
          <p:nvPr/>
        </p:nvSpPr>
        <p:spPr>
          <a:xfrm>
            <a:off x="3604425" y="2212500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114"/>
          <p:cNvSpPr/>
          <p:nvPr/>
        </p:nvSpPr>
        <p:spPr>
          <a:xfrm>
            <a:off x="3604387" y="1045125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114"/>
          <p:cNvSpPr/>
          <p:nvPr/>
        </p:nvSpPr>
        <p:spPr>
          <a:xfrm>
            <a:off x="3675625" y="1034250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Demanding 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consistent responsiveness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with minimal idle periods for staff and maintaining the 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necessary skills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makes doing it on your own challenging.</a:t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59" name="Google Shape;859;p114"/>
          <p:cNvSpPr/>
          <p:nvPr/>
        </p:nvSpPr>
        <p:spPr>
          <a:xfrm>
            <a:off x="1692775" y="123269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RESOURCE &amp;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SKILLS GAP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0" name="Google Shape;860;p114"/>
          <p:cNvSpPr/>
          <p:nvPr/>
        </p:nvSpPr>
        <p:spPr>
          <a:xfrm>
            <a:off x="1812113" y="2590813"/>
            <a:ext cx="1472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LACK OF VISIBILITY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61" name="Google Shape;861;p114"/>
          <p:cNvCxnSpPr/>
          <p:nvPr/>
        </p:nvCxnSpPr>
        <p:spPr>
          <a:xfrm>
            <a:off x="3475900" y="2313513"/>
            <a:ext cx="8100" cy="95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2" name="Google Shape;862;p114"/>
          <p:cNvCxnSpPr/>
          <p:nvPr/>
        </p:nvCxnSpPr>
        <p:spPr>
          <a:xfrm flipH="1">
            <a:off x="3478713" y="1034238"/>
            <a:ext cx="2400" cy="102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3" name="Google Shape;863;p1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4" name="Google Shape;864;p114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Staffing and tool configuration are difficult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65" name="Google Shape;865;p114"/>
          <p:cNvSpPr/>
          <p:nvPr/>
        </p:nvSpPr>
        <p:spPr>
          <a:xfrm>
            <a:off x="919569" y="1176384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66" name="Google Shape;866;p114"/>
          <p:cNvSpPr/>
          <p:nvPr/>
        </p:nvSpPr>
        <p:spPr>
          <a:xfrm>
            <a:off x="919581" y="237049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descr="preencoded.png" id="867" name="Google Shape;867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776" y="1320723"/>
            <a:ext cx="565590" cy="5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14"/>
          <p:cNvSpPr/>
          <p:nvPr/>
        </p:nvSpPr>
        <p:spPr>
          <a:xfrm>
            <a:off x="3675650" y="2212525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Having your network information scattered across multiple tools makes it challenging to get a comprehensive view. Your staff, stakeholders, and vendors need to have the right information 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to 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identify the scope and root-cause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of IT issues</a:t>
            </a:r>
            <a:endParaRPr sz="1100" strike="sngStrike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69" name="Google Shape;869;p114"/>
          <p:cNvSpPr/>
          <p:nvPr/>
        </p:nvSpPr>
        <p:spPr>
          <a:xfrm>
            <a:off x="3578037" y="3401863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114"/>
          <p:cNvSpPr/>
          <p:nvPr/>
        </p:nvSpPr>
        <p:spPr>
          <a:xfrm>
            <a:off x="1616575" y="367799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LACK OF A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CENTRALIZED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TOOL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71" name="Google Shape;871;p114"/>
          <p:cNvCxnSpPr/>
          <p:nvPr/>
        </p:nvCxnSpPr>
        <p:spPr>
          <a:xfrm flipH="1">
            <a:off x="3452338" y="3394313"/>
            <a:ext cx="2400" cy="102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2" name="Google Shape;872;p114"/>
          <p:cNvSpPr/>
          <p:nvPr/>
        </p:nvSpPr>
        <p:spPr>
          <a:xfrm>
            <a:off x="919569" y="3545484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873" name="Google Shape;873;p114"/>
          <p:cNvPicPr preferRelativeResize="0"/>
          <p:nvPr/>
        </p:nvPicPr>
        <p:blipFill rotWithShape="1">
          <a:blip r:embed="rId4">
            <a:alphaModFix/>
          </a:blip>
          <a:srcRect b="12838" l="8945" r="11683" t="0"/>
          <a:stretch/>
        </p:blipFill>
        <p:spPr>
          <a:xfrm>
            <a:off x="1076275" y="2533575"/>
            <a:ext cx="508300" cy="515701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114"/>
          <p:cNvSpPr/>
          <p:nvPr/>
        </p:nvSpPr>
        <p:spPr>
          <a:xfrm>
            <a:off x="3654225" y="3379925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Configuring, integrating, and maintaining the necessary tech stack to 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monitor, report, view, 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and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manage network health </a:t>
            </a:r>
            <a:r>
              <a:rPr lang="en" sz="11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can be costly and time-consuming. </a:t>
            </a:r>
            <a:endParaRPr sz="11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descr="preencoded.png" id="875" name="Google Shape;875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7741" y="3669256"/>
            <a:ext cx="508300" cy="524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15"/>
          <p:cNvSpPr txBox="1"/>
          <p:nvPr>
            <p:ph idx="4294967295"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solved with a NOC</a:t>
            </a:r>
            <a:endParaRPr/>
          </a:p>
        </p:txBody>
      </p:sp>
      <p:sp>
        <p:nvSpPr>
          <p:cNvPr id="881" name="Google Shape;881;p1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882" name="Google Shape;882;p115"/>
          <p:cNvSpPr txBox="1"/>
          <p:nvPr/>
        </p:nvSpPr>
        <p:spPr>
          <a:xfrm>
            <a:off x="457200" y="873875"/>
            <a:ext cx="79056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50800" marR="203200" rtl="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The</a:t>
            </a: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right tools and team enable you to</a:t>
            </a: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</a:t>
            </a:r>
            <a:r>
              <a:rPr lang="en" sz="205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proactively identify and address potential issues</a:t>
            </a: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before they escalate into major problems.</a:t>
            </a:r>
            <a:endParaRPr sz="205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50800" marR="203200" rtl="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5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50800" marR="203200" rtl="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This helps </a:t>
            </a:r>
            <a:r>
              <a:rPr lang="en" sz="205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minimize downtime, data breaches, and other disruptions</a:t>
            </a: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that can negatively impact business operations.</a:t>
            </a:r>
            <a:endParaRPr sz="205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5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16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can help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