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53" r:id="rId3"/>
    <p:sldMasterId id="21474837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oboto Serif"/>
      <p:regular r:id="rId23"/>
      <p:bold r:id="rId24"/>
      <p:italic r:id="rId25"/>
      <p:boldItalic r:id="rId26"/>
    </p:embeddedFont>
    <p:embeddedFont>
      <p:font typeface="Inter Light"/>
      <p:regular r:id="rId27"/>
      <p:bold r:id="rId28"/>
      <p:italic r:id="rId29"/>
      <p:boldItalic r:id="rId30"/>
    </p:embeddedFont>
    <p:embeddedFont>
      <p:font typeface="Roboto"/>
      <p:regular r:id="rId31"/>
      <p:bold r:id="rId32"/>
      <p:italic r:id="rId33"/>
      <p:boldItalic r:id="rId34"/>
    </p:embeddedFont>
    <p:embeddedFont>
      <p:font typeface="Inter SemiBold"/>
      <p:regular r:id="rId35"/>
      <p:bold r:id="rId36"/>
      <p:italic r:id="rId37"/>
      <p:boldItalic r:id="rId38"/>
    </p:embeddedFont>
    <p:embeddedFont>
      <p:font typeface="Inter"/>
      <p:regular r:id="rId39"/>
      <p:bold r:id="rId40"/>
      <p:italic r:id="rId41"/>
      <p:boldItalic r:id="rId42"/>
    </p:embeddedFont>
    <p:embeddedFont>
      <p:font typeface="Open Sans SemiBold"/>
      <p:regular r:id="rId43"/>
      <p:bold r:id="rId44"/>
      <p:italic r:id="rId45"/>
      <p:boldItalic r:id="rId46"/>
    </p:embeddedFont>
    <p:embeddedFont>
      <p:font typeface="Inter ExtraLight"/>
      <p:regular r:id="rId47"/>
      <p:bold r:id="rId48"/>
      <p:italic r:id="rId49"/>
      <p:boldItalic r:id="rId50"/>
    </p:embeddedFont>
    <p:embeddedFont>
      <p:font typeface="Inter Medium"/>
      <p:regular r:id="rId51"/>
      <p:bold r:id="rId52"/>
      <p:italic r:id="rId53"/>
      <p:boldItalic r:id="rId54"/>
    </p:embeddedFont>
    <p:embeddedFont>
      <p:font typeface="Open Sans Light"/>
      <p:regular r:id="rId55"/>
      <p:bold r:id="rId56"/>
      <p:italic r:id="rId57"/>
      <p:boldItalic r:id="rId58"/>
    </p:embeddedFont>
    <p:embeddedFont>
      <p:font typeface="Open Sans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bold.fntdata"/><Relationship Id="rId42" Type="http://schemas.openxmlformats.org/officeDocument/2006/relationships/font" Target="fonts/Inter-boldItalic.fntdata"/><Relationship Id="rId41" Type="http://schemas.openxmlformats.org/officeDocument/2006/relationships/font" Target="fonts/Inter-italic.fntdata"/><Relationship Id="rId44" Type="http://schemas.openxmlformats.org/officeDocument/2006/relationships/font" Target="fonts/OpenSansSemiBold-bold.fntdata"/><Relationship Id="rId43" Type="http://schemas.openxmlformats.org/officeDocument/2006/relationships/font" Target="fonts/OpenSansSemiBold-regular.fntdata"/><Relationship Id="rId46" Type="http://schemas.openxmlformats.org/officeDocument/2006/relationships/font" Target="fonts/OpenSansSemiBold-boldItalic.fntdata"/><Relationship Id="rId45" Type="http://schemas.openxmlformats.org/officeDocument/2006/relationships/font" Target="fonts/OpenSansSemiBold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InterExtraLight-bold.fntdata"/><Relationship Id="rId47" Type="http://schemas.openxmlformats.org/officeDocument/2006/relationships/font" Target="fonts/InterExtraLight-regular.fntdata"/><Relationship Id="rId49" Type="http://schemas.openxmlformats.org/officeDocument/2006/relationships/font" Target="fonts/InterExtra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regular.fntdata"/><Relationship Id="rId30" Type="http://schemas.openxmlformats.org/officeDocument/2006/relationships/font" Target="fonts/InterLight-boldItalic.fntdata"/><Relationship Id="rId33" Type="http://schemas.openxmlformats.org/officeDocument/2006/relationships/font" Target="fonts/Roboto-italic.fntdata"/><Relationship Id="rId32" Type="http://schemas.openxmlformats.org/officeDocument/2006/relationships/font" Target="fonts/Roboto-bold.fntdata"/><Relationship Id="rId35" Type="http://schemas.openxmlformats.org/officeDocument/2006/relationships/font" Target="fonts/InterSemiBold-regular.fntdata"/><Relationship Id="rId34" Type="http://schemas.openxmlformats.org/officeDocument/2006/relationships/font" Target="fonts/Roboto-boldItalic.fntdata"/><Relationship Id="rId37" Type="http://schemas.openxmlformats.org/officeDocument/2006/relationships/font" Target="fonts/InterSemiBold-italic.fntdata"/><Relationship Id="rId36" Type="http://schemas.openxmlformats.org/officeDocument/2006/relationships/font" Target="fonts/InterSemiBold-bold.fntdata"/><Relationship Id="rId39" Type="http://schemas.openxmlformats.org/officeDocument/2006/relationships/font" Target="fonts/Inter-regular.fntdata"/><Relationship Id="rId38" Type="http://schemas.openxmlformats.org/officeDocument/2006/relationships/font" Target="fonts/InterSemiBold-boldItalic.fntdata"/><Relationship Id="rId62" Type="http://schemas.openxmlformats.org/officeDocument/2006/relationships/font" Target="fonts/OpenSans-boldItalic.fntdata"/><Relationship Id="rId61" Type="http://schemas.openxmlformats.org/officeDocument/2006/relationships/font" Target="fonts/OpenSans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Serif-bold.fntdata"/><Relationship Id="rId23" Type="http://schemas.openxmlformats.org/officeDocument/2006/relationships/font" Target="fonts/RobotoSerif-regular.fntdata"/><Relationship Id="rId60" Type="http://schemas.openxmlformats.org/officeDocument/2006/relationships/font" Target="fonts/OpenSans-bold.fntdata"/><Relationship Id="rId26" Type="http://schemas.openxmlformats.org/officeDocument/2006/relationships/font" Target="fonts/RobotoSerif-boldItalic.fntdata"/><Relationship Id="rId25" Type="http://schemas.openxmlformats.org/officeDocument/2006/relationships/font" Target="fonts/RobotoSerif-italic.fntdata"/><Relationship Id="rId28" Type="http://schemas.openxmlformats.org/officeDocument/2006/relationships/font" Target="fonts/InterLight-bold.fntdata"/><Relationship Id="rId27" Type="http://schemas.openxmlformats.org/officeDocument/2006/relationships/font" Target="fonts/InterLight-regular.fntdata"/><Relationship Id="rId29" Type="http://schemas.openxmlformats.org/officeDocument/2006/relationships/font" Target="fonts/InterLight-italic.fntdata"/><Relationship Id="rId51" Type="http://schemas.openxmlformats.org/officeDocument/2006/relationships/font" Target="fonts/InterMedium-regular.fntdata"/><Relationship Id="rId50" Type="http://schemas.openxmlformats.org/officeDocument/2006/relationships/font" Target="fonts/InterExtraLight-boldItalic.fntdata"/><Relationship Id="rId53" Type="http://schemas.openxmlformats.org/officeDocument/2006/relationships/font" Target="fonts/InterMedium-italic.fntdata"/><Relationship Id="rId52" Type="http://schemas.openxmlformats.org/officeDocument/2006/relationships/font" Target="fonts/InterMedium-bold.fntdata"/><Relationship Id="rId11" Type="http://schemas.openxmlformats.org/officeDocument/2006/relationships/slide" Target="slides/slide6.xml"/><Relationship Id="rId55" Type="http://schemas.openxmlformats.org/officeDocument/2006/relationships/font" Target="fonts/OpenSansLight-regular.fntdata"/><Relationship Id="rId10" Type="http://schemas.openxmlformats.org/officeDocument/2006/relationships/slide" Target="slides/slide5.xml"/><Relationship Id="rId54" Type="http://schemas.openxmlformats.org/officeDocument/2006/relationships/font" Target="fonts/InterMedium-boldItalic.fntdata"/><Relationship Id="rId13" Type="http://schemas.openxmlformats.org/officeDocument/2006/relationships/slide" Target="slides/slide8.xml"/><Relationship Id="rId57" Type="http://schemas.openxmlformats.org/officeDocument/2006/relationships/font" Target="fonts/OpenSansLight-italic.fntdata"/><Relationship Id="rId12" Type="http://schemas.openxmlformats.org/officeDocument/2006/relationships/slide" Target="slides/slide7.xml"/><Relationship Id="rId56" Type="http://schemas.openxmlformats.org/officeDocument/2006/relationships/font" Target="fonts/OpenSansLight-bold.fntdata"/><Relationship Id="rId15" Type="http://schemas.openxmlformats.org/officeDocument/2006/relationships/slide" Target="slides/slide10.xml"/><Relationship Id="rId59" Type="http://schemas.openxmlformats.org/officeDocument/2006/relationships/font" Target="fonts/OpenSans-regular.fntdata"/><Relationship Id="rId14" Type="http://schemas.openxmlformats.org/officeDocument/2006/relationships/slide" Target="slides/slide9.xml"/><Relationship Id="rId58" Type="http://schemas.openxmlformats.org/officeDocument/2006/relationships/font" Target="fonts/OpenSansLight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atlassian.com/incident-management/kpis/cost-of-downtime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181d095fc23_0_7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181d095fc23_0_7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79865edda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279865edda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27a1c381ab6_1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27a1c381ab6_1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222222"/>
                </a:solidFill>
              </a:rPr>
              <a:t>Logmonitor - detect + alert</a:t>
            </a:r>
            <a:endParaRPr sz="10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7a1c381ab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27a1c381ab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222222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27a1c381ab6_3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3" name="Google Shape;983;g27a1c381ab6_3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VEEUE+ catalog really opens up complete visibility into the environment. All these various device types, technologies and tools will be loaded into VEEUE+, powered by either Zenoss or LogicMonitor and the end user will have direct access into either Zenoss or LogicMonitors tools.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27768bacfac_1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27768bacfac_1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27bf6a650cf_3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27bf6a650cf_3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dk1"/>
                </a:solidFill>
              </a:rPr>
              <a:t>SELL SOLUTIONS FROM APPDIRECT AND OFFER SOUGHT-AFTER PREMIUM HELP DESK SUPPORT</a:t>
            </a:r>
            <a:endParaRPr b="1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When you sell solutions through AppDirect, you can access white-glove support for related connectivity and cloud services.  Businesses are choosing channel partners who offer services that span the product life-cycle: migration, install and setup, onboarding, and end-user support. </a:t>
            </a:r>
            <a:endParaRPr>
              <a:solidFill>
                <a:srgbClr val="1A1A1A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b="1" lang="en">
                <a:solidFill>
                  <a:srgbClr val="1A1A1A"/>
                </a:solidFill>
              </a:rPr>
            </a:br>
            <a:r>
              <a:rPr lang="en">
                <a:solidFill>
                  <a:srgbClr val="1A1A1A"/>
                </a:solidFill>
              </a:rPr>
              <a:t>SmartSupport statistics:</a:t>
            </a:r>
            <a:endParaRPr>
              <a:solidFill>
                <a:srgbClr val="22222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>
                <a:solidFill>
                  <a:srgbClr val="222222"/>
                </a:solidFill>
              </a:rPr>
              <a:t>100k+ Support interactions per year</a:t>
            </a:r>
            <a:endParaRPr>
              <a:solidFill>
                <a:srgbClr val="22222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>
                <a:solidFill>
                  <a:srgbClr val="222222"/>
                </a:solidFill>
              </a:rPr>
              <a:t>93% Customer Satisfaction</a:t>
            </a:r>
            <a:endParaRPr>
              <a:solidFill>
                <a:srgbClr val="22222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>
                <a:solidFill>
                  <a:srgbClr val="222222"/>
                </a:solidFill>
              </a:rPr>
              <a:t>+78 Net Promoter Score</a:t>
            </a:r>
            <a:endParaRPr>
              <a:solidFill>
                <a:srgbClr val="222222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100"/>
              <a:buChar char="●"/>
            </a:pPr>
            <a:r>
              <a:rPr lang="en">
                <a:solidFill>
                  <a:srgbClr val="222222"/>
                </a:solidFill>
              </a:rPr>
              <a:t>96% First Call Resolution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21a7d565df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21a7d565df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Ideal Customers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b="1"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Multi-location organizations </a:t>
            </a: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(physical location sprawl) that need to be managed &amp; monitored, companies with multiple network providers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Small or centralized IT teams - but enterprise can also benefit to outsource their support calls and for increased visibility 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Main Verticals: organizations with multiple physical locations 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○"/>
            </a:pPr>
            <a:r>
              <a:rPr b="1"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Retail</a:t>
            </a: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is the main vertical  due to its tendency to have multiple physical locations- each store has its own connectivity, fire wall, access switches etc. that need constant monitoring and troubleshooted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○"/>
            </a:pPr>
            <a:r>
              <a:rPr b="1"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Hospitality</a:t>
            </a: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- ex. hotels that outsource NOC after hours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○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Other verticals: banking, manufacturing 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Businesses that are unhappy with their current managed service provider or want to condense monitoring tools</a:t>
            </a: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181d095fc23_0_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181d095fc23_0_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27660f50003_0_2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27660f50003_0_2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21646e32b70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21646e32b70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Businesses today have security, reliability, and performance top of mind as they continue to try and accelerate business post pandemic. Downtime, data loss, and security breaches can cause a serious impact to a business of any size. </a:t>
            </a:r>
            <a:r>
              <a:rPr lang="en">
                <a:solidFill>
                  <a:schemeClr val="dk1"/>
                </a:solidFill>
              </a:rPr>
              <a:t>Gartner</a:t>
            </a:r>
            <a:r>
              <a:rPr lang="en">
                <a:solidFill>
                  <a:schemeClr val="dk1"/>
                </a:solidFill>
              </a:rPr>
              <a:t> has estimated that every minute of downtime equates to a cost of up to 10k (salaries, systems not at work, lost opportunity and additional business impacts).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https://www.atlassian.com/incident-management/kpis/cost-of-downtime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Atlassian, 2023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7768bacfac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27768bacfac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7768bacfac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27768bacfac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7660f50003_0_28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27660f50003_0_2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95ee853e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295ee853e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3527c2c990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4" name="Google Shape;864;g3527c2c990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240f72bbc33_1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240f72bbc33_1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5.jpg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9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0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9.png"/><Relationship Id="rId3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9.png"/><Relationship Id="rId3" Type="http://schemas.openxmlformats.org/officeDocument/2006/relationships/image" Target="../media/image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jpg"/><Relationship Id="rId3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9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0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Relationship Id="rId3" Type="http://schemas.openxmlformats.org/officeDocument/2006/relationships/image" Target="../media/image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Relationship Id="rId3" Type="http://schemas.openxmlformats.org/officeDocument/2006/relationships/image" Target="../media/image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9.png"/><Relationship Id="rId3" Type="http://schemas.openxmlformats.org/officeDocument/2006/relationships/image" Target="../media/image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9.png"/><Relationship Id="rId3" Type="http://schemas.openxmlformats.org/officeDocument/2006/relationships/image" Target="../media/image3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Relationship Id="rId3" Type="http://schemas.openxmlformats.org/officeDocument/2006/relationships/image" Target="../media/image9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7" name="Google Shape;67;p1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1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74" name="Google Shape;74;p11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5" name="Google Shape;75;p1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02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7" name="Google Shape;757;p102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8" name="Google Shape;758;p102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9" name="Google Shape;759;p102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03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03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63" name="Google Shape;763;p10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64" name="Google Shape;764;p103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65" name="Google Shape;765;p103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766" name="Google Shape;766;p10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104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104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1" name="Google Shape;771;p104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2" name="Google Shape;772;p104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773" name="Google Shape;773;p104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05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77" name="Google Shape;777;p105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78" name="Google Shape;778;p105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6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1" name="Google Shape;781;p106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7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4" name="Google Shape;784;p107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5" name="Google Shape;785;p107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6" name="Google Shape;786;p107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7" name="Google Shape;787;p107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88" name="Google Shape;788;p107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9" name="Google Shape;79;p1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2" name="Google Shape;82;p1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2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86" name="Google Shape;86;p1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89" name="Google Shape;89;p1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3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6" name="Google Shape;96;p13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7" name="Google Shape;97;p1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00" name="Google Shape;100;p1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04" name="Google Shape;104;p1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14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06" name="Google Shape;106;p14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07" name="Google Shape;10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" name="Google Shape;109;p1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12" name="Google Shape;112;p1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15" name="Google Shape;115;p1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7" name="Google Shape;117;p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8" name="Google Shape;118;p15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19" name="Google Shape;119;p15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20" name="Google Shape;120;p15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1" name="Google Shape;121;p1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24" name="Google Shape;124;p1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" name="Google Shape;127;p1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28" name="Google Shape;128;p1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6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31" name="Google Shape;13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6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33" name="Google Shape;133;p1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36" name="Google Shape;136;p1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39" name="Google Shape;139;p1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7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1" name="Google Shape;141;p1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42" name="Google Shape;142;p1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3" name="Google Shape;143;p17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4" name="Google Shape;144;p17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45" name="Google Shape;145;p1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1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148" name="Google Shape;148;p1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" name="Google Shape;151;p1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52" name="Google Shape;152;p1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18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4" name="Google Shape;154;p18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55" name="Google Shape;15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8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157" name="Google Shape;157;p18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58" name="Google Shape;158;p1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161" name="Google Shape;161;p1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4" name="Google Shape;164;p1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9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6" name="Google Shape;166;p1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7" name="Google Shape;167;p1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8" name="Google Shape;168;p19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69" name="Google Shape;169;p19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0" name="Google Shape;170;p19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1" name="Google Shape;171;p1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75" name="Google Shape;175;p2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6" name="Google Shape;176;p2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177" name="Google Shape;1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2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19" name="Google Shape;19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83" name="Google Shape;183;p2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" name="Google Shape;184;p2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185" name="Google Shape;18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191" name="Google Shape;191;p2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22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3" name="Google Shape;193;p22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4" name="Google Shape;194;p22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5" name="Google Shape;195;p22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6" name="Google Shape;196;p22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22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2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199" name="Google Shape;19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04" name="Google Shape;204;p23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5" name="Google Shape;205;p23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6" name="Google Shape;206;p23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7" name="Google Shape;207;p23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8" name="Google Shape;208;p23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09" name="Google Shape;209;p23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210" name="Google Shape;210;p23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11" name="Google Shape;211;p2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2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16" name="Google Shape;216;p2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24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8" name="Google Shape;218;p24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19" name="Google Shape;219;p24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20" name="Google Shape;22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24" name="Google Shape;224;p2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5" name="Google Shape;225;p25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6" name="Google Shape;226;p25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27" name="Google Shape;227;p25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25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5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36" name="Google Shape;236;p2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7" name="Google Shape;237;p2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238" name="Google Shape;23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7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43" name="Google Shape;243;p2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244" name="Google Shape;244;p2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6" name="Google Shape;246;p2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49" name="Google Shape;249;p28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250" name="Google Shape;250;p28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8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52" name="Google Shape;252;p2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3" name="Google Shape;253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7" name="Google Shape;257;p29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258" name="Google Shape;258;p29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9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60" name="Google Shape;260;p2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2" name="Google Shape;262;p2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5" name="Google Shape;265;p30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266" name="Google Shape;266;p3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67" name="Google Shape;267;p3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0" name="Google Shape;270;p3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1" name="Google Shape;27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3" name="Google Shape;273;p30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4" name="Google Shape;274;p30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3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77" name="Google Shape;277;p3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80" name="Google Shape;280;p3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2" name="Google Shape;282;p3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83" name="Google Shape;283;p31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4" name="Google Shape;284;p31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285" name="Google Shape;285;p31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86" name="Google Shape;286;p31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289" name="Google Shape;289;p3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2" name="Google Shape;292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294" name="Google Shape;294;p3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5" name="Google Shape;295;p3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3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298" name="Google Shape;298;p3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3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302" name="Google Shape;302;p3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3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7" name="Google Shape;307;p3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08" name="Google Shape;308;p3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11" name="Google Shape;311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3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315" name="Google Shape;315;p3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8" name="Google Shape;318;p3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3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3" name="Google Shape;3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326" name="Google Shape;32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1_Body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5" name="Google Shape;25;p5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6" name="Google Shape;26;p5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1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4" name="Google Shape;334;p41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35" name="Google Shape;335;p41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3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40" name="Google Shape;340;p43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41" name="Google Shape;341;p43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4" name="Google Shape;344;p4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5" name="Google Shape;345;p4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46" name="Google Shape;346;p4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6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0" name="Google Shape;350;p46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1" name="Google Shape;351;p46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2" name="Google Shape;352;p46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Header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type="title"/>
          </p:nvPr>
        </p:nvSpPr>
        <p:spPr>
          <a:xfrm>
            <a:off x="623400" y="250650"/>
            <a:ext cx="8520600" cy="391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5" name="Google Shape;355;p47"/>
          <p:cNvSpPr txBox="1"/>
          <p:nvPr>
            <p:ph idx="2" type="title"/>
          </p:nvPr>
        </p:nvSpPr>
        <p:spPr>
          <a:xfrm>
            <a:off x="623400" y="19115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6" name="Google Shape;356;p47"/>
          <p:cNvSpPr txBox="1"/>
          <p:nvPr>
            <p:ph idx="3" type="title"/>
          </p:nvPr>
        </p:nvSpPr>
        <p:spPr>
          <a:xfrm>
            <a:off x="623400" y="23488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57" name="Google Shape;357;p47"/>
          <p:cNvSpPr txBox="1"/>
          <p:nvPr>
            <p:ph idx="4" type="title"/>
          </p:nvPr>
        </p:nvSpPr>
        <p:spPr>
          <a:xfrm>
            <a:off x="623400" y="14742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OBJECT_1_1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8"/>
          <p:cNvPicPr preferRelativeResize="0"/>
          <p:nvPr/>
        </p:nvPicPr>
        <p:blipFill rotWithShape="1">
          <a:blip r:embed="rId3">
            <a:alphaModFix/>
          </a:blip>
          <a:srcRect b="1867" l="0" r="0" t="1867"/>
          <a:stretch/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48"/>
          <p:cNvSpPr txBox="1"/>
          <p:nvPr/>
        </p:nvSpPr>
        <p:spPr>
          <a:xfrm>
            <a:off x="897099" y="4877925"/>
            <a:ext cx="33414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61" name="Google Shape;361;p4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62" name="Google Shape;362;p48"/>
          <p:cNvSpPr txBox="1"/>
          <p:nvPr>
            <p:ph type="title"/>
          </p:nvPr>
        </p:nvSpPr>
        <p:spPr>
          <a:xfrm>
            <a:off x="716650" y="1602675"/>
            <a:ext cx="7352700" cy="118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Open Sans Light"/>
              <a:buNone/>
              <a:defRPr sz="2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3" name="Google Shape;363;p48"/>
          <p:cNvSpPr txBox="1"/>
          <p:nvPr>
            <p:ph idx="1" type="subTitle"/>
          </p:nvPr>
        </p:nvSpPr>
        <p:spPr>
          <a:xfrm>
            <a:off x="744100" y="2926875"/>
            <a:ext cx="7325100" cy="16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Open Sans SemiBold"/>
              <a:buNone/>
              <a:defRPr sz="10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364" name="Google Shape;364;p4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Divider">
  <p:cSld name="14_Divider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81733"/>
            <a:ext cx="9144169" cy="522532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9"/>
          <p:cNvSpPr/>
          <p:nvPr/>
        </p:nvSpPr>
        <p:spPr>
          <a:xfrm>
            <a:off x="0" y="-81733"/>
            <a:ext cx="9144000" cy="5225100"/>
          </a:xfrm>
          <a:prstGeom prst="rect">
            <a:avLst/>
          </a:prstGeom>
          <a:solidFill>
            <a:srgbClr val="2F9DE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9"/>
          <p:cNvSpPr txBox="1"/>
          <p:nvPr>
            <p:ph idx="12" type="sldNum"/>
          </p:nvPr>
        </p:nvSpPr>
        <p:spPr>
          <a:xfrm>
            <a:off x="8388506" y="4857836"/>
            <a:ext cx="7557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9" name="Google Shape;369;p49"/>
          <p:cNvSpPr txBox="1"/>
          <p:nvPr>
            <p:ph idx="11" type="ftr"/>
          </p:nvPr>
        </p:nvSpPr>
        <p:spPr>
          <a:xfrm>
            <a:off x="1530378" y="4857836"/>
            <a:ext cx="32385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0" name="Google Shape;370;p49"/>
          <p:cNvSpPr txBox="1"/>
          <p:nvPr>
            <p:ph idx="1" type="body"/>
          </p:nvPr>
        </p:nvSpPr>
        <p:spPr>
          <a:xfrm>
            <a:off x="304886" y="0"/>
            <a:ext cx="5778300" cy="485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137175" spcFirstLastPara="1" rIns="137175" wrap="square" tIns="137175">
            <a:noAutofit/>
          </a:bodyPr>
          <a:lstStyle>
            <a:lvl1pPr indent="-228600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95959A"/>
              </a:buClr>
              <a:buSzPts val="900"/>
              <a:buFont typeface="Arial"/>
              <a:buNone/>
              <a:defRPr b="1" i="0" sz="900" cap="none">
                <a:solidFill>
                  <a:srgbClr val="95959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292100" lvl="3" marL="18288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6989A"/>
              </a:buClr>
              <a:buSzPts val="1400"/>
              <a:buChar char="○"/>
              <a:defRPr/>
            </a:lvl5pPr>
            <a:lvl6pPr indent="-292100" lvl="5" marL="27432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pic>
        <p:nvPicPr>
          <p:cNvPr descr="AppDirect Logo Black 1024px.png" id="371" name="Google Shape;371;p49"/>
          <p:cNvPicPr preferRelativeResize="0"/>
          <p:nvPr/>
        </p:nvPicPr>
        <p:blipFill rotWithShape="1">
          <a:blip r:embed="rId3">
            <a:alphaModFix amt="11000"/>
          </a:blip>
          <a:srcRect b="11622" l="-4471" r="0" t="1185"/>
          <a:stretch/>
        </p:blipFill>
        <p:spPr>
          <a:xfrm>
            <a:off x="2566116" y="2"/>
            <a:ext cx="6176699" cy="5143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2">
  <p:cSld name="DEFAULT_4"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50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75" name="Google Shape;375;p50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376" name="Google Shape;376;p50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apter">
  <p:cSld name="BLANK_1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1"/>
          <p:cNvSpPr txBox="1"/>
          <p:nvPr>
            <p:ph type="title"/>
          </p:nvPr>
        </p:nvSpPr>
        <p:spPr>
          <a:xfrm>
            <a:off x="757850" y="124900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79" name="Google Shape;379;p51"/>
          <p:cNvSpPr txBox="1"/>
          <p:nvPr>
            <p:ph idx="2" type="title"/>
          </p:nvPr>
        </p:nvSpPr>
        <p:spPr>
          <a:xfrm>
            <a:off x="757850" y="1770250"/>
            <a:ext cx="4263900" cy="89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bar Color">
  <p:cSld name="BLANK_1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2"/>
          <p:cNvSpPr txBox="1"/>
          <p:nvPr>
            <p:ph type="title"/>
          </p:nvPr>
        </p:nvSpPr>
        <p:spPr>
          <a:xfrm>
            <a:off x="311700" y="400850"/>
            <a:ext cx="1211400" cy="113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Open Sans"/>
              <a:buNone/>
              <a:defRPr b="1" sz="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2" name="Google Shape;382;p52"/>
          <p:cNvSpPr txBox="1"/>
          <p:nvPr>
            <p:ph idx="2" type="title"/>
          </p:nvPr>
        </p:nvSpPr>
        <p:spPr>
          <a:xfrm>
            <a:off x="311700" y="922100"/>
            <a:ext cx="1361700" cy="68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3" name="Google Shape;383;p52"/>
          <p:cNvSpPr txBox="1"/>
          <p:nvPr>
            <p:ph idx="3" type="title"/>
          </p:nvPr>
        </p:nvSpPr>
        <p:spPr>
          <a:xfrm>
            <a:off x="2264200" y="92210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4" name="Google Shape;384;p52"/>
          <p:cNvSpPr txBox="1"/>
          <p:nvPr>
            <p:ph idx="4" type="title"/>
          </p:nvPr>
        </p:nvSpPr>
        <p:spPr>
          <a:xfrm>
            <a:off x="2264200" y="195575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Open Sans"/>
              <a:buNone/>
              <a:defRPr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5" name="Google Shape;385;p52"/>
          <p:cNvSpPr txBox="1"/>
          <p:nvPr>
            <p:ph idx="5" type="title"/>
          </p:nvPr>
        </p:nvSpPr>
        <p:spPr>
          <a:xfrm>
            <a:off x="2264200" y="23930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Open Sans"/>
              <a:buNone/>
              <a:defRPr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86" name="Google Shape;386;p52"/>
          <p:cNvSpPr txBox="1"/>
          <p:nvPr>
            <p:ph idx="6" type="title"/>
          </p:nvPr>
        </p:nvSpPr>
        <p:spPr>
          <a:xfrm>
            <a:off x="2264200" y="15184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3"/>
          <p:cNvSpPr txBox="1"/>
          <p:nvPr>
            <p:ph idx="12" type="sldNum"/>
          </p:nvPr>
        </p:nvSpPr>
        <p:spPr>
          <a:xfrm>
            <a:off x="8388350" y="4857750"/>
            <a:ext cx="7557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9" name="Google Shape;389;p53"/>
          <p:cNvPicPr preferRelativeResize="0"/>
          <p:nvPr/>
        </p:nvPicPr>
        <p:blipFill rotWithShape="1">
          <a:blip r:embed="rId2">
            <a:alphaModFix/>
          </a:blip>
          <a:srcRect b="87682" l="0" r="0" t="0"/>
          <a:stretch/>
        </p:blipFill>
        <p:spPr>
          <a:xfrm>
            <a:off x="-18287" y="-51350"/>
            <a:ext cx="9180575" cy="5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3"/>
          <p:cNvSpPr txBox="1"/>
          <p:nvPr/>
        </p:nvSpPr>
        <p:spPr>
          <a:xfrm>
            <a:off x="76200" y="51363"/>
            <a:ext cx="87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53"/>
          <p:cNvPicPr preferRelativeResize="0"/>
          <p:nvPr/>
        </p:nvPicPr>
        <p:blipFill rotWithShape="1">
          <a:blip r:embed="rId3">
            <a:alphaModFix/>
          </a:blip>
          <a:srcRect b="1814" l="38834" r="39274" t="92311"/>
          <a:stretch/>
        </p:blipFill>
        <p:spPr>
          <a:xfrm>
            <a:off x="7761625" y="4900362"/>
            <a:ext cx="1076352" cy="16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3">
  <p:cSld name="BLANK_1_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4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4" name="Google Shape;394;p54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5" name="Google Shape;395;p54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6" name="Google Shape;396;p54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4">
  <p:cSld name="BLANK_1_5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5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99" name="Google Shape;399;p55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0" name="Google Shape;400;p55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1" name="Google Shape;401;p55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2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6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04" name="Google Shape;404;p56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405" name="Google Shape;405;p5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6" name="Google Shape;406;p5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407" name="Google Shape;407;p56"/>
          <p:cNvSpPr txBox="1"/>
          <p:nvPr>
            <p:ph idx="12" type="sldNum"/>
          </p:nvPr>
        </p:nvSpPr>
        <p:spPr>
          <a:xfrm>
            <a:off x="6457950" y="4767263"/>
            <a:ext cx="2057400" cy="17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4" name="Google Shape;414;p58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15" name="Google Shape;415;p5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6" name="Google Shape;416;p58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17" name="Google Shape;41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B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9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0" name="Google Shape;420;p59"/>
          <p:cNvSpPr txBox="1"/>
          <p:nvPr>
            <p:ph idx="1" type="subTitle"/>
          </p:nvPr>
        </p:nvSpPr>
        <p:spPr>
          <a:xfrm>
            <a:off x="3279325" y="3429000"/>
            <a:ext cx="54075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ter Medium"/>
              <a:buNone/>
              <a:defRPr sz="1400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1" name="Google Shape;421;p59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Inter"/>
              <a:buNone/>
              <a:defRPr sz="120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pic>
        <p:nvPicPr>
          <p:cNvPr id="422" name="Google Shape;4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480271"/>
            <a:ext cx="2590800" cy="632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0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5" name="Google Shape;425;p60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A (with image)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1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28" name="Google Shape;428;p61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29" name="Google Shape;429;p61"/>
          <p:cNvSpPr/>
          <p:nvPr>
            <p:ph idx="2" type="pic"/>
          </p:nvPr>
        </p:nvSpPr>
        <p:spPr>
          <a:xfrm>
            <a:off x="3279325" y="466054"/>
            <a:ext cx="5407800" cy="419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33" name="Google Shape;33;p7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2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2" name="Google Shape;432;p62"/>
          <p:cNvSpPr txBox="1"/>
          <p:nvPr>
            <p:ph idx="1" type="subTitle"/>
          </p:nvPr>
        </p:nvSpPr>
        <p:spPr>
          <a:xfrm>
            <a:off x="470775" y="3438975"/>
            <a:ext cx="82161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B (with image)">
  <p:cSld name="SECTION_HEADER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/>
          <p:nvPr>
            <p:ph type="title"/>
          </p:nvPr>
        </p:nvSpPr>
        <p:spPr>
          <a:xfrm>
            <a:off x="457200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5" name="Google Shape;435;p63"/>
          <p:cNvSpPr txBox="1"/>
          <p:nvPr>
            <p:ph idx="1" type="subTitle"/>
          </p:nvPr>
        </p:nvSpPr>
        <p:spPr>
          <a:xfrm>
            <a:off x="461474" y="3438975"/>
            <a:ext cx="2586600" cy="335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 Medium"/>
              <a:buNone/>
              <a:defRPr sz="1400">
                <a:solidFill>
                  <a:schemeClr val="accen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436" name="Google Shape;436;p63"/>
          <p:cNvSpPr/>
          <p:nvPr>
            <p:ph idx="2" type="pic"/>
          </p:nvPr>
        </p:nvSpPr>
        <p:spPr>
          <a:xfrm>
            <a:off x="3303575" y="492225"/>
            <a:ext cx="5383200" cy="4170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39" name="Google Shape;439;p6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/>
            </a:lvl1pPr>
            <a:lvl2pPr lvl="1" rtl="0">
              <a:buNone/>
              <a:defRPr sz="700"/>
            </a:lvl2pPr>
            <a:lvl3pPr lvl="2" rtl="0">
              <a:buNone/>
              <a:defRPr sz="700"/>
            </a:lvl3pPr>
            <a:lvl4pPr lvl="3" rtl="0">
              <a:buNone/>
              <a:defRPr sz="700"/>
            </a:lvl4pPr>
            <a:lvl5pPr lvl="4" rtl="0">
              <a:buNone/>
              <a:defRPr sz="700"/>
            </a:lvl5pPr>
            <a:lvl6pPr lvl="5" rtl="0">
              <a:buNone/>
              <a:defRPr sz="700"/>
            </a:lvl6pPr>
            <a:lvl7pPr lvl="6" rtl="0">
              <a:buNone/>
              <a:defRPr sz="700"/>
            </a:lvl7pPr>
            <a:lvl8pPr lvl="7" rtl="0">
              <a:buNone/>
              <a:defRPr sz="700"/>
            </a:lvl8pPr>
            <a:lvl9pPr lvl="8" rtl="0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40" name="Google Shape;440;p6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41" name="Google Shape;441;p6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6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6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4" name="Google Shape;444;p6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4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6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49" name="Google Shape;449;p6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6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6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2" name="Google Shape;452;p6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3" name="Google Shape;453;p6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4" name="Google Shape;454;p6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5" name="Google Shape;455;p6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5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59" name="Google Shape;459;p6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60" name="Google Shape;460;p6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61" name="Google Shape;461;p6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6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6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64" name="Google Shape;464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66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66" name="Google Shape;466;p66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7" name="Google Shape;467;p6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Dark)">
  <p:cSld name="TITLE_AND_BODY_1_1">
    <p:bg>
      <p:bgPr>
        <a:solidFill>
          <a:schemeClr val="dk1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6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70" name="Google Shape;470;p6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3" name="Google Shape;473;p6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75" name="Google Shape;475;p6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6" name="Google Shape;476;p67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77" name="Google Shape;477;p67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478" name="Google Shape;478;p6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Light)" type="twoColTx">
  <p:cSld name="TITLE_AND_TWO_COLUMNS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6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482" name="Google Shape;482;p6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6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6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85" name="Google Shape;485;p6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86" name="Google Shape;486;p6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7" name="Google Shape;487;p68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8" name="Google Shape;488;p68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489" name="Google Shape;489;p6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-Columns (Dark)">
  <p:cSld name="TITLE_AND_TWO_COLUMNS_3">
    <p:bg>
      <p:bgPr>
        <a:solidFill>
          <a:schemeClr val="dk1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6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92" name="Google Shape;492;p6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6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6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95" name="Google Shape;495;p6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6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97" name="Google Shape;497;p6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69"/>
          <p:cNvSpPr txBox="1"/>
          <p:nvPr>
            <p:ph idx="1" type="body"/>
          </p:nvPr>
        </p:nvSpPr>
        <p:spPr>
          <a:xfrm>
            <a:off x="457200" y="1097275"/>
            <a:ext cx="40269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99" name="Google Shape;499;p69"/>
          <p:cNvSpPr txBox="1"/>
          <p:nvPr>
            <p:ph idx="2" type="body"/>
          </p:nvPr>
        </p:nvSpPr>
        <p:spPr>
          <a:xfrm>
            <a:off x="4673400" y="1097275"/>
            <a:ext cx="40134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00" name="Google Shape;500;p6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Light)">
  <p:cSld name="TITLE_AND_TWO_COLUMNS_1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7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03" name="Google Shape;503;p7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7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7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6" name="Google Shape;506;p7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07" name="Google Shape;507;p7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8" name="Google Shape;508;p70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09" name="Google Shape;509;p70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10" name="Google Shape;510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70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2" name="Google Shape;512;p7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2-Columns (Dark)">
  <p:cSld name="TITLE_AND_TWO_COLUMNS_1_2">
    <p:bg>
      <p:bgPr>
        <a:solidFill>
          <a:schemeClr val="dk1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7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15" name="Google Shape;515;p7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7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7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8" name="Google Shape;518;p7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7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0" name="Google Shape;520;p7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1" name="Google Shape;521;p71"/>
          <p:cNvSpPr txBox="1"/>
          <p:nvPr>
            <p:ph idx="1" type="body"/>
          </p:nvPr>
        </p:nvSpPr>
        <p:spPr>
          <a:xfrm>
            <a:off x="457200" y="1371600"/>
            <a:ext cx="40269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2" name="Google Shape;522;p71"/>
          <p:cNvSpPr txBox="1"/>
          <p:nvPr>
            <p:ph idx="2" type="body"/>
          </p:nvPr>
        </p:nvSpPr>
        <p:spPr>
          <a:xfrm>
            <a:off x="4673400" y="1371600"/>
            <a:ext cx="40134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23" name="Google Shape;523;p71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24" name="Google Shape;524;p7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Light)" type="tx">
  <p:cSld name="TITLE_AND_BOD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/>
            </a:lvl1pPr>
            <a:lvl2pPr lvl="1">
              <a:buNone/>
              <a:defRPr sz="700"/>
            </a:lvl2pPr>
            <a:lvl3pPr lvl="2">
              <a:buNone/>
              <a:defRPr sz="700"/>
            </a:lvl3pPr>
            <a:lvl4pPr lvl="3">
              <a:buNone/>
              <a:defRPr sz="700"/>
            </a:lvl4pPr>
            <a:lvl5pPr lvl="4">
              <a:buNone/>
              <a:defRPr sz="700"/>
            </a:lvl5pPr>
            <a:lvl6pPr lvl="5">
              <a:buNone/>
              <a:defRPr sz="700"/>
            </a:lvl6pPr>
            <a:lvl7pPr lvl="6">
              <a:buNone/>
              <a:defRPr sz="700"/>
            </a:lvl7pPr>
            <a:lvl8pPr lvl="7">
              <a:buNone/>
              <a:defRPr sz="700"/>
            </a:lvl8pPr>
            <a:lvl9pPr lvl="8">
              <a:buNone/>
              <a:defRPr sz="7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7" name="Google Shape;37;p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38" name="Google Shape;38;p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" name="Google Shape;41;p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2" name="Google Shape;4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Light)">
  <p:cSld name="TITLE_AND_TWO_COLUMNS_2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72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27" name="Google Shape;527;p72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72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72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0" name="Google Shape;530;p72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31" name="Google Shape;531;p7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2" name="Google Shape;532;p72"/>
          <p:cNvSpPr txBox="1"/>
          <p:nvPr>
            <p:ph idx="1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33" name="Google Shape;533;p72"/>
          <p:cNvSpPr txBox="1"/>
          <p:nvPr>
            <p:ph idx="2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34" name="Google Shape;534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2"/>
          <p:cNvSpPr txBox="1"/>
          <p:nvPr>
            <p:ph idx="3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36" name="Google Shape;536;p7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-Columns (Dark)">
  <p:cSld name="TITLE_AND_TWO_COLUMNS_2_2">
    <p:bg>
      <p:bgPr>
        <a:solidFill>
          <a:schemeClr val="dk1"/>
        </a:solidFill>
      </p:bgPr>
    </p:bg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73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39" name="Google Shape;539;p73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73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73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42" name="Google Shape;542;p7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3"/>
          <p:cNvSpPr txBox="1"/>
          <p:nvPr>
            <p:ph idx="1" type="body"/>
          </p:nvPr>
        </p:nvSpPr>
        <p:spPr>
          <a:xfrm>
            <a:off x="610145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4" name="Google Shape;544;p7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45" name="Google Shape;545;p7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6" name="Google Shape;546;p73"/>
          <p:cNvSpPr txBox="1"/>
          <p:nvPr>
            <p:ph idx="2" type="body"/>
          </p:nvPr>
        </p:nvSpPr>
        <p:spPr>
          <a:xfrm>
            <a:off x="457200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7" name="Google Shape;547;p73"/>
          <p:cNvSpPr txBox="1"/>
          <p:nvPr>
            <p:ph idx="3" type="body"/>
          </p:nvPr>
        </p:nvSpPr>
        <p:spPr>
          <a:xfrm>
            <a:off x="3279325" y="1097275"/>
            <a:ext cx="25908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48" name="Google Shape;548;p7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Light)">
  <p:cSld name="TITLE_AND_TWO_COLUMNS_1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oogle Shape;550;p74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51" name="Google Shape;551;p74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74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74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4" name="Google Shape;554;p74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55" name="Google Shape;555;p7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6" name="Google Shape;556;p74"/>
          <p:cNvSpPr txBox="1"/>
          <p:nvPr>
            <p:ph idx="1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57" name="Google Shape;557;p74"/>
          <p:cNvSpPr txBox="1"/>
          <p:nvPr>
            <p:ph idx="2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58" name="Google Shape;558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74"/>
          <p:cNvSpPr txBox="1"/>
          <p:nvPr>
            <p:ph idx="3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50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500"/>
              </a:spcBef>
              <a:spcAft>
                <a:spcPts val="500"/>
              </a:spcAft>
              <a:buSzPts val="1000"/>
              <a:buNone/>
              <a:defRPr/>
            </a:lvl9pPr>
          </a:lstStyle>
          <a:p/>
        </p:txBody>
      </p:sp>
      <p:sp>
        <p:nvSpPr>
          <p:cNvPr id="560" name="Google Shape;560;p74"/>
          <p:cNvSpPr txBox="1"/>
          <p:nvPr>
            <p:ph idx="4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561" name="Google Shape;561;p7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3-Columns (Dark)">
  <p:cSld name="TITLE_AND_TWO_COLUMNS_1_1_1">
    <p:bg>
      <p:bgPr>
        <a:solidFill>
          <a:schemeClr val="dk1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75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564" name="Google Shape;564;p75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75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75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67" name="Google Shape;567;p7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75"/>
          <p:cNvSpPr txBox="1"/>
          <p:nvPr>
            <p:ph idx="1" type="body"/>
          </p:nvPr>
        </p:nvSpPr>
        <p:spPr>
          <a:xfrm>
            <a:off x="610145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69" name="Google Shape;569;p75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0" name="Google Shape;570;p7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1" name="Google Shape;571;p75"/>
          <p:cNvSpPr txBox="1"/>
          <p:nvPr>
            <p:ph idx="2" type="body"/>
          </p:nvPr>
        </p:nvSpPr>
        <p:spPr>
          <a:xfrm>
            <a:off x="457200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2" name="Google Shape;572;p75"/>
          <p:cNvSpPr txBox="1"/>
          <p:nvPr>
            <p:ph idx="3" type="body"/>
          </p:nvPr>
        </p:nvSpPr>
        <p:spPr>
          <a:xfrm>
            <a:off x="3279325" y="1371600"/>
            <a:ext cx="25908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73" name="Google Shape;573;p75"/>
          <p:cNvSpPr txBox="1"/>
          <p:nvPr>
            <p:ph idx="4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 Medium"/>
              <a:buNone/>
              <a:defRPr sz="14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74" name="Google Shape;574;p7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Light)">
  <p:cSld name="TITLE_AND_TWO_COLUMNS_2_1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76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7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78" name="Google Shape;578;p7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9" name="Google Shape;579;p7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580" name="Google Shape;580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76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82" name="Google Shape;582;p7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Right-Graphic (Dark)">
  <p:cSld name="TITLE_AND_TWO_COLUMNS_2_1_1">
    <p:bg>
      <p:bgPr>
        <a:solidFill>
          <a:schemeClr val="dk1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7"/>
          <p:cNvSpPr/>
          <p:nvPr/>
        </p:nvSpPr>
        <p:spPr>
          <a:xfrm>
            <a:off x="3279325" y="7975"/>
            <a:ext cx="58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77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86" name="Google Shape;586;p7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7" name="Google Shape;587;p77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588" name="Google Shape;588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77"/>
          <p:cNvSpPr/>
          <p:nvPr>
            <p:ph idx="2" type="pic"/>
          </p:nvPr>
        </p:nvSpPr>
        <p:spPr>
          <a:xfrm>
            <a:off x="3710250" y="494700"/>
            <a:ext cx="4976700" cy="4168500"/>
          </a:xfrm>
          <a:prstGeom prst="rect">
            <a:avLst/>
          </a:prstGeom>
          <a:noFill/>
          <a:ln>
            <a:noFill/>
          </a:ln>
        </p:spPr>
      </p:sp>
      <p:sp>
        <p:nvSpPr>
          <p:cNvPr id="590" name="Google Shape;590;p7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Light)">
  <p:cSld name="CUSTOM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8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7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94" name="Google Shape;594;p7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5" name="Google Shape;595;p78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596" name="Google Shape;596;p78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7" name="Google Shape;597;p78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8" name="Google Shape;598;p78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9" name="Google Shape;599;p78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0" name="Google Shape;600;p78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01" name="Google Shape;601;p78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02" name="Google Shape;602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7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Layout (Dark)">
  <p:cSld name="CUSTOM_3">
    <p:bg>
      <p:bgPr>
        <a:solidFill>
          <a:schemeClr val="dk1"/>
        </a:solid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9"/>
          <p:cNvSpPr/>
          <p:nvPr/>
        </p:nvSpPr>
        <p:spPr>
          <a:xfrm>
            <a:off x="75" y="1946900"/>
            <a:ext cx="9144000" cy="3196500"/>
          </a:xfrm>
          <a:prstGeom prst="rect">
            <a:avLst/>
          </a:prstGeom>
          <a:solidFill>
            <a:srgbClr val="020B3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7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07" name="Google Shape;607;p79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8" name="Google Shape;608;p79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9" name="Google Shape;609;p79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0" name="Google Shape;610;p79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3pPr>
            <a:lvl4pPr lvl="3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4pPr>
            <a:lvl5pPr lvl="4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5pPr>
            <a:lvl6pPr lvl="5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6pPr>
            <a:lvl7pPr lvl="6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7pPr>
            <a:lvl8pPr lvl="7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8pPr>
            <a:lvl9pPr lvl="8" rtl="0"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800"/>
              <a:buNone/>
              <a:defRPr sz="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11" name="Google Shape;611;p79"/>
          <p:cNvSpPr/>
          <p:nvPr>
            <p:ph idx="5" type="pic"/>
          </p:nvPr>
        </p:nvSpPr>
        <p:spPr>
          <a:xfrm>
            <a:off x="4627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2" name="Google Shape;612;p79"/>
          <p:cNvSpPr/>
          <p:nvPr>
            <p:ph idx="6" type="pic"/>
          </p:nvPr>
        </p:nvSpPr>
        <p:spPr>
          <a:xfrm>
            <a:off x="328737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3" name="Google Shape;613;p79"/>
          <p:cNvSpPr/>
          <p:nvPr>
            <p:ph idx="7" type="pic"/>
          </p:nvPr>
        </p:nvSpPr>
        <p:spPr>
          <a:xfrm>
            <a:off x="6091125" y="1946900"/>
            <a:ext cx="2577300" cy="125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614" name="Google Shape;614;p7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7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6" name="Google Shape;616;p7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Light)">
  <p:cSld name="CUSTOM_1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19" name="Google Shape;619;p8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0" name="Google Shape;620;p8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1" name="Google Shape;621;p80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22" name="Google Shape;622;p80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pic>
        <p:nvPicPr>
          <p:cNvPr id="623" name="Google Shape;623;p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8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ight-Image (Dark)">
  <p:cSld name="CUSTOM_1_2">
    <p:bg>
      <p:bgPr>
        <a:solidFill>
          <a:schemeClr val="dk1"/>
        </a:solid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1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27" name="Google Shape;627;p8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8" name="Google Shape;628;p81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29" name="Google Shape;629;p81"/>
          <p:cNvSpPr txBox="1"/>
          <p:nvPr>
            <p:ph idx="2" type="body"/>
          </p:nvPr>
        </p:nvSpPr>
        <p:spPr>
          <a:xfrm>
            <a:off x="32766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30" name="Google Shape;630;p81"/>
          <p:cNvSpPr/>
          <p:nvPr>
            <p:ph idx="3" type="pic"/>
          </p:nvPr>
        </p:nvSpPr>
        <p:spPr>
          <a:xfrm>
            <a:off x="6111950" y="486725"/>
            <a:ext cx="25749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1" name="Google Shape;631;p81"/>
          <p:cNvSpPr txBox="1"/>
          <p:nvPr/>
        </p:nvSpPr>
        <p:spPr>
          <a:xfrm>
            <a:off x="634200" y="4846850"/>
            <a:ext cx="2413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632" name="Google Shape;632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1"/>
          <p:cNvPicPr preferRelativeResize="0"/>
          <p:nvPr/>
        </p:nvPicPr>
        <p:blipFill rotWithShape="1">
          <a:blip r:embed="rId3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81"/>
          <p:cNvSpPr txBox="1"/>
          <p:nvPr>
            <p:ph idx="4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5" name="Google Shape;635;p8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&amp; 1-Column (Dark)">
  <p:cSld name="TITLE_AND_BODY_2">
    <p:bg>
      <p:bgPr>
        <a:solidFill>
          <a:schemeClr val="dk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46" name="Google Shape;46;p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2" name="Google Shape;52;p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>
            <p:ph idx="1" type="body"/>
          </p:nvPr>
        </p:nvSpPr>
        <p:spPr>
          <a:xfrm>
            <a:off x="454925" y="1097274"/>
            <a:ext cx="8229600" cy="356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Light)">
  <p:cSld name="CUSTOM_1_1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2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p82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39" name="Google Shape;639;p8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0" name="Google Shape;640;p82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pic>
        <p:nvPicPr>
          <p:cNvPr id="641" name="Google Shape;641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82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-Image (Dark)">
  <p:cSld name="CUSTOM_1_1_2">
    <p:bg>
      <p:bgPr>
        <a:solidFill>
          <a:schemeClr val="dk1"/>
        </a:solid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3"/>
          <p:cNvSpPr/>
          <p:nvPr>
            <p:ph idx="2" type="pic"/>
          </p:nvPr>
        </p:nvSpPr>
        <p:spPr>
          <a:xfrm>
            <a:off x="32766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45" name="Google Shape;645;p83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46" name="Google Shape;646;p83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pic>
        <p:nvPicPr>
          <p:cNvPr id="647" name="Google Shape;647;p83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9" name="Google Shape;649;p83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Light)">
  <p:cSld name="CUSTOM_1_1_1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84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52" name="Google Shape;652;p84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53" name="Google Shape;653;p84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54" name="Google Shape;654;p84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55" name="Google Shape;655;p8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6" name="Google Shape;656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4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ft-Image (Dark)">
  <p:cSld name="CUSTOM_1_1_1_1">
    <p:bg>
      <p:bgPr>
        <a:solidFill>
          <a:schemeClr val="dk1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5"/>
          <p:cNvSpPr txBox="1"/>
          <p:nvPr>
            <p:ph idx="1" type="body"/>
          </p:nvPr>
        </p:nvSpPr>
        <p:spPr>
          <a:xfrm>
            <a:off x="3276725" y="1943100"/>
            <a:ext cx="25908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0" name="Google Shape;660;p85"/>
          <p:cNvSpPr txBox="1"/>
          <p:nvPr>
            <p:ph idx="2" type="body"/>
          </p:nvPr>
        </p:nvSpPr>
        <p:spPr>
          <a:xfrm>
            <a:off x="6096125" y="1943100"/>
            <a:ext cx="2590800" cy="2720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●"/>
              <a:defRPr>
                <a:solidFill>
                  <a:schemeClr val="lt2"/>
                </a:solidFill>
              </a:defRPr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Char char="○"/>
              <a:defRPr>
                <a:solidFill>
                  <a:schemeClr val="lt2"/>
                </a:solidFill>
              </a:defRPr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Clr>
                <a:schemeClr val="lt2"/>
              </a:buClr>
              <a:buSzPts val="10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661" name="Google Shape;661;p85"/>
          <p:cNvSpPr/>
          <p:nvPr>
            <p:ph idx="3" type="pic"/>
          </p:nvPr>
        </p:nvSpPr>
        <p:spPr>
          <a:xfrm>
            <a:off x="457200" y="486725"/>
            <a:ext cx="2590800" cy="4176600"/>
          </a:xfrm>
          <a:prstGeom prst="rect">
            <a:avLst/>
          </a:prstGeom>
          <a:noFill/>
          <a:ln>
            <a:noFill/>
          </a:ln>
        </p:spPr>
      </p:sp>
      <p:sp>
        <p:nvSpPr>
          <p:cNvPr id="662" name="Google Shape;662;p85"/>
          <p:cNvSpPr txBox="1"/>
          <p:nvPr>
            <p:ph type="title"/>
          </p:nvPr>
        </p:nvSpPr>
        <p:spPr>
          <a:xfrm>
            <a:off x="3276600" y="480275"/>
            <a:ext cx="54102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663" name="Google Shape;663;p85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8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5" name="Google Shape;665;p85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Light)">
  <p:cSld name="CUSTOM_1_1_1_2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86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668" name="Google Shape;668;p86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1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1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grpSp>
        <p:nvGrpSpPr>
          <p:cNvPr id="669" name="Google Shape;669;p86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70" name="Google Shape;670;p86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86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86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3" name="Google Shape;673;p8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4" name="Google Shape;674;p8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6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76" name="Google Shape;676;p86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77" name="Google Shape;677;p86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900"/>
              <a:buFont typeface="Inter Light"/>
              <a:buNone/>
              <a:defRPr sz="900"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00"/>
              <a:buFont typeface="Inter Light"/>
              <a:buNone/>
              <a:defRPr sz="500"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Inter Light"/>
              <a:buNone/>
              <a:defRPr sz="3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(Dark)">
  <p:cSld name="CUSTOM_1_1_1_1_1">
    <p:bg>
      <p:bgPr>
        <a:solidFill>
          <a:schemeClr val="dk1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79;p87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680" name="Google Shape;680;p87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87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87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83" name="Google Shape;683;p87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5" name="Google Shape;685;p87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86" name="Google Shape;686;p87"/>
          <p:cNvSpPr txBox="1"/>
          <p:nvPr>
            <p:ph idx="1" type="subTitle"/>
          </p:nvPr>
        </p:nvSpPr>
        <p:spPr>
          <a:xfrm>
            <a:off x="3942900" y="483050"/>
            <a:ext cx="4731600" cy="4180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7" name="Google Shape;687;p87"/>
          <p:cNvSpPr txBox="1"/>
          <p:nvPr/>
        </p:nvSpPr>
        <p:spPr>
          <a:xfrm>
            <a:off x="3279325" y="210312"/>
            <a:ext cx="578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100">
                <a:solidFill>
                  <a:schemeClr val="dk2"/>
                </a:solidFill>
                <a:latin typeface="Roboto Serif"/>
                <a:ea typeface="Roboto Serif"/>
                <a:cs typeface="Roboto Serif"/>
                <a:sym typeface="Roboto Serif"/>
              </a:rPr>
              <a:t>“</a:t>
            </a:r>
            <a:endParaRPr b="1" sz="7100">
              <a:solidFill>
                <a:schemeClr val="dk2"/>
              </a:solidFill>
              <a:latin typeface="Roboto Serif"/>
              <a:ea typeface="Roboto Serif"/>
              <a:cs typeface="Roboto Serif"/>
              <a:sym typeface="Roboto Serif"/>
            </a:endParaRPr>
          </a:p>
        </p:txBody>
      </p:sp>
      <p:sp>
        <p:nvSpPr>
          <p:cNvPr id="688" name="Google Shape;688;p87"/>
          <p:cNvSpPr/>
          <p:nvPr>
            <p:ph idx="2" type="pic"/>
          </p:nvPr>
        </p:nvSpPr>
        <p:spPr>
          <a:xfrm>
            <a:off x="1123950" y="1943100"/>
            <a:ext cx="1257300" cy="1257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89" name="Google Shape;689;p87"/>
          <p:cNvSpPr txBox="1"/>
          <p:nvPr>
            <p:ph idx="3" type="subTitle"/>
          </p:nvPr>
        </p:nvSpPr>
        <p:spPr>
          <a:xfrm>
            <a:off x="457200" y="3429000"/>
            <a:ext cx="2590800" cy="406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Inter Light"/>
              <a:buNone/>
              <a:defRPr sz="9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Font typeface="Inter Light"/>
              <a:buNone/>
              <a:defRPr sz="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"/>
              <a:buFont typeface="Inter Light"/>
              <a:buNone/>
              <a:defRPr sz="3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Light)" type="titleOnly">
  <p:cSld name="TITLE_ONLY"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88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692" name="Google Shape;692;p88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88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88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95" name="Google Shape;695;p8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88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97" name="Google Shape;697;p88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8" name="Google Shape;698;p88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line Only (Dark)">
  <p:cSld name="TITLE_ONLY_1">
    <p:bg>
      <p:bgPr>
        <a:solidFill>
          <a:schemeClr val="dk1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0" name="Google Shape;700;p89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01" name="Google Shape;701;p89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89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89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4" name="Google Shape;704;p89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pic>
        <p:nvPicPr>
          <p:cNvPr id="705" name="Google Shape;705;p89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89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7" name="Google Shape;707;p89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Light)" type="blank">
  <p:cSld name="BLANK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9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10" name="Google Shape;710;p9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711" name="Google Shape;711;p9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9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9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14" name="Google Shape;714;p9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9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(Dark) ">
  <p:cSld name="BLANK_1">
    <p:bg>
      <p:bgPr>
        <a:solidFill>
          <a:schemeClr val="dk1"/>
        </a:solidFill>
      </p:bgPr>
    </p:bg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91"/>
          <p:cNvGrpSpPr/>
          <p:nvPr/>
        </p:nvGrpSpPr>
        <p:grpSpPr>
          <a:xfrm>
            <a:off x="4822703" y="31"/>
            <a:ext cx="4321568" cy="5143648"/>
            <a:chOff x="4822703" y="31"/>
            <a:chExt cx="4321568" cy="5143648"/>
          </a:xfrm>
        </p:grpSpPr>
        <p:sp>
          <p:nvSpPr>
            <p:cNvPr id="718" name="Google Shape;718;p91"/>
            <p:cNvSpPr/>
            <p:nvPr/>
          </p:nvSpPr>
          <p:spPr>
            <a:xfrm>
              <a:off x="8297263" y="31"/>
              <a:ext cx="847008" cy="3948320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91"/>
            <p:cNvSpPr/>
            <p:nvPr/>
          </p:nvSpPr>
          <p:spPr>
            <a:xfrm>
              <a:off x="4822703" y="31"/>
              <a:ext cx="3474592" cy="5143648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102761">
                <a:alpha val="58929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91"/>
            <p:cNvSpPr/>
            <p:nvPr/>
          </p:nvSpPr>
          <p:spPr>
            <a:xfrm>
              <a:off x="6761295" y="31"/>
              <a:ext cx="2361536" cy="2544704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1A2F68">
                <a:alpha val="660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1" name="Google Shape;721;p9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22" name="Google Shape;722;p91"/>
          <p:cNvPicPr preferRelativeResize="0"/>
          <p:nvPr/>
        </p:nvPicPr>
        <p:blipFill rotWithShape="1">
          <a:blip r:embed="rId2">
            <a:alphaModFix/>
          </a:blip>
          <a:srcRect b="0" l="129" r="119" t="0"/>
          <a:stretch/>
        </p:blipFill>
        <p:spPr>
          <a:xfrm>
            <a:off x="8080600" y="4834312"/>
            <a:ext cx="606198" cy="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91"/>
          <p:cNvSpPr txBox="1"/>
          <p:nvPr/>
        </p:nvSpPr>
        <p:spPr>
          <a:xfrm>
            <a:off x="634200" y="485546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&amp; 1-Column (Light)">
  <p:cSld name="TITLE_AND_BODY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4822703" y="31"/>
            <a:ext cx="4321568" cy="5143648"/>
            <a:chOff x="3991150" y="848375"/>
            <a:chExt cx="3376225" cy="4018475"/>
          </a:xfrm>
        </p:grpSpPr>
        <p:sp>
          <p:nvSpPr>
            <p:cNvPr id="58" name="Google Shape;58;p10"/>
            <p:cNvSpPr/>
            <p:nvPr/>
          </p:nvSpPr>
          <p:spPr>
            <a:xfrm>
              <a:off x="6705650" y="848375"/>
              <a:ext cx="661725" cy="3084625"/>
            </a:xfrm>
            <a:custGeom>
              <a:rect b="b" l="l" r="r" t="t"/>
              <a:pathLst>
                <a:path extrusionOk="0" h="123385" w="26469">
                  <a:moveTo>
                    <a:pt x="25799" y="0"/>
                  </a:moveTo>
                  <a:lnTo>
                    <a:pt x="0" y="79521"/>
                  </a:lnTo>
                  <a:lnTo>
                    <a:pt x="26469" y="123385"/>
                  </a:lnTo>
                  <a:lnTo>
                    <a:pt x="26469" y="1063"/>
                  </a:lnTo>
                  <a:lnTo>
                    <a:pt x="2579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3991150" y="848375"/>
              <a:ext cx="2714525" cy="4018475"/>
            </a:xfrm>
            <a:custGeom>
              <a:rect b="b" l="l" r="r" t="t"/>
              <a:pathLst>
                <a:path extrusionOk="0" h="160739" w="108581">
                  <a:moveTo>
                    <a:pt x="60582" y="0"/>
                  </a:moveTo>
                  <a:lnTo>
                    <a:pt x="1" y="160739"/>
                  </a:lnTo>
                  <a:lnTo>
                    <a:pt x="82228" y="160739"/>
                  </a:lnTo>
                  <a:lnTo>
                    <a:pt x="108580" y="79521"/>
                  </a:lnTo>
                  <a:lnTo>
                    <a:pt x="60582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5505675" y="848375"/>
              <a:ext cx="1844950" cy="1988050"/>
            </a:xfrm>
            <a:custGeom>
              <a:rect b="b" l="l" r="r" t="t"/>
              <a:pathLst>
                <a:path extrusionOk="0" h="79522" w="73798">
                  <a:moveTo>
                    <a:pt x="1" y="0"/>
                  </a:moveTo>
                  <a:lnTo>
                    <a:pt x="47999" y="79521"/>
                  </a:lnTo>
                  <a:lnTo>
                    <a:pt x="73798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61" name="Google Shape;6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80600" y="4834312"/>
            <a:ext cx="606197" cy="1480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454925" y="1371600"/>
            <a:ext cx="8229600" cy="3291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/>
            </a:lvl2pPr>
            <a:lvl3pPr indent="-292100" lvl="2" marL="1371600" rtl="0">
              <a:spcBef>
                <a:spcPts val="800"/>
              </a:spcBef>
              <a:spcAft>
                <a:spcPts val="0"/>
              </a:spcAft>
              <a:buSzPts val="1000"/>
              <a:buChar char="■"/>
              <a:defRPr/>
            </a:lvl3pPr>
            <a:lvl4pPr indent="-292100" lvl="3" marL="18288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4pPr>
            <a:lvl5pPr indent="-292100" lvl="4" marL="22860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5pPr>
            <a:lvl6pPr indent="-292100" lvl="5" marL="2743200" rtl="0">
              <a:spcBef>
                <a:spcPts val="500"/>
              </a:spcBef>
              <a:spcAft>
                <a:spcPts val="0"/>
              </a:spcAft>
              <a:buSzPts val="1000"/>
              <a:buChar char="■"/>
              <a:defRPr/>
            </a:lvl6pPr>
            <a:lvl7pPr indent="-292100" lvl="6" marL="3200400" rtl="0">
              <a:spcBef>
                <a:spcPts val="50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rtl="0">
              <a:spcBef>
                <a:spcPts val="50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rtl="0">
              <a:spcBef>
                <a:spcPts val="500"/>
              </a:spcBef>
              <a:spcAft>
                <a:spcPts val="50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2" type="subTitle"/>
          </p:nvPr>
        </p:nvSpPr>
        <p:spPr>
          <a:xfrm>
            <a:off x="462775" y="922000"/>
            <a:ext cx="8229600" cy="231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Font typeface="Inter Medium"/>
              <a:buNone/>
              <a:defRPr sz="14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4" name="Google Shape;64;p10"/>
          <p:cNvSpPr txBox="1"/>
          <p:nvPr/>
        </p:nvSpPr>
        <p:spPr>
          <a:xfrm>
            <a:off x="634200" y="4855994"/>
            <a:ext cx="2413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Proprietary &amp; Confidential</a:t>
            </a:r>
            <a:endParaRPr sz="7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A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92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26" name="Google Shape;72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B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93"/>
          <p:cNvSpPr txBox="1"/>
          <p:nvPr/>
        </p:nvSpPr>
        <p:spPr>
          <a:xfrm>
            <a:off x="470775" y="1943100"/>
            <a:ext cx="82161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Thank You</a:t>
            </a:r>
            <a:endParaRPr sz="660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729" name="Google Shape;72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188" y="3846848"/>
            <a:ext cx="1647624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DEFAULT_1">
    <p:bg>
      <p:bgPr>
        <a:solidFill>
          <a:schemeClr val="lt1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">
  <p:cSld name="DEFAULT_2">
    <p:bg>
      <p:bgPr>
        <a:solidFill>
          <a:schemeClr val="lt1"/>
        </a:solid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95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34" name="Google Shape;734;p95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35" name="Google Shape;735;p95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">
  <p:cSld name="BLANK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96"/>
          <p:cNvSpPr txBox="1"/>
          <p:nvPr>
            <p:ph idx="12" type="sldNum"/>
          </p:nvPr>
        </p:nvSpPr>
        <p:spPr>
          <a:xfrm>
            <a:off x="8556784" y="4749851"/>
            <a:ext cx="548700" cy="200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buNone/>
              <a:defRPr sz="13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1 1">
  <p:cSld name="BLANK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w/ Footer 1">
  <p:cSld name="DEFAULT_3">
    <p:bg>
      <p:bgPr>
        <a:solidFill>
          <a:schemeClr val="lt1"/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7800" y="4860750"/>
            <a:ext cx="528850" cy="142029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98"/>
          <p:cNvSpPr txBox="1"/>
          <p:nvPr/>
        </p:nvSpPr>
        <p:spPr>
          <a:xfrm>
            <a:off x="897100" y="4877925"/>
            <a:ext cx="24198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05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latin typeface="Open Sans Light"/>
                <a:ea typeface="Open Sans Light"/>
                <a:cs typeface="Open Sans Light"/>
                <a:sym typeface="Open Sans Light"/>
              </a:rPr>
              <a:t>© AppDirect, Inc. Confidential Material</a:t>
            </a:r>
            <a:endParaRPr sz="6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42" name="Google Shape;742;p98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743" name="Google Shape;743;p98"/>
          <p:cNvSpPr txBox="1"/>
          <p:nvPr>
            <p:ph idx="12" type="sldNum"/>
          </p:nvPr>
        </p:nvSpPr>
        <p:spPr>
          <a:xfrm>
            <a:off x="8414275" y="4877915"/>
            <a:ext cx="548700" cy="92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r">
              <a:buNone/>
              <a:defRPr sz="600"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">
  <p:cSld name="BLANK_1_2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99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6" name="Google Shape;746;p99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7" name="Google Shape;747;p99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48" name="Google Shape;748;p99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_1_1_1_1_1_1">
    <p:bg>
      <p:bgPr>
        <a:solidFill>
          <a:srgbClr val="FFFFFF"/>
        </a:solidFill>
      </p:bgPr>
    </p:bg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2">
  <p:cSld name="BLANK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1"/>
          <p:cNvSpPr txBox="1"/>
          <p:nvPr>
            <p:ph type="title"/>
          </p:nvPr>
        </p:nvSpPr>
        <p:spPr>
          <a:xfrm>
            <a:off x="448650" y="453850"/>
            <a:ext cx="4869000" cy="29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2" name="Google Shape;752;p101"/>
          <p:cNvSpPr txBox="1"/>
          <p:nvPr>
            <p:ph idx="2" type="title"/>
          </p:nvPr>
        </p:nvSpPr>
        <p:spPr>
          <a:xfrm>
            <a:off x="448650" y="1487500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EB1DA"/>
              </a:buClr>
              <a:buSzPts val="900"/>
              <a:buFont typeface="Open Sans"/>
              <a:buNone/>
              <a:defRPr sz="900">
                <a:solidFill>
                  <a:srgbClr val="0EB1D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3" name="Google Shape;753;p101"/>
          <p:cNvSpPr txBox="1"/>
          <p:nvPr>
            <p:ph idx="3" type="title"/>
          </p:nvPr>
        </p:nvSpPr>
        <p:spPr>
          <a:xfrm>
            <a:off x="448650" y="192482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None/>
              <a:defRPr sz="700"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54" name="Google Shape;754;p101"/>
          <p:cNvSpPr txBox="1"/>
          <p:nvPr>
            <p:ph idx="4" type="title"/>
          </p:nvPr>
        </p:nvSpPr>
        <p:spPr>
          <a:xfrm>
            <a:off x="448650" y="1050175"/>
            <a:ext cx="3892800" cy="170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5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2.xml"/><Relationship Id="rId49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0.xml"/><Relationship Id="rId34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84.xml"/><Relationship Id="rId51" Type="http://schemas.openxmlformats.org/officeDocument/2006/relationships/theme" Target="../theme/theme2.xml"/><Relationship Id="rId5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7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 ExtraLight"/>
              <a:buNone/>
              <a:defRPr sz="24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0" name="Google Shape;410;p57"/>
          <p:cNvSpPr txBox="1"/>
          <p:nvPr>
            <p:ph idx="1" type="body"/>
          </p:nvPr>
        </p:nvSpPr>
        <p:spPr>
          <a:xfrm>
            <a:off x="457200" y="1109100"/>
            <a:ext cx="8229600" cy="3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nter ExtraLight"/>
              <a:buChar char="●"/>
              <a:defRPr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1pPr>
            <a:lvl2pPr indent="-304800" lvl="1" marL="9144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nter ExtraLight"/>
              <a:buChar char="○"/>
              <a:defRPr sz="12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2pPr>
            <a:lvl3pPr indent="-292100" lvl="2" marL="1371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29346D"/>
              </a:buClr>
              <a:buSzPts val="1000"/>
              <a:buFont typeface="Inter ExtraLight"/>
              <a:buChar char="■"/>
              <a:defRPr sz="1000">
                <a:solidFill>
                  <a:srgbClr val="29346D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3pPr>
            <a:lvl4pPr indent="-292100" lvl="3" marL="18288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4pPr>
            <a:lvl5pPr indent="-292100" lvl="4" marL="22860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5pPr>
            <a:lvl6pPr indent="-292100" lvl="5" marL="27432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6pPr>
            <a:lvl7pPr indent="-292100" lvl="6" marL="32004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●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7pPr>
            <a:lvl8pPr indent="-292100" lvl="7" marL="3657600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F5888"/>
              </a:buClr>
              <a:buSzPts val="1000"/>
              <a:buFont typeface="Inter ExtraLight"/>
              <a:buChar char="○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8pPr>
            <a:lvl9pPr indent="-292100" lvl="8" marL="4114800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4F5888"/>
              </a:buClr>
              <a:buSzPts val="1000"/>
              <a:buFont typeface="Inter ExtraLight"/>
              <a:buChar char="■"/>
              <a:defRPr sz="1000">
                <a:solidFill>
                  <a:srgbClr val="4F5888"/>
                </a:solidFill>
                <a:latin typeface="Inter ExtraLight"/>
                <a:ea typeface="Inter ExtraLight"/>
                <a:cs typeface="Inter ExtraLight"/>
                <a:sym typeface="Inter ExtraLight"/>
              </a:defRPr>
            </a:lvl9pPr>
          </a:lstStyle>
          <a:p/>
        </p:txBody>
      </p:sp>
      <p:sp>
        <p:nvSpPr>
          <p:cNvPr id="411" name="Google Shape;411;p57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rtl="0">
              <a:buNone/>
              <a:defRPr sz="7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224">
          <p15:clr>
            <a:srgbClr val="EA4335"/>
          </p15:clr>
        </p15:guide>
        <p15:guide id="2" pos="288">
          <p15:clr>
            <a:srgbClr val="EA4335"/>
          </p15:clr>
        </p15:guide>
        <p15:guide id="3" pos="1920">
          <p15:clr>
            <a:srgbClr val="EA4335"/>
          </p15:clr>
        </p15:guide>
        <p15:guide id="4" pos="2066">
          <p15:clr>
            <a:srgbClr val="EA4335"/>
          </p15:clr>
        </p15:guide>
        <p15:guide id="5" pos="3694">
          <p15:clr>
            <a:srgbClr val="EA4335"/>
          </p15:clr>
        </p15:guide>
        <p15:guide id="6" pos="3840">
          <p15:clr>
            <a:srgbClr val="EA4335"/>
          </p15:clr>
        </p15:guide>
        <p15:guide id="7" pos="5472">
          <p15:clr>
            <a:srgbClr val="EA4335"/>
          </p15:clr>
        </p15:guide>
        <p15:guide id="8" orient="horz" pos="303">
          <p15:clr>
            <a:srgbClr val="EA4335"/>
          </p15:clr>
        </p15:guide>
        <p15:guide id="9" orient="horz" pos="1080">
          <p15:clr>
            <a:srgbClr val="EA4335"/>
          </p15:clr>
        </p15:guide>
        <p15:guide id="10" orient="horz" pos="2937">
          <p15:clr>
            <a:srgbClr val="EA4335"/>
          </p15:clr>
        </p15:guide>
        <p15:guide id="11" orient="horz" pos="2160">
          <p15:clr>
            <a:srgbClr val="EA4335"/>
          </p15:clr>
        </p15:guide>
        <p15:guide id="12" orient="horz" pos="201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1.png"/><Relationship Id="rId4" Type="http://schemas.openxmlformats.org/officeDocument/2006/relationships/image" Target="../media/image51.png"/><Relationship Id="rId5" Type="http://schemas.openxmlformats.org/officeDocument/2006/relationships/image" Target="../media/image67.png"/><Relationship Id="rId6" Type="http://schemas.openxmlformats.org/officeDocument/2006/relationships/image" Target="../media/image47.png"/><Relationship Id="rId7" Type="http://schemas.openxmlformats.org/officeDocument/2006/relationships/image" Target="../media/image10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1.png"/><Relationship Id="rId4" Type="http://schemas.openxmlformats.org/officeDocument/2006/relationships/image" Target="../media/image66.png"/><Relationship Id="rId5" Type="http://schemas.openxmlformats.org/officeDocument/2006/relationships/image" Target="../media/image70.png"/><Relationship Id="rId6" Type="http://schemas.openxmlformats.org/officeDocument/2006/relationships/image" Target="../media/image81.png"/><Relationship Id="rId7" Type="http://schemas.openxmlformats.org/officeDocument/2006/relationships/image" Target="../media/image7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1.png"/><Relationship Id="rId4" Type="http://schemas.openxmlformats.org/officeDocument/2006/relationships/image" Target="../media/image74.png"/><Relationship Id="rId5" Type="http://schemas.openxmlformats.org/officeDocument/2006/relationships/image" Target="../media/image73.jpg"/><Relationship Id="rId6" Type="http://schemas.openxmlformats.org/officeDocument/2006/relationships/image" Target="../media/image61.png"/><Relationship Id="rId7" Type="http://schemas.openxmlformats.org/officeDocument/2006/relationships/image" Target="../media/image77.png"/><Relationship Id="rId8" Type="http://schemas.openxmlformats.org/officeDocument/2006/relationships/image" Target="../media/image75.png"/></Relationships>
</file>

<file path=ppt/slides/_rels/slide13.xml.rels><?xml version="1.0" encoding="UTF-8" standalone="yes"?><Relationships xmlns="http://schemas.openxmlformats.org/package/2006/relationships"><Relationship Id="rId40" Type="http://schemas.openxmlformats.org/officeDocument/2006/relationships/image" Target="../media/image115.png"/><Relationship Id="rId42" Type="http://schemas.openxmlformats.org/officeDocument/2006/relationships/image" Target="../media/image110.png"/><Relationship Id="rId41" Type="http://schemas.openxmlformats.org/officeDocument/2006/relationships/image" Target="../media/image117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6.png"/><Relationship Id="rId4" Type="http://schemas.openxmlformats.org/officeDocument/2006/relationships/image" Target="../media/image78.jpg"/><Relationship Id="rId9" Type="http://schemas.openxmlformats.org/officeDocument/2006/relationships/image" Target="../media/image84.jpg"/><Relationship Id="rId5" Type="http://schemas.openxmlformats.org/officeDocument/2006/relationships/image" Target="../media/image80.gif"/><Relationship Id="rId6" Type="http://schemas.openxmlformats.org/officeDocument/2006/relationships/image" Target="../media/image79.png"/><Relationship Id="rId7" Type="http://schemas.openxmlformats.org/officeDocument/2006/relationships/image" Target="../media/image83.png"/><Relationship Id="rId8" Type="http://schemas.openxmlformats.org/officeDocument/2006/relationships/image" Target="../media/image82.jpg"/><Relationship Id="rId31" Type="http://schemas.openxmlformats.org/officeDocument/2006/relationships/image" Target="../media/image116.png"/><Relationship Id="rId30" Type="http://schemas.openxmlformats.org/officeDocument/2006/relationships/image" Target="../media/image105.png"/><Relationship Id="rId33" Type="http://schemas.openxmlformats.org/officeDocument/2006/relationships/image" Target="../media/image103.jpg"/><Relationship Id="rId32" Type="http://schemas.openxmlformats.org/officeDocument/2006/relationships/image" Target="../media/image106.png"/><Relationship Id="rId35" Type="http://schemas.openxmlformats.org/officeDocument/2006/relationships/image" Target="../media/image118.png"/><Relationship Id="rId34" Type="http://schemas.openxmlformats.org/officeDocument/2006/relationships/image" Target="../media/image107.png"/><Relationship Id="rId37" Type="http://schemas.openxmlformats.org/officeDocument/2006/relationships/image" Target="../media/image113.png"/><Relationship Id="rId36" Type="http://schemas.openxmlformats.org/officeDocument/2006/relationships/image" Target="../media/image109.png"/><Relationship Id="rId39" Type="http://schemas.openxmlformats.org/officeDocument/2006/relationships/image" Target="../media/image111.png"/><Relationship Id="rId38" Type="http://schemas.openxmlformats.org/officeDocument/2006/relationships/image" Target="../media/image114.png"/><Relationship Id="rId20" Type="http://schemas.openxmlformats.org/officeDocument/2006/relationships/image" Target="../media/image101.png"/><Relationship Id="rId22" Type="http://schemas.openxmlformats.org/officeDocument/2006/relationships/image" Target="../media/image92.png"/><Relationship Id="rId21" Type="http://schemas.openxmlformats.org/officeDocument/2006/relationships/image" Target="../media/image97.png"/><Relationship Id="rId24" Type="http://schemas.openxmlformats.org/officeDocument/2006/relationships/image" Target="../media/image91.jpg"/><Relationship Id="rId23" Type="http://schemas.openxmlformats.org/officeDocument/2006/relationships/image" Target="../media/image102.png"/><Relationship Id="rId26" Type="http://schemas.openxmlformats.org/officeDocument/2006/relationships/image" Target="../media/image96.png"/><Relationship Id="rId25" Type="http://schemas.openxmlformats.org/officeDocument/2006/relationships/image" Target="../media/image95.jpg"/><Relationship Id="rId28" Type="http://schemas.openxmlformats.org/officeDocument/2006/relationships/image" Target="../media/image99.png"/><Relationship Id="rId27" Type="http://schemas.openxmlformats.org/officeDocument/2006/relationships/image" Target="../media/image98.png"/><Relationship Id="rId29" Type="http://schemas.openxmlformats.org/officeDocument/2006/relationships/image" Target="../media/image122.jpg"/><Relationship Id="rId11" Type="http://schemas.openxmlformats.org/officeDocument/2006/relationships/image" Target="../media/image94.png"/><Relationship Id="rId10" Type="http://schemas.openxmlformats.org/officeDocument/2006/relationships/image" Target="../media/image85.png"/><Relationship Id="rId13" Type="http://schemas.openxmlformats.org/officeDocument/2006/relationships/image" Target="../media/image104.png"/><Relationship Id="rId12" Type="http://schemas.openxmlformats.org/officeDocument/2006/relationships/image" Target="../media/image90.png"/><Relationship Id="rId15" Type="http://schemas.openxmlformats.org/officeDocument/2006/relationships/image" Target="../media/image93.png"/><Relationship Id="rId14" Type="http://schemas.openxmlformats.org/officeDocument/2006/relationships/image" Target="../media/image87.png"/><Relationship Id="rId17" Type="http://schemas.openxmlformats.org/officeDocument/2006/relationships/image" Target="../media/image89.png"/><Relationship Id="rId16" Type="http://schemas.openxmlformats.org/officeDocument/2006/relationships/image" Target="../media/image86.png"/><Relationship Id="rId19" Type="http://schemas.openxmlformats.org/officeDocument/2006/relationships/image" Target="../media/image88.png"/><Relationship Id="rId18" Type="http://schemas.openxmlformats.org/officeDocument/2006/relationships/image" Target="../media/image1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23.png"/><Relationship Id="rId5" Type="http://schemas.openxmlformats.org/officeDocument/2006/relationships/image" Target="../media/image119.png"/><Relationship Id="rId6" Type="http://schemas.openxmlformats.org/officeDocument/2006/relationships/image" Target="../media/image126.png"/><Relationship Id="rId7" Type="http://schemas.openxmlformats.org/officeDocument/2006/relationships/image" Target="../media/image1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9.png"/><Relationship Id="rId4" Type="http://schemas.openxmlformats.org/officeDocument/2006/relationships/image" Target="../media/image1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5.png"/><Relationship Id="rId4" Type="http://schemas.openxmlformats.org/officeDocument/2006/relationships/image" Target="../media/image121.png"/><Relationship Id="rId5" Type="http://schemas.openxmlformats.org/officeDocument/2006/relationships/image" Target="../media/image1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4" Type="http://schemas.openxmlformats.org/officeDocument/2006/relationships/image" Target="../media/image50.png"/><Relationship Id="rId5" Type="http://schemas.openxmlformats.org/officeDocument/2006/relationships/image" Target="../media/image6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1.png"/><Relationship Id="rId4" Type="http://schemas.openxmlformats.org/officeDocument/2006/relationships/image" Target="../media/image61.png"/><Relationship Id="rId5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1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9" Type="http://schemas.openxmlformats.org/officeDocument/2006/relationships/image" Target="../media/image62.png"/><Relationship Id="rId5" Type="http://schemas.openxmlformats.org/officeDocument/2006/relationships/image" Target="../media/image52.png"/><Relationship Id="rId6" Type="http://schemas.openxmlformats.org/officeDocument/2006/relationships/image" Target="../media/image59.png"/><Relationship Id="rId7" Type="http://schemas.openxmlformats.org/officeDocument/2006/relationships/image" Target="../media/image56.png"/><Relationship Id="rId8" Type="http://schemas.openxmlformats.org/officeDocument/2006/relationships/image" Target="../media/image55.png"/><Relationship Id="rId11" Type="http://schemas.openxmlformats.org/officeDocument/2006/relationships/image" Target="../media/image63.png"/><Relationship Id="rId10" Type="http://schemas.openxmlformats.org/officeDocument/2006/relationships/image" Target="../media/image6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108"/>
          <p:cNvSpPr txBox="1"/>
          <p:nvPr>
            <p:ph type="ctrTitle"/>
          </p:nvPr>
        </p:nvSpPr>
        <p:spPr>
          <a:xfrm>
            <a:off x="3279325" y="1943100"/>
            <a:ext cx="54075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 Monitoring &amp; Managed Services with Appdirect</a:t>
            </a:r>
            <a:endParaRPr/>
          </a:p>
        </p:txBody>
      </p:sp>
      <p:sp>
        <p:nvSpPr>
          <p:cNvPr id="794" name="Google Shape;794;p108"/>
          <p:cNvSpPr txBox="1"/>
          <p:nvPr>
            <p:ph idx="2" type="subTitle"/>
          </p:nvPr>
        </p:nvSpPr>
        <p:spPr>
          <a:xfrm>
            <a:off x="3279400" y="4450200"/>
            <a:ext cx="3375000" cy="2130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September 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117"/>
          <p:cNvPicPr preferRelativeResize="0"/>
          <p:nvPr/>
        </p:nvPicPr>
        <p:blipFill rotWithShape="1">
          <a:blip r:embed="rId3">
            <a:alphaModFix/>
          </a:blip>
          <a:srcRect b="20225" l="0" r="0" t="47887"/>
          <a:stretch/>
        </p:blipFill>
        <p:spPr>
          <a:xfrm>
            <a:off x="0" y="3503404"/>
            <a:ext cx="9144000" cy="1640099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117"/>
          <p:cNvSpPr/>
          <p:nvPr/>
        </p:nvSpPr>
        <p:spPr>
          <a:xfrm>
            <a:off x="1028026" y="4155400"/>
            <a:ext cx="19518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Team of 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NOC analysts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that proactively monitor and resolve incidents available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24x7x365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to minimize downtime and ensure seamless operations.</a:t>
            </a:r>
            <a:endParaRPr sz="9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34" name="Google Shape;934;p117"/>
          <p:cNvSpPr/>
          <p:nvPr/>
        </p:nvSpPr>
        <p:spPr>
          <a:xfrm>
            <a:off x="1028025" y="3859450"/>
            <a:ext cx="19518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24x7x365 Monitoring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35" name="Google Shape;935;p117"/>
          <p:cNvSpPr/>
          <p:nvPr/>
        </p:nvSpPr>
        <p:spPr>
          <a:xfrm>
            <a:off x="3928545" y="4137400"/>
            <a:ext cx="19518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Specialized team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of experts delivering high touch incident management depending on your environment and needs. 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36" name="Google Shape;936;p117"/>
          <p:cNvSpPr/>
          <p:nvPr/>
        </p:nvSpPr>
        <p:spPr>
          <a:xfrm>
            <a:off x="3928560" y="3862563"/>
            <a:ext cx="2120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Incident Management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37" name="Google Shape;937;p117"/>
          <p:cNvSpPr/>
          <p:nvPr/>
        </p:nvSpPr>
        <p:spPr>
          <a:xfrm>
            <a:off x="6997975" y="4110550"/>
            <a:ext cx="16914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We follow ITIL standards and create 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customized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troubleshooting procedures.</a:t>
            </a:r>
            <a:endParaRPr sz="9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38" name="Google Shape;938;p117"/>
          <p:cNvSpPr/>
          <p:nvPr/>
        </p:nvSpPr>
        <p:spPr>
          <a:xfrm>
            <a:off x="6998000" y="3832625"/>
            <a:ext cx="19518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Customized procedures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39" name="Google Shape;939;p117"/>
          <p:cNvSpPr/>
          <p:nvPr/>
        </p:nvSpPr>
        <p:spPr>
          <a:xfrm>
            <a:off x="473775" y="1129488"/>
            <a:ext cx="386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22222"/>
                </a:solidFill>
                <a:latin typeface="Inter Light"/>
                <a:ea typeface="Inter Light"/>
                <a:cs typeface="Inter Light"/>
                <a:sym typeface="Inter Light"/>
              </a:rPr>
              <a:t>Team of Analysts</a:t>
            </a:r>
            <a:endParaRPr i="0" sz="3000" u="none" cap="none" strike="noStrike">
              <a:solidFill>
                <a:srgbClr val="22222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40" name="Google Shape;940;p117"/>
          <p:cNvSpPr/>
          <p:nvPr/>
        </p:nvSpPr>
        <p:spPr>
          <a:xfrm>
            <a:off x="473775" y="1943100"/>
            <a:ext cx="3610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As an extension of your IT organization, we proactively manage &amp; ensure the performance of your networked environment.</a:t>
            </a:r>
            <a:endParaRPr sz="9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941" name="Google Shape;941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914" y="3832600"/>
            <a:ext cx="522360" cy="4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117"/>
          <p:cNvPicPr preferRelativeResize="0"/>
          <p:nvPr/>
        </p:nvPicPr>
        <p:blipFill rotWithShape="1">
          <a:blip r:embed="rId5">
            <a:alphaModFix/>
          </a:blip>
          <a:srcRect b="0" l="0" r="0" t="19478"/>
          <a:stretch/>
        </p:blipFill>
        <p:spPr>
          <a:xfrm>
            <a:off x="3194800" y="3819500"/>
            <a:ext cx="565600" cy="4762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43" name="Google Shape;943;p1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46375" y="3794300"/>
            <a:ext cx="427975" cy="4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1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1275" y="425813"/>
            <a:ext cx="3866998" cy="257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p118"/>
          <p:cNvPicPr preferRelativeResize="0"/>
          <p:nvPr/>
        </p:nvPicPr>
        <p:blipFill rotWithShape="1">
          <a:blip r:embed="rId3">
            <a:alphaModFix/>
          </a:blip>
          <a:srcRect b="20225" l="0" r="0" t="47887"/>
          <a:stretch/>
        </p:blipFill>
        <p:spPr>
          <a:xfrm>
            <a:off x="0" y="3503404"/>
            <a:ext cx="9144000" cy="1640099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118"/>
          <p:cNvSpPr/>
          <p:nvPr/>
        </p:nvSpPr>
        <p:spPr>
          <a:xfrm>
            <a:off x="1071700" y="4231050"/>
            <a:ext cx="19764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Monitor the 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infrastructure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that matters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to your business with proactive alerts so network troubles can be swiftly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resolved.</a:t>
            </a:r>
            <a:endParaRPr sz="8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51" name="Google Shape;951;p118"/>
          <p:cNvSpPr/>
          <p:nvPr/>
        </p:nvSpPr>
        <p:spPr>
          <a:xfrm>
            <a:off x="1071700" y="3869989"/>
            <a:ext cx="1691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Detect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52" name="Google Shape;952;p118"/>
          <p:cNvSpPr/>
          <p:nvPr/>
        </p:nvSpPr>
        <p:spPr>
          <a:xfrm>
            <a:off x="6490750" y="4177575"/>
            <a:ext cx="16914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Simplify and analyze complex data with AI and machine learning to make 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data-driven decisions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about your network.</a:t>
            </a:r>
            <a:endParaRPr sz="9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53" name="Google Shape;953;p118"/>
          <p:cNvSpPr/>
          <p:nvPr/>
        </p:nvSpPr>
        <p:spPr>
          <a:xfrm>
            <a:off x="6490750" y="3869989"/>
            <a:ext cx="14607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Gain Insights</a:t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54" name="Google Shape;954;p118"/>
          <p:cNvSpPr/>
          <p:nvPr/>
        </p:nvSpPr>
        <p:spPr>
          <a:xfrm>
            <a:off x="473775" y="1129488"/>
            <a:ext cx="386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22222"/>
                </a:solidFill>
                <a:latin typeface="Inter Light"/>
                <a:ea typeface="Inter Light"/>
                <a:cs typeface="Inter Light"/>
                <a:sym typeface="Inter Light"/>
              </a:rPr>
              <a:t>Integrated </a:t>
            </a:r>
            <a:r>
              <a:rPr lang="en" sz="3000">
                <a:solidFill>
                  <a:srgbClr val="222222"/>
                </a:solidFill>
                <a:latin typeface="Inter Light"/>
                <a:ea typeface="Inter Light"/>
                <a:cs typeface="Inter Light"/>
                <a:sym typeface="Inter Light"/>
              </a:rPr>
              <a:t>Toolset</a:t>
            </a:r>
            <a:endParaRPr i="0" sz="3000" u="none" cap="none" strike="noStrike">
              <a:solidFill>
                <a:srgbClr val="22222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55" name="Google Shape;955;p118"/>
          <p:cNvSpPr/>
          <p:nvPr/>
        </p:nvSpPr>
        <p:spPr>
          <a:xfrm>
            <a:off x="473775" y="1943100"/>
            <a:ext cx="3610800" cy="4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Gain all of the capabilities of ServiceNow and LogicMonitor in a single integrated platform.</a:t>
            </a:r>
            <a:endParaRPr sz="1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56" name="Google Shape;956;p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8300" y="568675"/>
            <a:ext cx="4626526" cy="2389623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18"/>
          <p:cNvSpPr/>
          <p:nvPr/>
        </p:nvSpPr>
        <p:spPr>
          <a:xfrm>
            <a:off x="3690500" y="4249050"/>
            <a:ext cx="17979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Raise and track tickets in real-time to stay aware of 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ticket status and progress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through to resolution.</a:t>
            </a:r>
            <a:endParaRPr sz="8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58" name="Google Shape;958;p118"/>
          <p:cNvSpPr/>
          <p:nvPr/>
        </p:nvSpPr>
        <p:spPr>
          <a:xfrm>
            <a:off x="3690500" y="3869989"/>
            <a:ext cx="16914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Manage &amp; Resolve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959" name="Google Shape;959;p118"/>
          <p:cNvPicPr preferRelativeResize="0"/>
          <p:nvPr/>
        </p:nvPicPr>
        <p:blipFill rotWithShape="1">
          <a:blip r:embed="rId5">
            <a:alphaModFix/>
          </a:blip>
          <a:srcRect b="0" l="816" r="816" t="0"/>
          <a:stretch/>
        </p:blipFill>
        <p:spPr>
          <a:xfrm>
            <a:off x="3279318" y="3748160"/>
            <a:ext cx="327500" cy="3387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60" name="Google Shape;960;p1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6805" y="3717602"/>
            <a:ext cx="411600" cy="399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61" name="Google Shape;961;p1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30792" y="3748164"/>
            <a:ext cx="250959" cy="3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6" name="Google Shape;966;p119"/>
          <p:cNvPicPr preferRelativeResize="0"/>
          <p:nvPr/>
        </p:nvPicPr>
        <p:blipFill rotWithShape="1">
          <a:blip r:embed="rId3">
            <a:alphaModFix/>
          </a:blip>
          <a:srcRect b="20225" l="0" r="0" t="47887"/>
          <a:stretch/>
        </p:blipFill>
        <p:spPr>
          <a:xfrm>
            <a:off x="0" y="3503404"/>
            <a:ext cx="9144000" cy="1640099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Google Shape;967;p119"/>
          <p:cNvSpPr/>
          <p:nvPr/>
        </p:nvSpPr>
        <p:spPr>
          <a:xfrm>
            <a:off x="1064546" y="4249050"/>
            <a:ext cx="169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Real-time insights into the </a:t>
            </a: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health &amp; status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of all connected devices and locations (up/down/degraded).</a:t>
            </a:r>
            <a:endParaRPr sz="9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68" name="Google Shape;968;p119"/>
          <p:cNvSpPr/>
          <p:nvPr/>
        </p:nvSpPr>
        <p:spPr>
          <a:xfrm>
            <a:off x="1064550" y="3765625"/>
            <a:ext cx="16914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Consolidated view of all devices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69" name="Google Shape;969;p119"/>
          <p:cNvSpPr/>
          <p:nvPr/>
        </p:nvSpPr>
        <p:spPr>
          <a:xfrm>
            <a:off x="3880220" y="4137400"/>
            <a:ext cx="19518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8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Instant alerts and notifications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about potential issues to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address problems before they escalate.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70" name="Google Shape;970;p119"/>
          <p:cNvSpPr/>
          <p:nvPr/>
        </p:nvSpPr>
        <p:spPr>
          <a:xfrm>
            <a:off x="3880236" y="3832594"/>
            <a:ext cx="1691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18287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Alerts &amp; resolution 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1" name="Google Shape;971;p119"/>
          <p:cNvSpPr/>
          <p:nvPr/>
        </p:nvSpPr>
        <p:spPr>
          <a:xfrm>
            <a:off x="6998000" y="4231050"/>
            <a:ext cx="18438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Historical data analysis and reporting features to </a:t>
            </a:r>
            <a:r>
              <a:rPr lang="en" sz="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identify trends and patterns, 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aiding in effective </a:t>
            </a:r>
            <a:r>
              <a:rPr lang="en" sz="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capacity planning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and </a:t>
            </a:r>
            <a:r>
              <a:rPr lang="en" sz="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resource allocation</a:t>
            </a:r>
            <a:r>
              <a:rPr lang="en" sz="8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9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72" name="Google Shape;972;p119"/>
          <p:cNvSpPr/>
          <p:nvPr/>
        </p:nvSpPr>
        <p:spPr>
          <a:xfrm>
            <a:off x="6997993" y="3765619"/>
            <a:ext cx="14607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Dashboards &amp; reporting 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973" name="Google Shape;973;p119"/>
          <p:cNvSpPr/>
          <p:nvPr/>
        </p:nvSpPr>
        <p:spPr>
          <a:xfrm>
            <a:off x="457200" y="1120613"/>
            <a:ext cx="3867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22222"/>
                </a:solidFill>
                <a:latin typeface="Inter Light"/>
                <a:ea typeface="Inter Light"/>
                <a:cs typeface="Inter Light"/>
                <a:sym typeface="Inter Light"/>
              </a:rPr>
              <a:t>Centralized View of Network Health</a:t>
            </a:r>
            <a:endParaRPr i="0" sz="3000" u="none" cap="none" strike="noStrike">
              <a:solidFill>
                <a:srgbClr val="222222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974" name="Google Shape;974;p119"/>
          <p:cNvSpPr/>
          <p:nvPr/>
        </p:nvSpPr>
        <p:spPr>
          <a:xfrm>
            <a:off x="457200" y="2278250"/>
            <a:ext cx="3610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A single-pane of glass for your internal and extended teams to  monitor everything with an IP Address</a:t>
            </a:r>
            <a:endParaRPr sz="9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975" name="Google Shape;975;p119"/>
          <p:cNvGrpSpPr/>
          <p:nvPr/>
        </p:nvGrpSpPr>
        <p:grpSpPr>
          <a:xfrm>
            <a:off x="4701238" y="577988"/>
            <a:ext cx="3985574" cy="2273025"/>
            <a:chOff x="4103213" y="275400"/>
            <a:chExt cx="3985574" cy="2273025"/>
          </a:xfrm>
        </p:grpSpPr>
        <p:pic>
          <p:nvPicPr>
            <p:cNvPr id="976" name="Google Shape;976;p1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103213" y="275400"/>
              <a:ext cx="3985574" cy="2273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raphical user interface, application&#10;&#10;Description automatically generated" id="977" name="Google Shape;977;p119"/>
            <p:cNvPicPr preferRelativeResize="0"/>
            <p:nvPr/>
          </p:nvPicPr>
          <p:blipFill rotWithShape="1">
            <a:blip r:embed="rId5">
              <a:alphaModFix/>
            </a:blip>
            <a:srcRect b="7415" l="0" r="0" t="0"/>
            <a:stretch/>
          </p:blipFill>
          <p:spPr>
            <a:xfrm>
              <a:off x="4589400" y="549537"/>
              <a:ext cx="3013175" cy="1781300"/>
            </a:xfrm>
            <a:prstGeom prst="rect">
              <a:avLst/>
            </a:prstGeom>
            <a:noFill/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978" name="Google Shape;978;p119"/>
          <p:cNvPicPr preferRelativeResize="0"/>
          <p:nvPr/>
        </p:nvPicPr>
        <p:blipFill rotWithShape="1">
          <a:blip r:embed="rId6">
            <a:alphaModFix/>
          </a:blip>
          <a:srcRect b="12838" l="8945" r="11683" t="0"/>
          <a:stretch/>
        </p:blipFill>
        <p:spPr>
          <a:xfrm>
            <a:off x="345687" y="3727150"/>
            <a:ext cx="508300" cy="51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1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58405" y="3685738"/>
            <a:ext cx="572345" cy="59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9124" y="3765625"/>
            <a:ext cx="671152" cy="59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2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6" name="Google Shape;986;p120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</a:t>
            </a:r>
            <a:r>
              <a:rPr lang="en"/>
              <a:t>onitor your end-to-end tech </a:t>
            </a:r>
            <a:r>
              <a:rPr lang="en"/>
              <a:t>stack</a:t>
            </a:r>
            <a:endParaRPr/>
          </a:p>
        </p:txBody>
      </p:sp>
      <p:sp>
        <p:nvSpPr>
          <p:cNvPr id="987" name="Google Shape;987;p120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Inter"/>
                <a:ea typeface="Inter"/>
                <a:cs typeface="Inter"/>
                <a:sym typeface="Inter"/>
              </a:rPr>
              <a:t>Vendor Agnostic</a:t>
            </a:r>
            <a:endParaRPr b="1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/>
              <a:t>Your tech stack spans many vendors, so should your monitoring</a:t>
            </a:r>
            <a:endParaRPr/>
          </a:p>
        </p:txBody>
      </p:sp>
      <p:sp>
        <p:nvSpPr>
          <p:cNvPr id="988" name="Google Shape;988;p12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989" name="Google Shape;989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41938" y="3937400"/>
            <a:ext cx="376450" cy="376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loCloud VMware: Why SD-WAN is &amp;quot;WORTH it&amp;quot; - Renodis" id="990" name="Google Shape;990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3527" y="2721772"/>
            <a:ext cx="635432" cy="3177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tivo Networks and Fortinet Integration Delivers Continuous Threat  Management with Real-Time Detection and Automated Blocking - Attivo Networks" id="991" name="Google Shape;991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16853" y="1365469"/>
            <a:ext cx="788794" cy="219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ruba | Enterprise Networking and Security Solutions" id="992" name="Google Shape;992;p1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27229" y="632714"/>
            <a:ext cx="565070" cy="14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68901" y="2090353"/>
            <a:ext cx="585825" cy="1541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ecure Remote Access and IT Infrastructure Management" id="994" name="Google Shape;994;p1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645629" y="2395304"/>
            <a:ext cx="731241" cy="1756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tScreen Technologies - Wikipedia" id="995" name="Google Shape;995;p1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45100" y="3556725"/>
            <a:ext cx="370125" cy="2130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adlepoint - Wikipedia" id="996" name="Google Shape;996;p1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616861" y="963019"/>
            <a:ext cx="585814" cy="292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1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668899" y="1736273"/>
            <a:ext cx="481724" cy="1310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plink Balance (Wired SD-WAN) Reviews, Ratings &amp; Features 2022 | Gartner  Peer Insights" id="998" name="Google Shape;998;p1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774263" y="3168588"/>
            <a:ext cx="423400" cy="22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12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064766" y="632728"/>
            <a:ext cx="800486" cy="14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sco Meraki - Teltech ICT" id="1000" name="Google Shape;1000;p12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100563" y="1048775"/>
            <a:ext cx="80050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plunk: Long-Term Winner (NASDAQ:SPLK) | Seeking Alpha" id="1001" name="Google Shape;1001;p12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255294" y="1303851"/>
            <a:ext cx="491031" cy="332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ll Software - Wikipedia" id="1002" name="Google Shape;1002;p12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979035" y="3921100"/>
            <a:ext cx="274242" cy="2742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P Logo PNG Transparent &amp; SVG Vector - Freebie Supply" id="1003" name="Google Shape;1003;p12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300792" y="3937409"/>
            <a:ext cx="241633" cy="241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C logo and symbol, meaning, history, PNG" id="1004" name="Google Shape;1004;p12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5272598" y="2046607"/>
            <a:ext cx="386613" cy="2416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Install and Configure Chef on Ubuntu 18.04 | Liquid Web" id="1005" name="Google Shape;1005;p12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5100569" y="2364445"/>
            <a:ext cx="642050" cy="337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tomation, Provisioning and Configuration Management with PUPPET -  DevOps.com" id="1006" name="Google Shape;1006;p12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114381" y="1649625"/>
            <a:ext cx="701245" cy="3043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Mware: What's new in vSphere 7.0 - Winslow Technology Group %" id="1007" name="Google Shape;1007;p12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483682" y="970337"/>
            <a:ext cx="757567" cy="338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jor Hyper-V Developments in 2017 (&amp; what lies ahead in 2018)" id="1008" name="Google Shape;1008;p120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294710" y="3148126"/>
            <a:ext cx="915147" cy="3312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itrix Online - Wikipedia" id="1009" name="Google Shape;1009;p120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6509316" y="1733260"/>
            <a:ext cx="485934" cy="195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: Build A Read-Only Linux System" id="1010" name="Google Shape;1010;p120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398991" y="2353172"/>
            <a:ext cx="632959" cy="253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ndows Coloured Logo transparent PNG - StickPNG" id="1011" name="Google Shape;1011;p120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560186" y="2725435"/>
            <a:ext cx="304350" cy="304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ewsroom | Avaya Press Releases &amp; News Announcements" id="1012" name="Google Shape;1012;p120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6515328" y="2045934"/>
            <a:ext cx="473904" cy="2369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acle Chosen As TikTok's Secure Cloud Provider" id="1013" name="Google Shape;1013;p120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396325" y="3954002"/>
            <a:ext cx="638290" cy="1974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ySQL | Most Popular Open Source Relational Database | AWS" id="1014" name="Google Shape;1014;p120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6405837" y="3500467"/>
            <a:ext cx="619270" cy="3195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roduction to Apache Web Server | by Jovan Hernandez | Medium" id="1015" name="Google Shape;1015;p120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7891017" y="2446805"/>
            <a:ext cx="553963" cy="22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120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7823842" y="1014284"/>
            <a:ext cx="747894" cy="22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120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7891031" y="3531371"/>
            <a:ext cx="453601" cy="263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indows-azure-logo - Microsoft 365 | BedriSystems" id="1018" name="Google Shape;1018;p120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6341449" y="641908"/>
            <a:ext cx="1042034" cy="1864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Source Cloud Computing Infrastructure - OpenStack" id="1019" name="Google Shape;1019;p120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8012715" y="1322739"/>
            <a:ext cx="370120" cy="370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rocade Accredited IP Storage Network Administrator | Innovative Technology  Group, LLC" id="1020" name="Google Shape;1020;p120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5136160" y="3450961"/>
            <a:ext cx="729303" cy="275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alis Software - Crunchbase Company Profile &amp; Funding" id="1021" name="Google Shape;1021;p120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5199524" y="3039502"/>
            <a:ext cx="444118" cy="444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gios, logo Free Icon of Vector Logo" id="1022" name="Google Shape;1022;p120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5209880" y="2763742"/>
            <a:ext cx="423405" cy="2117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ducts by Category - ServiceNow" id="1023" name="Google Shape;1023;p120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6483667" y="1450525"/>
            <a:ext cx="669750" cy="984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crosoft Teams" id="1024" name="Google Shape;1024;p120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7856274" y="2062554"/>
            <a:ext cx="623445" cy="20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120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7979775" y="2855306"/>
            <a:ext cx="376452" cy="1590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gar CRM Development Company | Sugar CRM Development Services" id="1026" name="Google Shape;1026;p120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7953621" y="3236805"/>
            <a:ext cx="392000" cy="214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Google Shape;1027;p120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7963462" y="1776940"/>
            <a:ext cx="475501" cy="107794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120"/>
          <p:cNvSpPr txBox="1"/>
          <p:nvPr/>
        </p:nvSpPr>
        <p:spPr>
          <a:xfrm>
            <a:off x="6864525" y="4285475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i="1" lang="en" sz="1600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…and many more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1029" name="Google Shape;1029;p120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7960837" y="603110"/>
            <a:ext cx="473900" cy="284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21"/>
          <p:cNvSpPr/>
          <p:nvPr/>
        </p:nvSpPr>
        <p:spPr>
          <a:xfrm>
            <a:off x="3680625" y="782947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121"/>
          <p:cNvSpPr/>
          <p:nvPr/>
        </p:nvSpPr>
        <p:spPr>
          <a:xfrm>
            <a:off x="3680600" y="1814650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121"/>
          <p:cNvSpPr/>
          <p:nvPr/>
        </p:nvSpPr>
        <p:spPr>
          <a:xfrm>
            <a:off x="3751850" y="806575"/>
            <a:ext cx="43158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Project M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anagers that assist in 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onboarding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" sz="10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organizing and streamlining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strategic initiatives, technology upgrades, and lifecycle management.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37" name="Google Shape;1037;p121"/>
          <p:cNvSpPr/>
          <p:nvPr/>
        </p:nvSpPr>
        <p:spPr>
          <a:xfrm>
            <a:off x="3751850" y="1803775"/>
            <a:ext cx="40776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Engineers and subject matter experts to </a:t>
            </a:r>
            <a:r>
              <a:rPr lang="en" sz="10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design, configure, and install 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the solution that meets your needs. Migrate to the latest 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technological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, upgrade networks, and leverage SASE and SD-WAN.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38" name="Google Shape;1038;p121"/>
          <p:cNvSpPr/>
          <p:nvPr/>
        </p:nvSpPr>
        <p:spPr>
          <a:xfrm>
            <a:off x="1769000" y="2002224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ENGINEERING SERVICES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039" name="Google Shape;1039;p121"/>
          <p:cNvSpPr/>
          <p:nvPr/>
        </p:nvSpPr>
        <p:spPr>
          <a:xfrm>
            <a:off x="1949963" y="1022200"/>
            <a:ext cx="1472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PROJECT </a:t>
            </a: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MANAGEMENT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040" name="Google Shape;1040;p121"/>
          <p:cNvCxnSpPr/>
          <p:nvPr/>
        </p:nvCxnSpPr>
        <p:spPr>
          <a:xfrm>
            <a:off x="3547963" y="781288"/>
            <a:ext cx="18600" cy="804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1" name="Google Shape;1041;p121"/>
          <p:cNvCxnSpPr/>
          <p:nvPr/>
        </p:nvCxnSpPr>
        <p:spPr>
          <a:xfrm>
            <a:off x="3547963" y="1803763"/>
            <a:ext cx="7500" cy="838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42" name="Google Shape;1042;p121"/>
          <p:cNvSpPr/>
          <p:nvPr/>
        </p:nvSpPr>
        <p:spPr>
          <a:xfrm rot="-5400000">
            <a:off x="740273" y="4927115"/>
            <a:ext cx="133200" cy="9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43" name="Google Shape;1043;p12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44" name="Google Shape;1044;p121"/>
          <p:cNvSpPr txBox="1"/>
          <p:nvPr/>
        </p:nvSpPr>
        <p:spPr>
          <a:xfrm>
            <a:off x="359700" y="191875"/>
            <a:ext cx="8050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Professional </a:t>
            </a: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Services</a:t>
            </a:r>
            <a:endParaRPr sz="21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45" name="Google Shape;1045;p121"/>
          <p:cNvSpPr/>
          <p:nvPr/>
        </p:nvSpPr>
        <p:spPr>
          <a:xfrm>
            <a:off x="1181098" y="1945902"/>
            <a:ext cx="636300" cy="6282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46" name="Google Shape;1046;p121"/>
          <p:cNvSpPr/>
          <p:nvPr/>
        </p:nvSpPr>
        <p:spPr>
          <a:xfrm>
            <a:off x="1163926" y="865152"/>
            <a:ext cx="636300" cy="6366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47" name="Google Shape;1047;p121"/>
          <p:cNvSpPr/>
          <p:nvPr/>
        </p:nvSpPr>
        <p:spPr>
          <a:xfrm>
            <a:off x="3680625" y="2833600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121"/>
          <p:cNvSpPr/>
          <p:nvPr/>
        </p:nvSpPr>
        <p:spPr>
          <a:xfrm>
            <a:off x="3751875" y="2822725"/>
            <a:ext cx="40776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On-site, on-demand field coverage across the country, helping multi-site companies </a:t>
            </a:r>
            <a:r>
              <a:rPr lang="en" sz="10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solve routine or emergency </a:t>
            </a:r>
            <a:r>
              <a:rPr lang="en" sz="10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technical tasks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049" name="Google Shape;1049;p121"/>
          <p:cNvSpPr/>
          <p:nvPr/>
        </p:nvSpPr>
        <p:spPr>
          <a:xfrm>
            <a:off x="1758413" y="301824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ON</a:t>
            </a: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-</a:t>
            </a: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SITE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TECHNICIAN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SERVICES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050" name="Google Shape;1050;p121"/>
          <p:cNvCxnSpPr/>
          <p:nvPr/>
        </p:nvCxnSpPr>
        <p:spPr>
          <a:xfrm flipH="1">
            <a:off x="3547963" y="2860438"/>
            <a:ext cx="17100" cy="769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1" name="Google Shape;1051;p121"/>
          <p:cNvSpPr/>
          <p:nvPr/>
        </p:nvSpPr>
        <p:spPr>
          <a:xfrm>
            <a:off x="1181099" y="3018251"/>
            <a:ext cx="636300" cy="6846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1052" name="Google Shape;1052;p121"/>
          <p:cNvSpPr txBox="1"/>
          <p:nvPr/>
        </p:nvSpPr>
        <p:spPr>
          <a:xfrm>
            <a:off x="6057900" y="790575"/>
            <a:ext cx="310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1053" name="Google Shape;1053;p121"/>
          <p:cNvPicPr preferRelativeResize="0"/>
          <p:nvPr/>
        </p:nvPicPr>
        <p:blipFill rotWithShape="1">
          <a:blip r:embed="rId4">
            <a:alphaModFix/>
          </a:blip>
          <a:srcRect b="9090" l="16762" r="15260" t="0"/>
          <a:stretch/>
        </p:blipFill>
        <p:spPr>
          <a:xfrm>
            <a:off x="1276379" y="953974"/>
            <a:ext cx="393613" cy="458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Google Shape;1054;p121"/>
          <p:cNvPicPr preferRelativeResize="0"/>
          <p:nvPr/>
        </p:nvPicPr>
        <p:blipFill rotWithShape="1">
          <a:blip r:embed="rId5">
            <a:alphaModFix/>
          </a:blip>
          <a:srcRect b="0" l="10944" r="6143" t="12975"/>
          <a:stretch/>
        </p:blipFill>
        <p:spPr>
          <a:xfrm>
            <a:off x="1263683" y="2077305"/>
            <a:ext cx="436794" cy="394115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121"/>
          <p:cNvSpPr/>
          <p:nvPr/>
        </p:nvSpPr>
        <p:spPr>
          <a:xfrm>
            <a:off x="3680625" y="3863425"/>
            <a:ext cx="4467600" cy="8220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121"/>
          <p:cNvSpPr/>
          <p:nvPr/>
        </p:nvSpPr>
        <p:spPr>
          <a:xfrm>
            <a:off x="3751875" y="3852550"/>
            <a:ext cx="42462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Secure storage 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facilities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to </a:t>
            </a:r>
            <a:r>
              <a:rPr lang="en" sz="10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house and deliver lifecycle services for your equipment;</a:t>
            </a:r>
            <a:r>
              <a:rPr lang="en" sz="10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 including inventory management, staging, configuration, testing, assembly, and more.</a:t>
            </a: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57" name="Google Shape;1057;p121"/>
          <p:cNvSpPr/>
          <p:nvPr/>
        </p:nvSpPr>
        <p:spPr>
          <a:xfrm>
            <a:off x="1758413" y="4048074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WAREHOUSING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1058" name="Google Shape;1058;p121"/>
          <p:cNvCxnSpPr/>
          <p:nvPr/>
        </p:nvCxnSpPr>
        <p:spPr>
          <a:xfrm flipH="1">
            <a:off x="3547963" y="3890263"/>
            <a:ext cx="17100" cy="769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59" name="Google Shape;1059;p121"/>
          <p:cNvSpPr/>
          <p:nvPr/>
        </p:nvSpPr>
        <p:spPr>
          <a:xfrm>
            <a:off x="1181099" y="4048076"/>
            <a:ext cx="636300" cy="6846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1060" name="Google Shape;1060;p121"/>
          <p:cNvPicPr preferRelativeResize="0"/>
          <p:nvPr/>
        </p:nvPicPr>
        <p:blipFill rotWithShape="1">
          <a:blip r:embed="rId6">
            <a:alphaModFix/>
          </a:blip>
          <a:srcRect b="7070" l="14985" r="13381" t="14108"/>
          <a:stretch/>
        </p:blipFill>
        <p:spPr>
          <a:xfrm>
            <a:off x="1280850" y="4200520"/>
            <a:ext cx="436800" cy="4373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061" name="Google Shape;1061;p1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85256" y="3149419"/>
            <a:ext cx="393625" cy="323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Google Shape;1066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4"/>
            <a:ext cx="9144001" cy="2856712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22"/>
          <p:cNvSpPr/>
          <p:nvPr/>
        </p:nvSpPr>
        <p:spPr>
          <a:xfrm>
            <a:off x="586050" y="1189975"/>
            <a:ext cx="3629100" cy="136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Helping millions on</a:t>
            </a:r>
            <a:br>
              <a:rPr lang="en" sz="23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</a:br>
            <a:r>
              <a:rPr lang="en" sz="23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their journey</a:t>
            </a:r>
            <a:endParaRPr sz="5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1068" name="Google Shape;1068;p12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9" name="Google Shape;1069;p122"/>
          <p:cNvSpPr txBox="1"/>
          <p:nvPr>
            <p:ph idx="4294967295" type="title"/>
          </p:nvPr>
        </p:nvSpPr>
        <p:spPr>
          <a:xfrm>
            <a:off x="391150" y="724075"/>
            <a:ext cx="3235500" cy="465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SmartSupport</a:t>
            </a:r>
            <a:endParaRPr/>
          </a:p>
        </p:txBody>
      </p:sp>
      <p:pic>
        <p:nvPicPr>
          <p:cNvPr descr="preencoded.png" id="1070" name="Google Shape;1070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9019" y="3409800"/>
            <a:ext cx="838200" cy="83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1" name="Google Shape;1071;p122"/>
          <p:cNvGrpSpPr/>
          <p:nvPr/>
        </p:nvGrpSpPr>
        <p:grpSpPr>
          <a:xfrm>
            <a:off x="391156" y="3409800"/>
            <a:ext cx="838200" cy="838200"/>
            <a:chOff x="349431" y="2571750"/>
            <a:chExt cx="838200" cy="838200"/>
          </a:xfrm>
        </p:grpSpPr>
        <p:pic>
          <p:nvPicPr>
            <p:cNvPr descr="preencoded.png" id="1072" name="Google Shape;1072;p12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49431" y="2571750"/>
              <a:ext cx="838200" cy="838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3" name="Google Shape;1073;p122"/>
            <p:cNvSpPr/>
            <p:nvPr/>
          </p:nvSpPr>
          <p:spPr>
            <a:xfrm>
              <a:off x="488313" y="2919449"/>
              <a:ext cx="560400" cy="14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accent1"/>
                  </a:solidFill>
                  <a:latin typeface="Inter Light"/>
                  <a:ea typeface="Inter Light"/>
                  <a:cs typeface="Inter Light"/>
                  <a:sym typeface="Inter Light"/>
                </a:rPr>
                <a:t>100K+</a:t>
              </a:r>
              <a:endParaRPr sz="50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</p:grpSp>
      <p:sp>
        <p:nvSpPr>
          <p:cNvPr id="1074" name="Google Shape;1074;p122"/>
          <p:cNvSpPr/>
          <p:nvPr/>
        </p:nvSpPr>
        <p:spPr>
          <a:xfrm>
            <a:off x="1410300" y="3752972"/>
            <a:ext cx="1436700" cy="5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End-user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Help Desk 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services and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on-boarding 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support</a:t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75" name="Google Shape;1075;p122"/>
          <p:cNvSpPr/>
          <p:nvPr/>
        </p:nvSpPr>
        <p:spPr>
          <a:xfrm>
            <a:off x="1410300" y="3393532"/>
            <a:ext cx="1436700" cy="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Calls Annually</a:t>
            </a:r>
            <a:endParaRPr sz="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076" name="Google Shape;1076;p122"/>
          <p:cNvSpPr/>
          <p:nvPr/>
        </p:nvSpPr>
        <p:spPr>
          <a:xfrm>
            <a:off x="7318525" y="3752972"/>
            <a:ext cx="1468200" cy="6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Most end-customer issues are resolved on the first call.</a:t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77" name="Google Shape;1077;p122"/>
          <p:cNvSpPr/>
          <p:nvPr/>
        </p:nvSpPr>
        <p:spPr>
          <a:xfrm>
            <a:off x="7318525" y="3393525"/>
            <a:ext cx="14682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First Call Resolution</a:t>
            </a:r>
            <a:endParaRPr sz="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078" name="Google Shape;1078;p122"/>
          <p:cNvSpPr/>
          <p:nvPr/>
        </p:nvSpPr>
        <p:spPr>
          <a:xfrm>
            <a:off x="6407900" y="3757500"/>
            <a:ext cx="560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96%</a:t>
            </a:r>
            <a:endParaRPr sz="500">
              <a:solidFill>
                <a:schemeClr val="accen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descr="preencoded.png" id="1079" name="Google Shape;1079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8050" y="3409800"/>
            <a:ext cx="8382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122"/>
          <p:cNvSpPr/>
          <p:nvPr/>
        </p:nvSpPr>
        <p:spPr>
          <a:xfrm>
            <a:off x="4339568" y="3811338"/>
            <a:ext cx="15684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81" name="Google Shape;1081;p122"/>
          <p:cNvSpPr/>
          <p:nvPr/>
        </p:nvSpPr>
        <p:spPr>
          <a:xfrm>
            <a:off x="4339548" y="3393525"/>
            <a:ext cx="1756500" cy="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Customer Satisfaction</a:t>
            </a:r>
            <a:endParaRPr sz="600">
              <a:solidFill>
                <a:schemeClr val="dk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082" name="Google Shape;1082;p122"/>
          <p:cNvSpPr/>
          <p:nvPr/>
        </p:nvSpPr>
        <p:spPr>
          <a:xfrm>
            <a:off x="3346938" y="3757500"/>
            <a:ext cx="560400" cy="1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rPr>
              <a:t>93%</a:t>
            </a:r>
            <a:endParaRPr sz="500">
              <a:solidFill>
                <a:schemeClr val="accen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83" name="Google Shape;1083;p122"/>
          <p:cNvSpPr/>
          <p:nvPr/>
        </p:nvSpPr>
        <p:spPr>
          <a:xfrm>
            <a:off x="4323813" y="3752972"/>
            <a:ext cx="1468200" cy="6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End-customers rate us highly for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on-boarding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migration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, and </a:t>
            </a:r>
            <a:r>
              <a:rPr lang="en" sz="1000">
                <a:solidFill>
                  <a:srgbClr val="454444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level 1 help desk support</a:t>
            </a:r>
            <a:r>
              <a:rPr lang="en" sz="1000">
                <a:solidFill>
                  <a:srgbClr val="454444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endParaRPr sz="500">
              <a:solidFill>
                <a:schemeClr val="dk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23"/>
          <p:cNvSpPr txBox="1"/>
          <p:nvPr>
            <p:ph idx="1" type="subTitle"/>
          </p:nvPr>
        </p:nvSpPr>
        <p:spPr>
          <a:xfrm>
            <a:off x="454800" y="1097274"/>
            <a:ext cx="8229600" cy="61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solution </a:t>
            </a:r>
            <a:r>
              <a:rPr lang="en"/>
              <a:t>is a good fit for:</a:t>
            </a:r>
            <a:endParaRPr/>
          </a:p>
        </p:txBody>
      </p:sp>
      <p:sp>
        <p:nvSpPr>
          <p:cNvPr id="1089" name="Google Shape;1089;p123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090" name="Google Shape;1090;p123"/>
          <p:cNvSpPr txBox="1"/>
          <p:nvPr>
            <p:ph idx="3" type="subTitle"/>
          </p:nvPr>
        </p:nvSpPr>
        <p:spPr>
          <a:xfrm>
            <a:off x="3280950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IT teams lacking resources to properly monitor and manage their network</a:t>
            </a:r>
            <a:endParaRPr sz="1400"/>
          </a:p>
        </p:txBody>
      </p:sp>
      <p:sp>
        <p:nvSpPr>
          <p:cNvPr id="1091" name="Google Shape;1091;p123"/>
          <p:cNvSpPr txBox="1"/>
          <p:nvPr>
            <p:ph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Ideal customers</a:t>
            </a:r>
            <a:endParaRPr/>
          </a:p>
        </p:txBody>
      </p:sp>
      <p:sp>
        <p:nvSpPr>
          <p:cNvPr id="1092" name="Google Shape;1092;p123"/>
          <p:cNvSpPr txBox="1"/>
          <p:nvPr>
            <p:ph idx="2" type="subTitle"/>
          </p:nvPr>
        </p:nvSpPr>
        <p:spPr>
          <a:xfrm>
            <a:off x="47077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Organizations with multiple physical locations that need to be monitored </a:t>
            </a:r>
            <a:endParaRPr sz="1400"/>
          </a:p>
        </p:txBody>
      </p:sp>
      <p:sp>
        <p:nvSpPr>
          <p:cNvPr id="1093" name="Google Shape;1093;p123"/>
          <p:cNvSpPr txBox="1"/>
          <p:nvPr>
            <p:ph idx="4" type="subTitle"/>
          </p:nvPr>
        </p:nvSpPr>
        <p:spPr>
          <a:xfrm>
            <a:off x="6091125" y="34310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Retail, manufacturing, </a:t>
            </a:r>
            <a:r>
              <a:rPr lang="en" sz="1400"/>
              <a:t>banking</a:t>
            </a:r>
            <a:r>
              <a:rPr lang="en" sz="1400"/>
              <a:t> energy/utilities, </a:t>
            </a:r>
            <a:r>
              <a:rPr lang="en" sz="1400"/>
              <a:t>hospitality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4" name="Google Shape;1094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549" y="2385675"/>
            <a:ext cx="611750" cy="73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5113" y="2385675"/>
            <a:ext cx="809324" cy="8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7350" y="2500681"/>
            <a:ext cx="809300" cy="68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09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happening in the market?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10"/>
          <p:cNvSpPr txBox="1"/>
          <p:nvPr>
            <p:ph type="title"/>
          </p:nvPr>
        </p:nvSpPr>
        <p:spPr>
          <a:xfrm>
            <a:off x="457200" y="1004700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Security, reliability, and performance are top of mind</a:t>
            </a:r>
            <a:endParaRPr/>
          </a:p>
        </p:txBody>
      </p:sp>
      <p:sp>
        <p:nvSpPr>
          <p:cNvPr id="805" name="Google Shape;805;p110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‹#›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806" name="Google Shape;806;p110"/>
          <p:cNvSpPr txBox="1"/>
          <p:nvPr>
            <p:ph idx="1" type="subTitle"/>
          </p:nvPr>
        </p:nvSpPr>
        <p:spPr>
          <a:xfrm>
            <a:off x="359450" y="553800"/>
            <a:ext cx="8229600" cy="309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happening in the market</a:t>
            </a:r>
            <a:endParaRPr/>
          </a:p>
        </p:txBody>
      </p:sp>
      <p:sp>
        <p:nvSpPr>
          <p:cNvPr id="807" name="Google Shape;807;p110"/>
          <p:cNvSpPr txBox="1"/>
          <p:nvPr>
            <p:ph idx="2" type="subTitle"/>
          </p:nvPr>
        </p:nvSpPr>
        <p:spPr>
          <a:xfrm>
            <a:off x="3185588" y="3345025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1 minute of downtime = </a:t>
            </a:r>
            <a:br>
              <a:rPr lang="en" sz="1400"/>
            </a:br>
            <a:r>
              <a:rPr lang="en" sz="1400"/>
              <a:t>up to </a:t>
            </a:r>
            <a:r>
              <a:rPr lang="en" sz="1400">
                <a:latin typeface="Inter Medium"/>
                <a:ea typeface="Inter Medium"/>
                <a:cs typeface="Inter Medium"/>
                <a:sym typeface="Inter Medium"/>
              </a:rPr>
              <a:t>$10k</a:t>
            </a:r>
            <a:r>
              <a:rPr lang="en" sz="1400"/>
              <a:t> in lost revenue &amp; productivity </a:t>
            </a:r>
            <a:endParaRPr sz="1400"/>
          </a:p>
        </p:txBody>
      </p:sp>
      <p:pic>
        <p:nvPicPr>
          <p:cNvPr id="808" name="Google Shape;808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6264" y="2548759"/>
            <a:ext cx="716375" cy="6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8163" y="2532047"/>
            <a:ext cx="641759" cy="654099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10"/>
          <p:cNvSpPr txBox="1"/>
          <p:nvPr/>
        </p:nvSpPr>
        <p:spPr>
          <a:xfrm>
            <a:off x="359450" y="3202838"/>
            <a:ext cx="27483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Always on Culture </a:t>
            </a:r>
            <a:br>
              <a:rPr lang="en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</a:br>
            <a:r>
              <a:rPr lang="en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r</a:t>
            </a:r>
            <a:r>
              <a:rPr lang="en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equires 24x7x365 availability</a:t>
            </a:r>
            <a:endParaRPr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11" name="Google Shape;811;p110"/>
          <p:cNvSpPr txBox="1"/>
          <p:nvPr/>
        </p:nvSpPr>
        <p:spPr>
          <a:xfrm>
            <a:off x="5910313" y="3202838"/>
            <a:ext cx="27483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Downtime &amp; data loss</a:t>
            </a:r>
            <a:endParaRPr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negatively impact brand reputation and customer experience</a:t>
            </a:r>
            <a:endParaRPr>
              <a:solidFill>
                <a:schemeClr val="dk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12" name="Google Shape;812;p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5447" y="2534499"/>
            <a:ext cx="716375" cy="682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11"/>
          <p:cNvSpPr/>
          <p:nvPr/>
        </p:nvSpPr>
        <p:spPr>
          <a:xfrm>
            <a:off x="3604425" y="2212500"/>
            <a:ext cx="4467600" cy="1079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111"/>
          <p:cNvSpPr/>
          <p:nvPr/>
        </p:nvSpPr>
        <p:spPr>
          <a:xfrm>
            <a:off x="3604387" y="1045125"/>
            <a:ext cx="4467600" cy="1079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111"/>
          <p:cNvSpPr/>
          <p:nvPr/>
        </p:nvSpPr>
        <p:spPr>
          <a:xfrm>
            <a:off x="3675625" y="1034250"/>
            <a:ext cx="41445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Demanding </a:t>
            </a:r>
            <a:r>
              <a:rPr lang="en" sz="11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consistent responsiveness</a:t>
            </a: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with minimal idle periods for staff and maintaining the </a:t>
            </a:r>
            <a:r>
              <a:rPr lang="en" sz="11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necessary skills</a:t>
            </a: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makes doing it on your own challenging.</a:t>
            </a:r>
            <a:endParaRPr sz="110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20" name="Google Shape;820;p111"/>
          <p:cNvSpPr/>
          <p:nvPr/>
        </p:nvSpPr>
        <p:spPr>
          <a:xfrm>
            <a:off x="1692775" y="123269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RESOURCE &amp; 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SKILLS GAP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21" name="Google Shape;821;p111"/>
          <p:cNvSpPr/>
          <p:nvPr/>
        </p:nvSpPr>
        <p:spPr>
          <a:xfrm>
            <a:off x="1812113" y="2590813"/>
            <a:ext cx="14721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LACK OF VISIBILITY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22" name="Google Shape;822;p111"/>
          <p:cNvCxnSpPr/>
          <p:nvPr/>
        </p:nvCxnSpPr>
        <p:spPr>
          <a:xfrm>
            <a:off x="3475900" y="2313513"/>
            <a:ext cx="8100" cy="95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23" name="Google Shape;823;p111"/>
          <p:cNvCxnSpPr/>
          <p:nvPr/>
        </p:nvCxnSpPr>
        <p:spPr>
          <a:xfrm flipH="1">
            <a:off x="3478713" y="1034238"/>
            <a:ext cx="2400" cy="102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4" name="Google Shape;824;p111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5" name="Google Shape;825;p111"/>
          <p:cNvSpPr txBox="1"/>
          <p:nvPr/>
        </p:nvSpPr>
        <p:spPr>
          <a:xfrm>
            <a:off x="359700" y="191875"/>
            <a:ext cx="8050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Staffing and tool configuration are difficult</a:t>
            </a:r>
            <a:endParaRPr sz="2150">
              <a:solidFill>
                <a:schemeClr val="dk2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26" name="Google Shape;826;p111"/>
          <p:cNvSpPr/>
          <p:nvPr/>
        </p:nvSpPr>
        <p:spPr>
          <a:xfrm>
            <a:off x="919569" y="1176384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sp>
        <p:nvSpPr>
          <p:cNvPr id="827" name="Google Shape;827;p111"/>
          <p:cNvSpPr/>
          <p:nvPr/>
        </p:nvSpPr>
        <p:spPr>
          <a:xfrm>
            <a:off x="919581" y="2370497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descr="preencoded.png" id="828" name="Google Shape;828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4776" y="1320723"/>
            <a:ext cx="565590" cy="515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111"/>
          <p:cNvSpPr/>
          <p:nvPr/>
        </p:nvSpPr>
        <p:spPr>
          <a:xfrm>
            <a:off x="3675650" y="2212525"/>
            <a:ext cx="41445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Having your network information scattered across multiple tools makes it challenging to get a comprehensive view. Your staff, stakeholders, and vendors need to have the right information </a:t>
            </a: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to </a:t>
            </a:r>
            <a:r>
              <a:rPr lang="en" sz="11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identify the scope and root-cause</a:t>
            </a: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of IT issues</a:t>
            </a:r>
            <a:endParaRPr sz="1100" strike="sngStrike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30" name="Google Shape;830;p111"/>
          <p:cNvSpPr/>
          <p:nvPr/>
        </p:nvSpPr>
        <p:spPr>
          <a:xfrm>
            <a:off x="3578037" y="3401863"/>
            <a:ext cx="4467600" cy="1079100"/>
          </a:xfrm>
          <a:prstGeom prst="roundRect">
            <a:avLst>
              <a:gd fmla="val 5530" name="adj"/>
            </a:avLst>
          </a:prstGeom>
          <a:solidFill>
            <a:srgbClr val="4F58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111"/>
          <p:cNvSpPr/>
          <p:nvPr/>
        </p:nvSpPr>
        <p:spPr>
          <a:xfrm>
            <a:off x="1616575" y="3677999"/>
            <a:ext cx="18090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LACK OF A</a:t>
            </a:r>
            <a:b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CENTRALIZED 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TOOL</a:t>
            </a:r>
            <a:endParaRPr b="1" sz="1200">
              <a:solidFill>
                <a:schemeClr val="dk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832" name="Google Shape;832;p111"/>
          <p:cNvCxnSpPr/>
          <p:nvPr/>
        </p:nvCxnSpPr>
        <p:spPr>
          <a:xfrm flipH="1">
            <a:off x="3452338" y="3394313"/>
            <a:ext cx="2400" cy="102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3" name="Google Shape;833;p111"/>
          <p:cNvSpPr/>
          <p:nvPr/>
        </p:nvSpPr>
        <p:spPr>
          <a:xfrm>
            <a:off x="919569" y="3545484"/>
            <a:ext cx="821700" cy="822000"/>
          </a:xfrm>
          <a:prstGeom prst="ellipse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</a:endParaRPr>
          </a:p>
        </p:txBody>
      </p:sp>
      <p:pic>
        <p:nvPicPr>
          <p:cNvPr id="834" name="Google Shape;834;p111"/>
          <p:cNvPicPr preferRelativeResize="0"/>
          <p:nvPr/>
        </p:nvPicPr>
        <p:blipFill rotWithShape="1">
          <a:blip r:embed="rId4">
            <a:alphaModFix/>
          </a:blip>
          <a:srcRect b="12838" l="8945" r="11683" t="0"/>
          <a:stretch/>
        </p:blipFill>
        <p:spPr>
          <a:xfrm>
            <a:off x="1076275" y="2533575"/>
            <a:ext cx="508300" cy="515701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111"/>
          <p:cNvSpPr/>
          <p:nvPr/>
        </p:nvSpPr>
        <p:spPr>
          <a:xfrm>
            <a:off x="3654225" y="3379925"/>
            <a:ext cx="4144500" cy="10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Configuring, integrating, and maintaining the necessary tech stack to </a:t>
            </a:r>
            <a:r>
              <a:rPr lang="en" sz="11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monitor, report, view, </a:t>
            </a:r>
            <a:r>
              <a:rPr lang="en" sz="110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and</a:t>
            </a:r>
            <a:r>
              <a:rPr lang="en" sz="11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 manage network health </a:t>
            </a:r>
            <a:r>
              <a:rPr lang="en" sz="110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can be costly and time-consuming. </a:t>
            </a:r>
            <a:endParaRPr sz="11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descr="preencoded.png" id="836" name="Google Shape;836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7741" y="3669256"/>
            <a:ext cx="508300" cy="524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12"/>
          <p:cNvSpPr txBox="1"/>
          <p:nvPr>
            <p:ph idx="4294967295" type="title"/>
          </p:nvPr>
        </p:nvSpPr>
        <p:spPr>
          <a:xfrm>
            <a:off x="457200" y="480275"/>
            <a:ext cx="8229600" cy="39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can be solved with a NOC</a:t>
            </a:r>
            <a:endParaRPr/>
          </a:p>
        </p:txBody>
      </p:sp>
      <p:sp>
        <p:nvSpPr>
          <p:cNvPr id="842" name="Google Shape;842;p112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843" name="Google Shape;843;p112"/>
          <p:cNvSpPr txBox="1"/>
          <p:nvPr/>
        </p:nvSpPr>
        <p:spPr>
          <a:xfrm>
            <a:off x="457200" y="873875"/>
            <a:ext cx="7905600" cy="32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50800" marR="203200" rtl="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5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The</a:t>
            </a:r>
            <a:r>
              <a:rPr lang="en" sz="205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right tools and team enable you to</a:t>
            </a:r>
            <a:r>
              <a:rPr lang="en" sz="205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</a:t>
            </a:r>
            <a:r>
              <a:rPr lang="en" sz="205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proactively identify and address potential issues</a:t>
            </a:r>
            <a:r>
              <a:rPr lang="en" sz="205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before they escalate into major problems.</a:t>
            </a:r>
            <a:endParaRPr sz="205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50800" marR="203200" rtl="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05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50800" marR="203200" rtl="0" algn="l">
              <a:lnSpc>
                <a:spcPct val="142857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05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This helps </a:t>
            </a:r>
            <a:r>
              <a:rPr lang="en" sz="205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minimize downtime, data breaches, and other disruptions</a:t>
            </a:r>
            <a:r>
              <a:rPr lang="en" sz="2050">
                <a:solidFill>
                  <a:schemeClr val="lt1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 that can negatively impact business operations.</a:t>
            </a:r>
            <a:endParaRPr sz="2050">
              <a:solidFill>
                <a:schemeClr val="lt1"/>
              </a:solidFill>
              <a:latin typeface="Inter ExtraLight"/>
              <a:ea typeface="Inter ExtraLight"/>
              <a:cs typeface="Inter ExtraLight"/>
              <a:sym typeface="Inter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5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13"/>
          <p:cNvSpPr txBox="1"/>
          <p:nvPr>
            <p:ph type="title"/>
          </p:nvPr>
        </p:nvSpPr>
        <p:spPr>
          <a:xfrm>
            <a:off x="457200" y="1943100"/>
            <a:ext cx="8229600" cy="1257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AppDirect can help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14"/>
          <p:cNvSpPr/>
          <p:nvPr/>
        </p:nvSpPr>
        <p:spPr>
          <a:xfrm>
            <a:off x="6720638" y="1774300"/>
            <a:ext cx="1544400" cy="9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54" name="Google Shape;854;p114"/>
          <p:cNvSpPr txBox="1"/>
          <p:nvPr>
            <p:ph type="title"/>
          </p:nvPr>
        </p:nvSpPr>
        <p:spPr>
          <a:xfrm>
            <a:off x="454800" y="585050"/>
            <a:ext cx="8229600" cy="934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Offer value-added services without drastically changing your business</a:t>
            </a:r>
            <a:endParaRPr/>
          </a:p>
        </p:txBody>
      </p:sp>
      <p:sp>
        <p:nvSpPr>
          <p:cNvPr id="855" name="Google Shape;855;p114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6" name="Google Shape;856;p114"/>
          <p:cNvSpPr txBox="1"/>
          <p:nvPr>
            <p:ph idx="2" type="subTitle"/>
          </p:nvPr>
        </p:nvSpPr>
        <p:spPr>
          <a:xfrm>
            <a:off x="470775" y="32004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rPr>
              <a:t>Become more competitive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 </a:t>
            </a:r>
            <a:br>
              <a:rPr lang="en"/>
            </a:br>
            <a:r>
              <a:rPr lang="en"/>
              <a:t>in the market by offering managed services and support previously only offered by MSPs</a:t>
            </a:r>
            <a:endParaRPr/>
          </a:p>
        </p:txBody>
      </p:sp>
      <p:sp>
        <p:nvSpPr>
          <p:cNvPr id="857" name="Google Shape;857;p114"/>
          <p:cNvSpPr txBox="1"/>
          <p:nvPr>
            <p:ph idx="3" type="subTitle"/>
          </p:nvPr>
        </p:nvSpPr>
        <p:spPr>
          <a:xfrm>
            <a:off x="3280950" y="32004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rPr>
              <a:t>Increase value to your customer</a:t>
            </a:r>
            <a:r>
              <a:rPr lang="en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/>
              <a:t>and solve their business challenges by complementing their existing solutions with managed services</a:t>
            </a:r>
            <a:endParaRPr/>
          </a:p>
        </p:txBody>
      </p:sp>
      <p:sp>
        <p:nvSpPr>
          <p:cNvPr id="858" name="Google Shape;858;p114"/>
          <p:cNvSpPr txBox="1"/>
          <p:nvPr>
            <p:ph idx="4" type="subTitle"/>
          </p:nvPr>
        </p:nvSpPr>
        <p:spPr>
          <a:xfrm>
            <a:off x="6091125" y="3200400"/>
            <a:ext cx="2577300" cy="1232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rPr>
              <a:t>Capture more share of wallet </a:t>
            </a:r>
            <a:br>
              <a:rPr lang="en">
                <a:latin typeface="Inter Medium"/>
                <a:ea typeface="Inter Medium"/>
                <a:cs typeface="Inter Medium"/>
                <a:sym typeface="Inter Medium"/>
              </a:rPr>
            </a:br>
            <a:r>
              <a:rPr lang="en"/>
              <a:t>from existing customers by identifying cross-sell/upsell opportunities</a:t>
            </a:r>
            <a:endParaRPr b="1">
              <a:solidFill>
                <a:schemeClr val="accen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reencoded.png" id="859" name="Google Shape;859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3607" y="2259714"/>
            <a:ext cx="676781" cy="6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987" y="2190913"/>
            <a:ext cx="754700" cy="75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114"/>
          <p:cNvPicPr preferRelativeResize="0"/>
          <p:nvPr/>
        </p:nvPicPr>
        <p:blipFill rotWithShape="1">
          <a:blip r:embed="rId5">
            <a:alphaModFix/>
          </a:blip>
          <a:srcRect b="16839" l="0" r="0" t="0"/>
          <a:stretch/>
        </p:blipFill>
        <p:spPr>
          <a:xfrm>
            <a:off x="6738950" y="1927448"/>
            <a:ext cx="1281675" cy="10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15"/>
          <p:cNvSpPr/>
          <p:nvPr/>
        </p:nvSpPr>
        <p:spPr>
          <a:xfrm>
            <a:off x="579300" y="1599825"/>
            <a:ext cx="3076200" cy="831300"/>
          </a:xfrm>
          <a:prstGeom prst="rect">
            <a:avLst/>
          </a:prstGeom>
          <a:solidFill>
            <a:srgbClr val="CDFDDA">
              <a:alpha val="3354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67" name="Google Shape;867;p115"/>
          <p:cNvSpPr txBox="1"/>
          <p:nvPr/>
        </p:nvSpPr>
        <p:spPr>
          <a:xfrm>
            <a:off x="5154175" y="553150"/>
            <a:ext cx="30000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COMMUNICATIONS SOLUTIONS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68" name="Google Shape;868;p115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9" name="Google Shape;869;p115"/>
          <p:cNvSpPr txBox="1"/>
          <p:nvPr/>
        </p:nvSpPr>
        <p:spPr>
          <a:xfrm>
            <a:off x="457200" y="4855464"/>
            <a:ext cx="177000" cy="10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011B58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sz="700">
              <a:solidFill>
                <a:srgbClr val="011B5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0" name="Google Shape;870;p115"/>
          <p:cNvSpPr/>
          <p:nvPr/>
        </p:nvSpPr>
        <p:spPr>
          <a:xfrm>
            <a:off x="807900" y="960057"/>
            <a:ext cx="31557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EV Charging  |  Water &amp; Waste  </a:t>
            </a:r>
            <a:b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chemeClr val="lt1"/>
                </a:solidFill>
                <a:latin typeface="Inter Light"/>
                <a:ea typeface="Inter Light"/>
                <a:cs typeface="Inter Light"/>
                <a:sym typeface="Inter Light"/>
              </a:rPr>
              <a:t>Electricity  |  Natural Gas  |  Solar 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t/>
            </a:r>
            <a:endParaRPr i="0" sz="1000" u="none" cap="none" strike="noStrik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1" name="Google Shape;871;p115"/>
          <p:cNvSpPr/>
          <p:nvPr/>
        </p:nvSpPr>
        <p:spPr>
          <a:xfrm>
            <a:off x="230925" y="3033672"/>
            <a:ext cx="30000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PCs | Laptops | Phones | Monitors | Digital Displays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Hardware Services &amp; Logistics </a:t>
            </a:r>
            <a:endParaRPr sz="850">
              <a:solidFill>
                <a:schemeClr val="accent5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2" name="Google Shape;872;p115"/>
          <p:cNvSpPr/>
          <p:nvPr/>
        </p:nvSpPr>
        <p:spPr>
          <a:xfrm>
            <a:off x="5154175" y="4048712"/>
            <a:ext cx="3276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Public, Private, &amp; Hybrid Cloud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Data Center &amp; Colocation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  | 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Disaster Recovery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                                 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3" name="Google Shape;873;p115"/>
          <p:cNvSpPr/>
          <p:nvPr/>
        </p:nvSpPr>
        <p:spPr>
          <a:xfrm>
            <a:off x="1187700" y="4045262"/>
            <a:ext cx="27759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Physical Security  |  Network Security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Endpoint Security  |  Cloud Security  </a:t>
            </a:r>
            <a:endParaRPr i="0" sz="850" u="none" cap="none" strike="noStrike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4" name="Google Shape;874;p115"/>
          <p:cNvSpPr/>
          <p:nvPr/>
        </p:nvSpPr>
        <p:spPr>
          <a:xfrm>
            <a:off x="5154175" y="960051"/>
            <a:ext cx="3599400" cy="2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Data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Network | Mobility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&amp; IoT  |   Satellite </a:t>
            </a:r>
            <a:b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SD-WAN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S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ASE | 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TEM  |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UCaaS | CCaaS </a:t>
            </a:r>
            <a:endParaRPr sz="85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5" name="Google Shape;875;p115"/>
          <p:cNvSpPr/>
          <p:nvPr/>
        </p:nvSpPr>
        <p:spPr>
          <a:xfrm>
            <a:off x="415125" y="2001570"/>
            <a:ext cx="2815800" cy="5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Network (NOC) &amp; Cloud Monitoring |  SOC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Technical Support</a:t>
            </a: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|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 </a:t>
            </a: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Professional Services </a:t>
            </a:r>
            <a:b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endParaRPr b="0" i="0" sz="1000" u="none" cap="none" strike="noStrike">
              <a:solidFill>
                <a:srgbClr val="F0F0F0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6" name="Google Shape;876;p115"/>
          <p:cNvSpPr/>
          <p:nvPr/>
        </p:nvSpPr>
        <p:spPr>
          <a:xfrm>
            <a:off x="5852350" y="3064272"/>
            <a:ext cx="2685900" cy="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lang="en" sz="8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rPr>
              <a:t>Large-Language Models | Agentic AI | Copilot | Gemini | Chat Bots | Customer Experience</a:t>
            </a:r>
            <a:endParaRPr sz="850">
              <a:solidFill>
                <a:schemeClr val="lt2"/>
              </a:solidFill>
              <a:latin typeface="Inter Light"/>
              <a:ea typeface="Inter Light"/>
              <a:cs typeface="Inter Light"/>
              <a:sym typeface="Inter Light"/>
            </a:endParaRPr>
          </a:p>
          <a:p>
            <a:pPr indent="0" lvl="0" marL="0" rtl="0" algn="r"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10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sz="850">
              <a:solidFill>
                <a:srgbClr val="F0F0F0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descr="e7d195523061f1c0cef09ac28eaae964ec9988a5cce77c8b8C1E4685C6E6B40CD7615480512384A61EE159C6FE0045D14B61E85D0A95589D558B81FFC809322ACC20DC2254D928200A3EA0841B8B18145E4076E2716215F9CA74215B300285468169D7DD1FA2F2873B8815601B39E841862D712EA7F5373BA315BA9E7E16882AEF70AD4E677971A3" id="877" name="Google Shape;877;p115"/>
          <p:cNvSpPr/>
          <p:nvPr/>
        </p:nvSpPr>
        <p:spPr>
          <a:xfrm>
            <a:off x="5852350" y="2001575"/>
            <a:ext cx="32766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850"/>
              <a:buFont typeface="Arial"/>
              <a:buNone/>
            </a:pPr>
            <a:r>
              <a:rPr i="0" lang="en" sz="850" u="none" cap="none" strike="noStrike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Microsoft  |  Google </a:t>
            </a: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 |  ERP  |  CRM  |  Productivity  </a:t>
            </a:r>
            <a:b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</a:br>
            <a:r>
              <a:rPr lang="en" sz="850">
                <a:solidFill>
                  <a:srgbClr val="F0F0F0"/>
                </a:solidFill>
                <a:latin typeface="Inter Light"/>
                <a:ea typeface="Inter Light"/>
                <a:cs typeface="Inter Light"/>
                <a:sym typeface="Inter Light"/>
              </a:rPr>
              <a:t>Business Applications  |  IT Management  |  BI</a:t>
            </a:r>
            <a:endParaRPr i="0" sz="850" u="none" cap="none" strike="noStrike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78" name="Google Shape;878;p115"/>
          <p:cNvSpPr txBox="1"/>
          <p:nvPr/>
        </p:nvSpPr>
        <p:spPr>
          <a:xfrm>
            <a:off x="963600" y="5531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ENERGY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79" name="Google Shape;879;p115"/>
          <p:cNvSpPr txBox="1"/>
          <p:nvPr/>
        </p:nvSpPr>
        <p:spPr>
          <a:xfrm>
            <a:off x="230925" y="15998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 MANAGED &amp; PRO SERVICES</a:t>
            </a:r>
            <a:endParaRPr/>
          </a:p>
        </p:txBody>
      </p:sp>
      <p:sp>
        <p:nvSpPr>
          <p:cNvPr id="880" name="Google Shape;880;p115"/>
          <p:cNvSpPr txBox="1"/>
          <p:nvPr/>
        </p:nvSpPr>
        <p:spPr>
          <a:xfrm>
            <a:off x="230925" y="267101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BE6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HARDWARE &amp; LOGISTICS</a:t>
            </a:r>
            <a:endParaRPr sz="1300">
              <a:solidFill>
                <a:srgbClr val="ABE6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81" name="Google Shape;881;p115"/>
          <p:cNvSpPr txBox="1"/>
          <p:nvPr/>
        </p:nvSpPr>
        <p:spPr>
          <a:xfrm>
            <a:off x="5852350" y="267101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ARTIFICIAL INTELLIGENCE</a:t>
            </a:r>
            <a:endParaRPr/>
          </a:p>
        </p:txBody>
      </p:sp>
      <p:sp>
        <p:nvSpPr>
          <p:cNvPr id="882" name="Google Shape;882;p115"/>
          <p:cNvSpPr txBox="1"/>
          <p:nvPr/>
        </p:nvSpPr>
        <p:spPr>
          <a:xfrm>
            <a:off x="963600" y="365608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SECURITY</a:t>
            </a:r>
            <a:endParaRPr/>
          </a:p>
        </p:txBody>
      </p:sp>
      <p:sp>
        <p:nvSpPr>
          <p:cNvPr id="883" name="Google Shape;883;p115"/>
          <p:cNvSpPr txBox="1"/>
          <p:nvPr/>
        </p:nvSpPr>
        <p:spPr>
          <a:xfrm>
            <a:off x="5852350" y="1599819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SOFTWARE AS A SERVICE</a:t>
            </a:r>
            <a:endParaRPr/>
          </a:p>
        </p:txBody>
      </p:sp>
      <p:sp>
        <p:nvSpPr>
          <p:cNvPr id="884" name="Google Shape;884;p115"/>
          <p:cNvSpPr txBox="1"/>
          <p:nvPr/>
        </p:nvSpPr>
        <p:spPr>
          <a:xfrm>
            <a:off x="5154175" y="3656088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INFRASTRUCTURE</a:t>
            </a:r>
            <a:endParaRPr sz="1300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885" name="Google Shape;885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2350" y="1171226"/>
            <a:ext cx="2506476" cy="2506476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Google Shape;886;p115"/>
          <p:cNvSpPr txBox="1"/>
          <p:nvPr/>
        </p:nvSpPr>
        <p:spPr>
          <a:xfrm>
            <a:off x="-3103000" y="28150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TRANSITION</a:t>
            </a:r>
            <a:endParaRPr sz="1300" u="sng">
              <a:solidFill>
                <a:schemeClr val="dk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887" name="Google Shape;887;p115"/>
          <p:cNvSpPr/>
          <p:nvPr/>
        </p:nvSpPr>
        <p:spPr>
          <a:xfrm>
            <a:off x="4632075" y="13515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88" name="Google Shape;888;p115"/>
          <p:cNvSpPr/>
          <p:nvPr/>
        </p:nvSpPr>
        <p:spPr>
          <a:xfrm>
            <a:off x="5185550" y="1869825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89" name="Google Shape;889;p115"/>
          <p:cNvSpPr/>
          <p:nvPr/>
        </p:nvSpPr>
        <p:spPr>
          <a:xfrm>
            <a:off x="5185550" y="26421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0" name="Google Shape;890;p115"/>
          <p:cNvSpPr/>
          <p:nvPr/>
        </p:nvSpPr>
        <p:spPr>
          <a:xfrm>
            <a:off x="4632075" y="3110475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1" name="Google Shape;891;p115"/>
          <p:cNvSpPr/>
          <p:nvPr/>
        </p:nvSpPr>
        <p:spPr>
          <a:xfrm>
            <a:off x="3890725" y="3110475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2" name="Google Shape;892;p115"/>
          <p:cNvSpPr/>
          <p:nvPr/>
        </p:nvSpPr>
        <p:spPr>
          <a:xfrm>
            <a:off x="3452075" y="26421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3" name="Google Shape;893;p115"/>
          <p:cNvSpPr/>
          <p:nvPr/>
        </p:nvSpPr>
        <p:spPr>
          <a:xfrm>
            <a:off x="3389825" y="1869825"/>
            <a:ext cx="4542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sp>
        <p:nvSpPr>
          <p:cNvPr id="894" name="Google Shape;894;p115"/>
          <p:cNvSpPr/>
          <p:nvPr/>
        </p:nvSpPr>
        <p:spPr>
          <a:xfrm>
            <a:off x="3890725" y="1351550"/>
            <a:ext cx="391800" cy="384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ExtraLight"/>
              <a:ea typeface="Inter ExtraLight"/>
              <a:cs typeface="Inter ExtraLight"/>
              <a:sym typeface="Inter ExtraLight"/>
            </a:endParaRPr>
          </a:p>
        </p:txBody>
      </p:sp>
      <p:pic>
        <p:nvPicPr>
          <p:cNvPr id="895" name="Google Shape;895;p115" title="ai-sparkle 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3511" y="2679032"/>
            <a:ext cx="335883" cy="311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115" title="cloud-devices 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2294" y="1376064"/>
            <a:ext cx="296991" cy="33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115" title="Cloud-Gear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6387" y="1855446"/>
            <a:ext cx="410131" cy="41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115" title="Energy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5475" y="1342463"/>
            <a:ext cx="403060" cy="40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115" title="Laptop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21025" y="2598350"/>
            <a:ext cx="391800" cy="39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115" title="Managed-Services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11857" y="1855461"/>
            <a:ext cx="410131" cy="413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115" title="Security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85095" y="3101391"/>
            <a:ext cx="403060" cy="40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Google Shape;902;p115" title="Server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72677" y="3101391"/>
            <a:ext cx="406595" cy="403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16"/>
          <p:cNvSpPr txBox="1"/>
          <p:nvPr>
            <p:ph idx="12" type="sldNum"/>
          </p:nvPr>
        </p:nvSpPr>
        <p:spPr>
          <a:xfrm>
            <a:off x="457200" y="4855464"/>
            <a:ext cx="177000" cy="1077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908" name="Google Shape;908;p116"/>
          <p:cNvSpPr txBox="1"/>
          <p:nvPr>
            <p:ph idx="1" type="body"/>
          </p:nvPr>
        </p:nvSpPr>
        <p:spPr>
          <a:xfrm>
            <a:off x="457200" y="1943100"/>
            <a:ext cx="2590800" cy="27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Maximize uptime with a best-in-class 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networking management and monitoring platform</a:t>
            </a:r>
            <a:r>
              <a:rPr lang="en"/>
              <a:t>, coupled with a 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team of NOC analysts</a:t>
            </a:r>
            <a:r>
              <a:rPr lang="en"/>
              <a:t> acting upon alerts </a:t>
            </a:r>
            <a:r>
              <a:rPr lang="en">
                <a:latin typeface="Inter Medium"/>
                <a:ea typeface="Inter Medium"/>
                <a:cs typeface="Inter Medium"/>
                <a:sym typeface="Inter Medium"/>
              </a:rPr>
              <a:t>24x7x365</a:t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grpSp>
        <p:nvGrpSpPr>
          <p:cNvPr id="909" name="Google Shape;909;p116"/>
          <p:cNvGrpSpPr/>
          <p:nvPr/>
        </p:nvGrpSpPr>
        <p:grpSpPr>
          <a:xfrm>
            <a:off x="3725097" y="1109364"/>
            <a:ext cx="5299545" cy="3566143"/>
            <a:chOff x="3725097" y="1109364"/>
            <a:chExt cx="5299545" cy="3566143"/>
          </a:xfrm>
        </p:grpSpPr>
        <p:sp>
          <p:nvSpPr>
            <p:cNvPr id="910" name="Google Shape;910;p116"/>
            <p:cNvSpPr/>
            <p:nvPr/>
          </p:nvSpPr>
          <p:spPr>
            <a:xfrm>
              <a:off x="5135919" y="1609522"/>
              <a:ext cx="2216700" cy="2216700"/>
            </a:xfrm>
            <a:prstGeom prst="donut">
              <a:avLst>
                <a:gd fmla="val 16067" name="adj"/>
              </a:avLst>
            </a:prstGeom>
            <a:solidFill>
              <a:srgbClr val="D1D5D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11" name="Google Shape;911;p116"/>
            <p:cNvGrpSpPr/>
            <p:nvPr/>
          </p:nvGrpSpPr>
          <p:grpSpPr>
            <a:xfrm>
              <a:off x="3725097" y="1739908"/>
              <a:ext cx="1685736" cy="584360"/>
              <a:chOff x="1680836" y="1315124"/>
              <a:chExt cx="1931633" cy="669600"/>
            </a:xfrm>
          </p:grpSpPr>
          <p:cxnSp>
            <p:nvCxnSpPr>
              <p:cNvPr id="912" name="Google Shape;912;p116"/>
              <p:cNvCxnSpPr/>
              <p:nvPr/>
            </p:nvCxnSpPr>
            <p:spPr>
              <a:xfrm>
                <a:off x="3178969" y="1638300"/>
                <a:ext cx="433500" cy="252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3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913" name="Google Shape;913;p116"/>
              <p:cNvSpPr txBox="1"/>
              <p:nvPr/>
            </p:nvSpPr>
            <p:spPr>
              <a:xfrm>
                <a:off x="1680836" y="1315124"/>
                <a:ext cx="14952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DETECT</a:t>
                </a:r>
                <a:endParaRPr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</p:grpSp>
        <p:grpSp>
          <p:nvGrpSpPr>
            <p:cNvPr id="914" name="Google Shape;914;p116"/>
            <p:cNvGrpSpPr/>
            <p:nvPr/>
          </p:nvGrpSpPr>
          <p:grpSpPr>
            <a:xfrm>
              <a:off x="7073196" y="1739900"/>
              <a:ext cx="1951446" cy="584360"/>
              <a:chOff x="5517319" y="1315114"/>
              <a:chExt cx="2236102" cy="669600"/>
            </a:xfrm>
          </p:grpSpPr>
          <p:cxnSp>
            <p:nvCxnSpPr>
              <p:cNvPr id="915" name="Google Shape;915;p116"/>
              <p:cNvCxnSpPr/>
              <p:nvPr/>
            </p:nvCxnSpPr>
            <p:spPr>
              <a:xfrm flipH="1">
                <a:off x="5517319" y="1638300"/>
                <a:ext cx="433500" cy="252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916" name="Google Shape;916;p116"/>
              <p:cNvSpPr txBox="1"/>
              <p:nvPr/>
            </p:nvSpPr>
            <p:spPr>
              <a:xfrm>
                <a:off x="5962121" y="1315114"/>
                <a:ext cx="17913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UNDERSTAND</a:t>
                </a:r>
                <a:endParaRPr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endParaRPr>
              </a:p>
            </p:txBody>
          </p:sp>
        </p:grpSp>
        <p:grpSp>
          <p:nvGrpSpPr>
            <p:cNvPr id="917" name="Google Shape;917;p116"/>
            <p:cNvGrpSpPr/>
            <p:nvPr/>
          </p:nvGrpSpPr>
          <p:grpSpPr>
            <a:xfrm>
              <a:off x="5581671" y="3677317"/>
              <a:ext cx="1304861" cy="998190"/>
              <a:chOff x="3808226" y="3535140"/>
              <a:chExt cx="1495200" cy="1143796"/>
            </a:xfrm>
          </p:grpSpPr>
          <p:cxnSp>
            <p:nvCxnSpPr>
              <p:cNvPr id="918" name="Google Shape;918;p116"/>
              <p:cNvCxnSpPr/>
              <p:nvPr/>
            </p:nvCxnSpPr>
            <p:spPr>
              <a:xfrm rot="10800000">
                <a:off x="4556399" y="3535140"/>
                <a:ext cx="0" cy="460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6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sp>
            <p:nvSpPr>
              <p:cNvPr id="919" name="Google Shape;919;p116"/>
              <p:cNvSpPr txBox="1"/>
              <p:nvPr/>
            </p:nvSpPr>
            <p:spPr>
              <a:xfrm>
                <a:off x="3808226" y="4009336"/>
                <a:ext cx="1495200" cy="66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solidFill>
                      <a:schemeClr val="dk1"/>
                    </a:solidFill>
                    <a:latin typeface="Inter Medium"/>
                    <a:ea typeface="Inter Medium"/>
                    <a:cs typeface="Inter Medium"/>
                    <a:sym typeface="Inter Medium"/>
                  </a:rPr>
                  <a:t>RESOLVE</a:t>
                </a:r>
                <a:endParaRPr b="1" sz="8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920" name="Google Shape;920;p116"/>
            <p:cNvSpPr txBox="1"/>
            <p:nvPr/>
          </p:nvSpPr>
          <p:spPr>
            <a:xfrm>
              <a:off x="5614399" y="2386837"/>
              <a:ext cx="1259700" cy="7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Maximize uptime</a:t>
              </a:r>
              <a:endParaRPr sz="12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  <p:sp>
          <p:nvSpPr>
            <p:cNvPr id="921" name="Google Shape;921;p116"/>
            <p:cNvSpPr/>
            <p:nvPr/>
          </p:nvSpPr>
          <p:spPr>
            <a:xfrm rot="1800054">
              <a:off x="5068149" y="1540314"/>
              <a:ext cx="2348336" cy="2348336"/>
            </a:xfrm>
            <a:prstGeom prst="blockArc">
              <a:avLst>
                <a:gd fmla="val 14414370" name="adj1"/>
                <a:gd fmla="val 694" name="adj2"/>
                <a:gd fmla="val 9562" name="adj3"/>
              </a:avLst>
            </a:prstGeom>
            <a:solidFill>
              <a:schemeClr val="accent1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116"/>
            <p:cNvSpPr/>
            <p:nvPr/>
          </p:nvSpPr>
          <p:spPr>
            <a:xfrm flipH="1" rot="-1800054">
              <a:off x="5070002" y="1540314"/>
              <a:ext cx="2348336" cy="2348336"/>
            </a:xfrm>
            <a:prstGeom prst="blockArc">
              <a:avLst>
                <a:gd fmla="val 14348563" name="adj1"/>
                <a:gd fmla="val 21472873" name="adj2"/>
                <a:gd fmla="val 9381" name="adj3"/>
              </a:avLst>
            </a:prstGeom>
            <a:solidFill>
              <a:schemeClr val="accent3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116"/>
            <p:cNvSpPr/>
            <p:nvPr/>
          </p:nvSpPr>
          <p:spPr>
            <a:xfrm rot="-8100000">
              <a:off x="6082977" y="1488796"/>
              <a:ext cx="316925" cy="316925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116"/>
            <p:cNvSpPr/>
            <p:nvPr/>
          </p:nvSpPr>
          <p:spPr>
            <a:xfrm flipH="1" rot="-9000867">
              <a:off x="5069085" y="1538901"/>
              <a:ext cx="2347626" cy="2347626"/>
            </a:xfrm>
            <a:prstGeom prst="blockArc">
              <a:avLst>
                <a:gd fmla="val 14316164" name="adj1"/>
                <a:gd fmla="val 21502663" name="adj2"/>
                <a:gd fmla="val 9415" name="adj3"/>
              </a:avLst>
            </a:prstGeom>
            <a:solidFill>
              <a:schemeClr val="accent6"/>
            </a:solidFill>
            <a:ln>
              <a:noFill/>
            </a:ln>
            <a:effectLst>
              <a:outerShdw blurRad="71438" rotWithShape="0" algn="bl" dir="5400000" dist="9525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116"/>
            <p:cNvSpPr/>
            <p:nvPr/>
          </p:nvSpPr>
          <p:spPr>
            <a:xfrm rot="-1028387">
              <a:off x="7045693" y="3079181"/>
              <a:ext cx="272816" cy="272816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116"/>
            <p:cNvSpPr/>
            <p:nvPr/>
          </p:nvSpPr>
          <p:spPr>
            <a:xfrm rot="6358063">
              <a:off x="5151887" y="3077485"/>
              <a:ext cx="317344" cy="317344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7" name="Google Shape;927;p116"/>
          <p:cNvSpPr txBox="1"/>
          <p:nvPr>
            <p:ph type="title"/>
          </p:nvPr>
        </p:nvSpPr>
        <p:spPr>
          <a:xfrm>
            <a:off x="457200" y="480275"/>
            <a:ext cx="2590800" cy="123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/>
              <a:t>AppDirect VNOC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ppDirect">
  <a:themeElements>
    <a:clrScheme name="Simple Light">
      <a:dk1>
        <a:srgbClr val="011B58"/>
      </a:dk1>
      <a:lt1>
        <a:srgbClr val="FFFFFF"/>
      </a:lt1>
      <a:dk2>
        <a:srgbClr val="ABE7FF"/>
      </a:dk2>
      <a:lt2>
        <a:srgbClr val="F0F0F0"/>
      </a:lt2>
      <a:accent1>
        <a:srgbClr val="0629D3"/>
      </a:accent1>
      <a:accent2>
        <a:srgbClr val="CDFDDA"/>
      </a:accent2>
      <a:accent3>
        <a:srgbClr val="014929"/>
      </a:accent3>
      <a:accent4>
        <a:srgbClr val="F2555A"/>
      </a:accent4>
      <a:accent5>
        <a:srgbClr val="FFA000"/>
      </a:accent5>
      <a:accent6>
        <a:srgbClr val="5326A5"/>
      </a:accent6>
      <a:hlink>
        <a:srgbClr val="0629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