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embeddedFontLst>
    <p:embeddedFont>
      <p:font typeface="Roboto Serif"/>
      <p:regular r:id="rId17"/>
      <p:bold r:id="rId18"/>
      <p:italic r:id="rId19"/>
      <p:boldItalic r:id="rId20"/>
    </p:embeddedFont>
    <p:embeddedFont>
      <p:font typeface="Inter Light"/>
      <p:regular r:id="rId21"/>
      <p:bold r:id="rId22"/>
    </p:embeddedFont>
    <p:embeddedFont>
      <p:font typeface="Inter"/>
      <p:regular r:id="rId23"/>
      <p:bold r:id="rId24"/>
    </p:embeddedFont>
    <p:embeddedFont>
      <p:font typeface="Inter ExtraBold"/>
      <p:bold r:id="rId25"/>
    </p:embeddedFont>
    <p:embeddedFont>
      <p:font typeface="Quattrocento Sans"/>
      <p:regular r:id="rId26"/>
      <p:bold r:id="rId27"/>
      <p:italic r:id="rId28"/>
      <p:boldItalic r:id="rId29"/>
    </p:embeddedFont>
    <p:embeddedFont>
      <p:font typeface="Inter ExtraLight"/>
      <p:regular r:id="rId30"/>
      <p:bold r:id="rId31"/>
    </p:embeddedFont>
    <p:embeddedFont>
      <p:font typeface="Inter Medium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Serif-boldItalic.fntdata"/><Relationship Id="rId22" Type="http://schemas.openxmlformats.org/officeDocument/2006/relationships/font" Target="fonts/InterLight-bold.fntdata"/><Relationship Id="rId21" Type="http://schemas.openxmlformats.org/officeDocument/2006/relationships/font" Target="fonts/InterLight-regular.fntdata"/><Relationship Id="rId24" Type="http://schemas.openxmlformats.org/officeDocument/2006/relationships/font" Target="fonts/Inter-bold.fntdata"/><Relationship Id="rId23" Type="http://schemas.openxmlformats.org/officeDocument/2006/relationships/font" Target="fonts/Inter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QuattrocentoSans-regular.fntdata"/><Relationship Id="rId25" Type="http://schemas.openxmlformats.org/officeDocument/2006/relationships/font" Target="fonts/InterExtraBold-bold.fntdata"/><Relationship Id="rId28" Type="http://schemas.openxmlformats.org/officeDocument/2006/relationships/font" Target="fonts/QuattrocentoSans-italic.fntdata"/><Relationship Id="rId27" Type="http://schemas.openxmlformats.org/officeDocument/2006/relationships/font" Target="fonts/QuattrocentoSa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QuattrocentoSa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InterExtraLight-bold.fntdata"/><Relationship Id="rId30" Type="http://schemas.openxmlformats.org/officeDocument/2006/relationships/font" Target="fonts/InterExtraLight-regular.fntdata"/><Relationship Id="rId11" Type="http://schemas.openxmlformats.org/officeDocument/2006/relationships/slide" Target="slides/slide7.xml"/><Relationship Id="rId33" Type="http://schemas.openxmlformats.org/officeDocument/2006/relationships/font" Target="fonts/InterMedium-bold.fntdata"/><Relationship Id="rId10" Type="http://schemas.openxmlformats.org/officeDocument/2006/relationships/slide" Target="slides/slide6.xml"/><Relationship Id="rId32" Type="http://schemas.openxmlformats.org/officeDocument/2006/relationships/font" Target="fonts/InterMedium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Serif-regular.fntdata"/><Relationship Id="rId16" Type="http://schemas.openxmlformats.org/officeDocument/2006/relationships/slide" Target="slides/slide12.xml"/><Relationship Id="rId19" Type="http://schemas.openxmlformats.org/officeDocument/2006/relationships/font" Target="fonts/RobotoSerif-italic.fntdata"/><Relationship Id="rId18" Type="http://schemas.openxmlformats.org/officeDocument/2006/relationships/font" Target="fonts/RobotoSerif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81d095fc23_0_7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181d095fc23_0_7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6a48953c97_0_3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8" name="Google Shape;688;g26a48953c97_0_3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689" name="Google Shape;689;g26a48953c97_0_3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6a48953c97_0_4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7" name="Google Shape;747;g26a48953c97_0_4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748" name="Google Shape;748;g26a48953c97_0_40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181d095fc23_0_9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181d095fc23_0_9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f3146d20da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1f3146d20da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f3146d20da_0_6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f3146d20da_0_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26a48953c97_0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g26a48953c97_0_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26a48953c97_0_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26a48953c97_0_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g26a48953c97_0_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394" name="Google Shape;394;g26a48953c97_0_6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26a48953c97_0_1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g26a48953c97_0_1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26a48953c97_0_1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6a48953c97_0_1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g26a48953c97_0_1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g26a48953c97_0_1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6a48953c97_0_2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0" name="Google Shape;570;g26a48953c97_0_2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26a48953c97_0_2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26a48953c97_0_2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9" name="Google Shape;629;g26a48953c97_0_2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g26a48953c97_0_29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Relationship Id="rId3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279325" y="1943100"/>
            <a:ext cx="54075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279325" y="3429000"/>
            <a:ext cx="54075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3279400" y="4450200"/>
            <a:ext cx="3375000" cy="21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Inter"/>
              <a:buNone/>
              <a:defRPr sz="12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80271"/>
            <a:ext cx="2590800" cy="632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1-Column (Dark)">
  <p:cSld name="TITLE_AND_BODY_1_1">
    <p:bg>
      <p:bgPr>
        <a:solidFill>
          <a:schemeClr val="dk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11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67" name="Google Shape;67;p11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11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11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70" name="Google Shape;70;p11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1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1"/>
          <p:cNvSpPr txBox="1"/>
          <p:nvPr>
            <p:ph idx="1" type="body"/>
          </p:nvPr>
        </p:nvSpPr>
        <p:spPr>
          <a:xfrm>
            <a:off x="454925" y="1371600"/>
            <a:ext cx="82296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2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Medium"/>
              <a:buNone/>
              <a:defRPr sz="14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8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500"/>
              </a:spcBef>
              <a:spcAft>
                <a:spcPts val="500"/>
              </a:spcAft>
              <a:buSzPts val="10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2-Columns (Light)" type="twoColTx">
  <p:cSld name="TITLE_AND_TWO_COLUMN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12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79" name="Google Shape;79;p12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2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2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Google Shape;82;p12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" name="Google Shape;84;p12"/>
          <p:cNvSpPr txBox="1"/>
          <p:nvPr>
            <p:ph idx="1" type="body"/>
          </p:nvPr>
        </p:nvSpPr>
        <p:spPr>
          <a:xfrm>
            <a:off x="457200" y="1097275"/>
            <a:ext cx="40269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2" type="body"/>
          </p:nvPr>
        </p:nvSpPr>
        <p:spPr>
          <a:xfrm>
            <a:off x="4673400" y="1097275"/>
            <a:ext cx="40134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6" name="Google Shape;86;p12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2-Columns (Dark)">
  <p:cSld name="TITLE_AND_TWO_COLUMNS_3">
    <p:bg>
      <p:bgPr>
        <a:solidFill>
          <a:schemeClr val="dk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13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89" name="Google Shape;89;p13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92" name="Google Shape;92;p13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94" name="Google Shape;94;p13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3"/>
          <p:cNvSpPr txBox="1"/>
          <p:nvPr>
            <p:ph idx="1" type="body"/>
          </p:nvPr>
        </p:nvSpPr>
        <p:spPr>
          <a:xfrm>
            <a:off x="457200" y="1097275"/>
            <a:ext cx="40269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6" name="Google Shape;96;p13"/>
          <p:cNvSpPr txBox="1"/>
          <p:nvPr>
            <p:ph idx="2" type="body"/>
          </p:nvPr>
        </p:nvSpPr>
        <p:spPr>
          <a:xfrm>
            <a:off x="4673400" y="1097275"/>
            <a:ext cx="40134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7" name="Google Shape;97;p13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2-Columns (Light)">
  <p:cSld name="TITLE_AND_TWO_COLUMNS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14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100" name="Google Shape;100;p14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4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04" name="Google Shape;104;p14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4"/>
          <p:cNvSpPr txBox="1"/>
          <p:nvPr>
            <p:ph idx="1" type="body"/>
          </p:nvPr>
        </p:nvSpPr>
        <p:spPr>
          <a:xfrm>
            <a:off x="457200" y="1371600"/>
            <a:ext cx="40269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06" name="Google Shape;106;p14"/>
          <p:cNvSpPr txBox="1"/>
          <p:nvPr>
            <p:ph idx="2" type="body"/>
          </p:nvPr>
        </p:nvSpPr>
        <p:spPr>
          <a:xfrm>
            <a:off x="4673400" y="1371600"/>
            <a:ext cx="40134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07" name="Google Shape;10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 txBox="1"/>
          <p:nvPr>
            <p:ph idx="3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Medium"/>
              <a:buNone/>
              <a:defRPr sz="1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14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2-Columns (Dark)">
  <p:cSld name="TITLE_AND_TWO_COLUMNS_1_2"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5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112" name="Google Shape;112;p15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15" name="Google Shape;115;p15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5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7" name="Google Shape;117;p15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8" name="Google Shape;118;p15"/>
          <p:cNvSpPr txBox="1"/>
          <p:nvPr>
            <p:ph idx="1" type="body"/>
          </p:nvPr>
        </p:nvSpPr>
        <p:spPr>
          <a:xfrm>
            <a:off x="457200" y="1371600"/>
            <a:ext cx="40269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9" name="Google Shape;119;p15"/>
          <p:cNvSpPr txBox="1"/>
          <p:nvPr>
            <p:ph idx="2" type="body"/>
          </p:nvPr>
        </p:nvSpPr>
        <p:spPr>
          <a:xfrm>
            <a:off x="4673400" y="1371600"/>
            <a:ext cx="40134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5"/>
          <p:cNvSpPr txBox="1"/>
          <p:nvPr>
            <p:ph idx="3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Medium"/>
              <a:buNone/>
              <a:defRPr sz="14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1" name="Google Shape;121;p15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3-Columns (Light)">
  <p:cSld name="TITLE_AND_TWO_COLUMNS_2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oogle Shape;123;p16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124" name="Google Shape;124;p16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7" name="Google Shape;127;p16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28" name="Google Shape;128;p16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9" name="Google Shape;129;p16"/>
          <p:cNvSpPr txBox="1"/>
          <p:nvPr>
            <p:ph idx="1" type="body"/>
          </p:nvPr>
        </p:nvSpPr>
        <p:spPr>
          <a:xfrm>
            <a:off x="457200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30" name="Google Shape;130;p16"/>
          <p:cNvSpPr txBox="1"/>
          <p:nvPr>
            <p:ph idx="2" type="body"/>
          </p:nvPr>
        </p:nvSpPr>
        <p:spPr>
          <a:xfrm>
            <a:off x="3279325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31" name="Google Shape;13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6"/>
          <p:cNvSpPr txBox="1"/>
          <p:nvPr>
            <p:ph idx="3" type="body"/>
          </p:nvPr>
        </p:nvSpPr>
        <p:spPr>
          <a:xfrm>
            <a:off x="6101450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33" name="Google Shape;133;p16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3-Columns (Dark)">
  <p:cSld name="TITLE_AND_TWO_COLUMNS_2_2">
    <p:bg>
      <p:bgPr>
        <a:solidFill>
          <a:schemeClr val="dk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17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136" name="Google Shape;136;p17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17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17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39" name="Google Shape;139;p17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 txBox="1"/>
          <p:nvPr>
            <p:ph idx="1" type="body"/>
          </p:nvPr>
        </p:nvSpPr>
        <p:spPr>
          <a:xfrm>
            <a:off x="6101450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1" name="Google Shape;141;p17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42" name="Google Shape;142;p17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17"/>
          <p:cNvSpPr txBox="1"/>
          <p:nvPr>
            <p:ph idx="2" type="body"/>
          </p:nvPr>
        </p:nvSpPr>
        <p:spPr>
          <a:xfrm>
            <a:off x="457200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4" name="Google Shape;144;p17"/>
          <p:cNvSpPr txBox="1"/>
          <p:nvPr>
            <p:ph idx="3" type="body"/>
          </p:nvPr>
        </p:nvSpPr>
        <p:spPr>
          <a:xfrm>
            <a:off x="3279325" y="1097275"/>
            <a:ext cx="25908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5" name="Google Shape;145;p17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3-Columns (Light)">
  <p:cSld name="TITLE_AND_TWO_COLUMNS_1_1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18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148" name="Google Shape;148;p18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18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18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1" name="Google Shape;151;p18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52" name="Google Shape;152;p18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18"/>
          <p:cNvSpPr txBox="1"/>
          <p:nvPr>
            <p:ph idx="1" type="body"/>
          </p:nvPr>
        </p:nvSpPr>
        <p:spPr>
          <a:xfrm>
            <a:off x="457200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54" name="Google Shape;154;p18"/>
          <p:cNvSpPr txBox="1"/>
          <p:nvPr>
            <p:ph idx="2" type="body"/>
          </p:nvPr>
        </p:nvSpPr>
        <p:spPr>
          <a:xfrm>
            <a:off x="3279325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55" name="Google Shape;155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8"/>
          <p:cNvSpPr txBox="1"/>
          <p:nvPr>
            <p:ph idx="3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Medium"/>
              <a:buNone/>
              <a:defRPr sz="1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8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5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500"/>
              </a:spcBef>
              <a:spcAft>
                <a:spcPts val="500"/>
              </a:spcAft>
              <a:buSzPts val="1000"/>
              <a:buNone/>
              <a:defRPr/>
            </a:lvl9pPr>
          </a:lstStyle>
          <a:p/>
        </p:txBody>
      </p:sp>
      <p:sp>
        <p:nvSpPr>
          <p:cNvPr id="157" name="Google Shape;157;p18"/>
          <p:cNvSpPr txBox="1"/>
          <p:nvPr>
            <p:ph idx="4" type="body"/>
          </p:nvPr>
        </p:nvSpPr>
        <p:spPr>
          <a:xfrm>
            <a:off x="6101450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58" name="Google Shape;158;p18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3-Columns (Dark)">
  <p:cSld name="TITLE_AND_TWO_COLUMNS_1_1_1"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19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161" name="Google Shape;161;p19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19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19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64" name="Google Shape;164;p19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9"/>
          <p:cNvSpPr txBox="1"/>
          <p:nvPr>
            <p:ph idx="1" type="body"/>
          </p:nvPr>
        </p:nvSpPr>
        <p:spPr>
          <a:xfrm>
            <a:off x="6101450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6" name="Google Shape;166;p19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67" name="Google Shape;167;p19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19"/>
          <p:cNvSpPr txBox="1"/>
          <p:nvPr>
            <p:ph idx="2" type="body"/>
          </p:nvPr>
        </p:nvSpPr>
        <p:spPr>
          <a:xfrm>
            <a:off x="457200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9" name="Google Shape;169;p19"/>
          <p:cNvSpPr txBox="1"/>
          <p:nvPr>
            <p:ph idx="3" type="body"/>
          </p:nvPr>
        </p:nvSpPr>
        <p:spPr>
          <a:xfrm>
            <a:off x="3279325" y="1371600"/>
            <a:ext cx="25908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0" name="Google Shape;170;p19"/>
          <p:cNvSpPr txBox="1"/>
          <p:nvPr>
            <p:ph idx="4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Medium"/>
              <a:buNone/>
              <a:defRPr sz="14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dk2"/>
              </a:buClr>
              <a:buSzPts val="1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71" name="Google Shape;171;p19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Right-Graphic (Light)">
  <p:cSld name="TITLE_AND_TWO_COLUMNS_2_1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/>
          <p:nvPr/>
        </p:nvSpPr>
        <p:spPr>
          <a:xfrm>
            <a:off x="3279325" y="7975"/>
            <a:ext cx="58647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0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75" name="Google Shape;175;p20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" name="Google Shape;176;p20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77" name="Google Shape;177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0"/>
          <p:cNvSpPr/>
          <p:nvPr>
            <p:ph idx="2" type="pic"/>
          </p:nvPr>
        </p:nvSpPr>
        <p:spPr>
          <a:xfrm>
            <a:off x="3710250" y="494700"/>
            <a:ext cx="4976700" cy="41685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20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B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3279325" y="1943100"/>
            <a:ext cx="54075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3279325" y="3429000"/>
            <a:ext cx="54075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Inter Medium"/>
              <a:buNone/>
              <a:defRPr sz="1400">
                <a:solidFill>
                  <a:schemeClr val="accent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2" type="subTitle"/>
          </p:nvPr>
        </p:nvSpPr>
        <p:spPr>
          <a:xfrm>
            <a:off x="3279400" y="4450200"/>
            <a:ext cx="3375000" cy="21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Inter"/>
              <a:buNone/>
              <a:defRPr sz="12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pic>
        <p:nvPicPr>
          <p:cNvPr id="19" name="Google Shape;19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80271"/>
            <a:ext cx="2590800" cy="632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Right-Graphic (Dark)">
  <p:cSld name="TITLE_AND_TWO_COLUMNS_2_1_1">
    <p:bg>
      <p:bgPr>
        <a:solidFill>
          <a:schemeClr val="dk1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"/>
          <p:cNvSpPr/>
          <p:nvPr/>
        </p:nvSpPr>
        <p:spPr>
          <a:xfrm>
            <a:off x="3279325" y="7975"/>
            <a:ext cx="5864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1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83" name="Google Shape;183;p21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21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85" name="Google Shape;185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/>
          <p:nvPr>
            <p:ph idx="2" type="pic"/>
          </p:nvPr>
        </p:nvSpPr>
        <p:spPr>
          <a:xfrm>
            <a:off x="3710250" y="494700"/>
            <a:ext cx="4976700" cy="4168500"/>
          </a:xfrm>
          <a:prstGeom prst="rect">
            <a:avLst/>
          </a:prstGeom>
          <a:noFill/>
          <a:ln>
            <a:noFill/>
          </a:ln>
        </p:spPr>
      </p:sp>
      <p:sp>
        <p:nvSpPr>
          <p:cNvPr id="187" name="Google Shape;187;p21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Layout (Light)">
  <p:cSld name="CUSTOM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/>
          <p:nvPr/>
        </p:nvSpPr>
        <p:spPr>
          <a:xfrm>
            <a:off x="75" y="1946900"/>
            <a:ext cx="9144000" cy="3196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2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91" name="Google Shape;191;p22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2" name="Google Shape;192;p22"/>
          <p:cNvSpPr txBox="1"/>
          <p:nvPr>
            <p:ph idx="1" type="subTitle"/>
          </p:nvPr>
        </p:nvSpPr>
        <p:spPr>
          <a:xfrm>
            <a:off x="454800" y="1097274"/>
            <a:ext cx="8229600" cy="61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93" name="Google Shape;193;p22"/>
          <p:cNvSpPr txBox="1"/>
          <p:nvPr>
            <p:ph idx="2" type="subTitle"/>
          </p:nvPr>
        </p:nvSpPr>
        <p:spPr>
          <a:xfrm>
            <a:off x="470775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4" name="Google Shape;194;p22"/>
          <p:cNvSpPr txBox="1"/>
          <p:nvPr>
            <p:ph idx="3" type="subTitle"/>
          </p:nvPr>
        </p:nvSpPr>
        <p:spPr>
          <a:xfrm>
            <a:off x="3280950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5" name="Google Shape;195;p22"/>
          <p:cNvSpPr txBox="1"/>
          <p:nvPr>
            <p:ph idx="4" type="subTitle"/>
          </p:nvPr>
        </p:nvSpPr>
        <p:spPr>
          <a:xfrm>
            <a:off x="6091125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6" name="Google Shape;196;p22"/>
          <p:cNvSpPr/>
          <p:nvPr>
            <p:ph idx="5" type="pic"/>
          </p:nvPr>
        </p:nvSpPr>
        <p:spPr>
          <a:xfrm>
            <a:off x="46277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sp>
        <p:nvSpPr>
          <p:cNvPr id="197" name="Google Shape;197;p22"/>
          <p:cNvSpPr/>
          <p:nvPr>
            <p:ph idx="6" type="pic"/>
          </p:nvPr>
        </p:nvSpPr>
        <p:spPr>
          <a:xfrm>
            <a:off x="328737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sp>
        <p:nvSpPr>
          <p:cNvPr id="198" name="Google Shape;198;p22"/>
          <p:cNvSpPr/>
          <p:nvPr>
            <p:ph idx="7" type="pic"/>
          </p:nvPr>
        </p:nvSpPr>
        <p:spPr>
          <a:xfrm>
            <a:off x="609112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9" name="Google Shape;19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2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Layout (Dark)">
  <p:cSld name="CUSTOM_3">
    <p:bg>
      <p:bgPr>
        <a:solidFill>
          <a:schemeClr val="dk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/>
          <p:nvPr/>
        </p:nvSpPr>
        <p:spPr>
          <a:xfrm>
            <a:off x="75" y="1946900"/>
            <a:ext cx="9144000" cy="3196500"/>
          </a:xfrm>
          <a:prstGeom prst="rect">
            <a:avLst/>
          </a:prstGeom>
          <a:solidFill>
            <a:srgbClr val="020B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3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04" name="Google Shape;204;p23"/>
          <p:cNvSpPr txBox="1"/>
          <p:nvPr>
            <p:ph idx="1" type="subTitle"/>
          </p:nvPr>
        </p:nvSpPr>
        <p:spPr>
          <a:xfrm>
            <a:off x="454800" y="1097274"/>
            <a:ext cx="8229600" cy="61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5" name="Google Shape;205;p23"/>
          <p:cNvSpPr txBox="1"/>
          <p:nvPr>
            <p:ph idx="2" type="subTitle"/>
          </p:nvPr>
        </p:nvSpPr>
        <p:spPr>
          <a:xfrm>
            <a:off x="470775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6" name="Google Shape;206;p23"/>
          <p:cNvSpPr txBox="1"/>
          <p:nvPr>
            <p:ph idx="3" type="subTitle"/>
          </p:nvPr>
        </p:nvSpPr>
        <p:spPr>
          <a:xfrm>
            <a:off x="3280950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7" name="Google Shape;207;p23"/>
          <p:cNvSpPr txBox="1"/>
          <p:nvPr>
            <p:ph idx="4" type="subTitle"/>
          </p:nvPr>
        </p:nvSpPr>
        <p:spPr>
          <a:xfrm>
            <a:off x="6091125" y="3431000"/>
            <a:ext cx="2577300" cy="12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3pPr>
            <a:lvl4pPr lvl="3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4pPr>
            <a:lvl5pPr lvl="4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5pPr>
            <a:lvl6pPr lvl="5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6pPr>
            <a:lvl7pPr lvl="6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7pPr>
            <a:lvl8pPr lvl="7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8pPr>
            <a:lvl9pPr lvl="8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800"/>
              <a:buNone/>
              <a:defRPr sz="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8" name="Google Shape;208;p23"/>
          <p:cNvSpPr/>
          <p:nvPr>
            <p:ph idx="5" type="pic"/>
          </p:nvPr>
        </p:nvSpPr>
        <p:spPr>
          <a:xfrm>
            <a:off x="46277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sp>
        <p:nvSpPr>
          <p:cNvPr id="209" name="Google Shape;209;p23"/>
          <p:cNvSpPr/>
          <p:nvPr>
            <p:ph idx="6" type="pic"/>
          </p:nvPr>
        </p:nvSpPr>
        <p:spPr>
          <a:xfrm>
            <a:off x="328737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sp>
        <p:nvSpPr>
          <p:cNvPr id="210" name="Google Shape;210;p23"/>
          <p:cNvSpPr/>
          <p:nvPr>
            <p:ph idx="7" type="pic"/>
          </p:nvPr>
        </p:nvSpPr>
        <p:spPr>
          <a:xfrm>
            <a:off x="6091125" y="1946900"/>
            <a:ext cx="2577300" cy="1253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1" name="Google Shape;211;p23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3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3" name="Google Shape;213;p23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ight-Image (Light)">
  <p:cSld name="CUSTOM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16" name="Google Shape;216;p24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24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18" name="Google Shape;218;p24"/>
          <p:cNvSpPr txBox="1"/>
          <p:nvPr>
            <p:ph idx="2" type="body"/>
          </p:nvPr>
        </p:nvSpPr>
        <p:spPr>
          <a:xfrm>
            <a:off x="32766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19" name="Google Shape;219;p24"/>
          <p:cNvSpPr/>
          <p:nvPr>
            <p:ph idx="3" type="pic"/>
          </p:nvPr>
        </p:nvSpPr>
        <p:spPr>
          <a:xfrm>
            <a:off x="6111950" y="486725"/>
            <a:ext cx="2574900" cy="41766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0" name="Google Shape;220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4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ight-Image (Dark)">
  <p:cSld name="CUSTOM_1_2">
    <p:bg>
      <p:bgPr>
        <a:solidFill>
          <a:schemeClr val="dk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5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24" name="Google Shape;224;p25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25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26" name="Google Shape;226;p25"/>
          <p:cNvSpPr txBox="1"/>
          <p:nvPr>
            <p:ph idx="2" type="body"/>
          </p:nvPr>
        </p:nvSpPr>
        <p:spPr>
          <a:xfrm>
            <a:off x="32766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27" name="Google Shape;227;p25"/>
          <p:cNvSpPr/>
          <p:nvPr>
            <p:ph idx="3" type="pic"/>
          </p:nvPr>
        </p:nvSpPr>
        <p:spPr>
          <a:xfrm>
            <a:off x="6111950" y="486725"/>
            <a:ext cx="2574900" cy="4176600"/>
          </a:xfrm>
          <a:prstGeom prst="rect">
            <a:avLst/>
          </a:prstGeom>
          <a:noFill/>
          <a:ln>
            <a:noFill/>
          </a:ln>
        </p:spPr>
      </p:sp>
      <p:sp>
        <p:nvSpPr>
          <p:cNvPr id="228" name="Google Shape;228;p25"/>
          <p:cNvSpPr txBox="1"/>
          <p:nvPr/>
        </p:nvSpPr>
        <p:spPr>
          <a:xfrm>
            <a:off x="634200" y="4846850"/>
            <a:ext cx="24138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9" name="Google Shape;229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5"/>
          <p:cNvPicPr preferRelativeResize="0"/>
          <p:nvPr/>
        </p:nvPicPr>
        <p:blipFill rotWithShape="1">
          <a:blip r:embed="rId3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5"/>
          <p:cNvSpPr txBox="1"/>
          <p:nvPr>
            <p:ph idx="4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2" name="Google Shape;232;p25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-Image (Light)">
  <p:cSld name="CUSTOM_1_1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6"/>
          <p:cNvSpPr/>
          <p:nvPr>
            <p:ph idx="2" type="pic"/>
          </p:nvPr>
        </p:nvSpPr>
        <p:spPr>
          <a:xfrm>
            <a:off x="3276600" y="486725"/>
            <a:ext cx="2590800" cy="4176600"/>
          </a:xfrm>
          <a:prstGeom prst="rect">
            <a:avLst/>
          </a:prstGeom>
          <a:noFill/>
          <a:ln>
            <a:noFill/>
          </a:ln>
        </p:spPr>
      </p:sp>
      <p:sp>
        <p:nvSpPr>
          <p:cNvPr id="235" name="Google Shape;235;p26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36" name="Google Shape;236;p26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7" name="Google Shape;237;p26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238" name="Google Shape;238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6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-Image (Dark)">
  <p:cSld name="CUSTOM_1_1_2">
    <p:bg>
      <p:bgPr>
        <a:solidFill>
          <a:schemeClr val="dk1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"/>
          <p:cNvSpPr/>
          <p:nvPr>
            <p:ph idx="2" type="pic"/>
          </p:nvPr>
        </p:nvSpPr>
        <p:spPr>
          <a:xfrm>
            <a:off x="3276600" y="486725"/>
            <a:ext cx="2590800" cy="4176600"/>
          </a:xfrm>
          <a:prstGeom prst="rect">
            <a:avLst/>
          </a:prstGeom>
          <a:noFill/>
          <a:ln>
            <a:noFill/>
          </a:ln>
        </p:spPr>
      </p:sp>
      <p:sp>
        <p:nvSpPr>
          <p:cNvPr id="242" name="Google Shape;242;p27"/>
          <p:cNvSpPr txBox="1"/>
          <p:nvPr>
            <p:ph type="title"/>
          </p:nvPr>
        </p:nvSpPr>
        <p:spPr>
          <a:xfrm>
            <a:off x="457200" y="480275"/>
            <a:ext cx="25908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43" name="Google Shape;243;p27"/>
          <p:cNvSpPr txBox="1"/>
          <p:nvPr>
            <p:ph idx="1" type="body"/>
          </p:nvPr>
        </p:nvSpPr>
        <p:spPr>
          <a:xfrm>
            <a:off x="457200" y="1943100"/>
            <a:ext cx="2590800" cy="272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244" name="Google Shape;244;p27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7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6" name="Google Shape;246;p27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-Image (Light)">
  <p:cSld name="CUSTOM_1_1_1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8"/>
          <p:cNvSpPr txBox="1"/>
          <p:nvPr>
            <p:ph idx="1" type="body"/>
          </p:nvPr>
        </p:nvSpPr>
        <p:spPr>
          <a:xfrm>
            <a:off x="3276725" y="1943100"/>
            <a:ext cx="25908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49" name="Google Shape;249;p28"/>
          <p:cNvSpPr txBox="1"/>
          <p:nvPr>
            <p:ph idx="2" type="body"/>
          </p:nvPr>
        </p:nvSpPr>
        <p:spPr>
          <a:xfrm>
            <a:off x="6096125" y="1943100"/>
            <a:ext cx="2590800" cy="272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50" name="Google Shape;250;p28"/>
          <p:cNvSpPr/>
          <p:nvPr>
            <p:ph idx="3" type="pic"/>
          </p:nvPr>
        </p:nvSpPr>
        <p:spPr>
          <a:xfrm>
            <a:off x="457200" y="486725"/>
            <a:ext cx="2590800" cy="4176600"/>
          </a:xfrm>
          <a:prstGeom prst="rect">
            <a:avLst/>
          </a:prstGeom>
          <a:noFill/>
          <a:ln>
            <a:noFill/>
          </a:ln>
        </p:spPr>
      </p:sp>
      <p:sp>
        <p:nvSpPr>
          <p:cNvPr id="251" name="Google Shape;251;p28"/>
          <p:cNvSpPr txBox="1"/>
          <p:nvPr>
            <p:ph type="title"/>
          </p:nvPr>
        </p:nvSpPr>
        <p:spPr>
          <a:xfrm>
            <a:off x="3276600" y="480275"/>
            <a:ext cx="54102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52" name="Google Shape;252;p28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3" name="Google Shape;253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-Image (Dark)">
  <p:cSld name="CUSTOM_1_1_1_1">
    <p:bg>
      <p:bgPr>
        <a:solidFill>
          <a:schemeClr val="dk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9"/>
          <p:cNvSpPr txBox="1"/>
          <p:nvPr>
            <p:ph idx="1" type="body"/>
          </p:nvPr>
        </p:nvSpPr>
        <p:spPr>
          <a:xfrm>
            <a:off x="3276725" y="1943100"/>
            <a:ext cx="25908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57" name="Google Shape;257;p29"/>
          <p:cNvSpPr txBox="1"/>
          <p:nvPr>
            <p:ph idx="2" type="body"/>
          </p:nvPr>
        </p:nvSpPr>
        <p:spPr>
          <a:xfrm>
            <a:off x="6096125" y="1943100"/>
            <a:ext cx="2590800" cy="272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58" name="Google Shape;258;p29"/>
          <p:cNvSpPr/>
          <p:nvPr>
            <p:ph idx="3" type="pic"/>
          </p:nvPr>
        </p:nvSpPr>
        <p:spPr>
          <a:xfrm>
            <a:off x="457200" y="486725"/>
            <a:ext cx="2590800" cy="4176600"/>
          </a:xfrm>
          <a:prstGeom prst="rect">
            <a:avLst/>
          </a:prstGeom>
          <a:noFill/>
          <a:ln>
            <a:noFill/>
          </a:ln>
        </p:spPr>
      </p:sp>
      <p:sp>
        <p:nvSpPr>
          <p:cNvPr id="259" name="Google Shape;259;p29"/>
          <p:cNvSpPr txBox="1"/>
          <p:nvPr>
            <p:ph type="title"/>
          </p:nvPr>
        </p:nvSpPr>
        <p:spPr>
          <a:xfrm>
            <a:off x="3276600" y="480275"/>
            <a:ext cx="54102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260" name="Google Shape;260;p29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29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2" name="Google Shape;262;p29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(Light)">
  <p:cSld name="CUSTOM_1_1_1_2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0"/>
          <p:cNvSpPr txBox="1"/>
          <p:nvPr>
            <p:ph idx="1" type="subTitle"/>
          </p:nvPr>
        </p:nvSpPr>
        <p:spPr>
          <a:xfrm>
            <a:off x="3942900" y="483050"/>
            <a:ext cx="4731600" cy="418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65" name="Google Shape;265;p30"/>
          <p:cNvSpPr txBox="1"/>
          <p:nvPr/>
        </p:nvSpPr>
        <p:spPr>
          <a:xfrm>
            <a:off x="3279325" y="210312"/>
            <a:ext cx="5784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1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rPr>
              <a:t>“</a:t>
            </a:r>
            <a:endParaRPr b="1" sz="7100">
              <a:solidFill>
                <a:schemeClr val="dk1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grpSp>
        <p:nvGrpSpPr>
          <p:cNvPr id="266" name="Google Shape;266;p30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267" name="Google Shape;267;p30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30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30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0" name="Google Shape;270;p30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1" name="Google Shape;271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0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" name="Google Shape;273;p30"/>
          <p:cNvSpPr/>
          <p:nvPr>
            <p:ph idx="2" type="pic"/>
          </p:nvPr>
        </p:nvSpPr>
        <p:spPr>
          <a:xfrm>
            <a:off x="1123950" y="1943100"/>
            <a:ext cx="1257300" cy="12573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74" name="Google Shape;274;p30"/>
          <p:cNvSpPr txBox="1"/>
          <p:nvPr>
            <p:ph idx="3" type="subTitle"/>
          </p:nvPr>
        </p:nvSpPr>
        <p:spPr>
          <a:xfrm>
            <a:off x="457200" y="3429000"/>
            <a:ext cx="2590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900"/>
              <a:buFont typeface="Inter Light"/>
              <a:buNone/>
              <a:defRPr sz="900">
                <a:latin typeface="Inter Light"/>
                <a:ea typeface="Inter Light"/>
                <a:cs typeface="Inter Light"/>
                <a:sym typeface="Inter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00"/>
              <a:buFont typeface="Inter Light"/>
              <a:buNone/>
              <a:defRPr sz="500">
                <a:latin typeface="Inter Light"/>
                <a:ea typeface="Inter Light"/>
                <a:cs typeface="Inter Light"/>
                <a:sym typeface="Inter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Inter Light"/>
              <a:buNone/>
              <a:defRPr sz="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A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457200" y="1943100"/>
            <a:ext cx="82296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" name="Google Shape;22;p4"/>
          <p:cNvSpPr txBox="1"/>
          <p:nvPr>
            <p:ph idx="1" type="subTitle"/>
          </p:nvPr>
        </p:nvSpPr>
        <p:spPr>
          <a:xfrm>
            <a:off x="470775" y="3438975"/>
            <a:ext cx="8216100" cy="3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(Dark)">
  <p:cSld name="CUSTOM_1_1_1_1_1">
    <p:bg>
      <p:bgPr>
        <a:solidFill>
          <a:schemeClr val="dk1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31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277" name="Google Shape;277;p31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31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31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80" name="Google Shape;280;p31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1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2" name="Google Shape;282;p31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31"/>
          <p:cNvSpPr txBox="1"/>
          <p:nvPr>
            <p:ph idx="1" type="subTitle"/>
          </p:nvPr>
        </p:nvSpPr>
        <p:spPr>
          <a:xfrm>
            <a:off x="3942900" y="483050"/>
            <a:ext cx="4731600" cy="418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84" name="Google Shape;284;p31"/>
          <p:cNvSpPr txBox="1"/>
          <p:nvPr/>
        </p:nvSpPr>
        <p:spPr>
          <a:xfrm>
            <a:off x="3279325" y="210312"/>
            <a:ext cx="5784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1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“</a:t>
            </a:r>
            <a:endParaRPr b="1" sz="7100">
              <a:solidFill>
                <a:schemeClr val="dk2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sp>
        <p:nvSpPr>
          <p:cNvPr id="285" name="Google Shape;285;p31"/>
          <p:cNvSpPr/>
          <p:nvPr>
            <p:ph idx="2" type="pic"/>
          </p:nvPr>
        </p:nvSpPr>
        <p:spPr>
          <a:xfrm>
            <a:off x="1123950" y="1943100"/>
            <a:ext cx="1257300" cy="12573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86" name="Google Shape;286;p31"/>
          <p:cNvSpPr txBox="1"/>
          <p:nvPr>
            <p:ph idx="3" type="subTitle"/>
          </p:nvPr>
        </p:nvSpPr>
        <p:spPr>
          <a:xfrm>
            <a:off x="457200" y="3429000"/>
            <a:ext cx="2590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Inter Light"/>
              <a:buNone/>
              <a:defRPr sz="9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"/>
              <a:buFont typeface="Inter Light"/>
              <a:buNone/>
              <a:defRPr sz="5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"/>
              <a:buFont typeface="Inter Light"/>
              <a:buNone/>
              <a:defRPr sz="3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Only (Light)" type="titleOnly">
  <p:cSld name="TITLE_ONLY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Google Shape;288;p32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289" name="Google Shape;289;p32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32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32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92" name="Google Shape;292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32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94" name="Google Shape;294;p32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5" name="Google Shape;295;p32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Only (Dark)">
  <p:cSld name="TITLE_ONLY_1">
    <p:bg>
      <p:bgPr>
        <a:solidFill>
          <a:schemeClr val="dk1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33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298" name="Google Shape;298;p33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33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33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1" name="Google Shape;301;p33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pic>
        <p:nvPicPr>
          <p:cNvPr id="302" name="Google Shape;302;p33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3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4" name="Google Shape;304;p33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Light)" type="blank">
  <p:cSld name="BLANK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4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07" name="Google Shape;307;p34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308" name="Google Shape;308;p34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34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34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11" name="Google Shape;311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4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Dark) ">
  <p:cSld name="BLANK_1">
    <p:bg>
      <p:bgPr>
        <a:solidFill>
          <a:schemeClr val="dk1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35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315" name="Google Shape;315;p35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35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5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8" name="Google Shape;318;p35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9" name="Google Shape;319;p35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5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A">
  <p:cSld name="CUSTOM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6"/>
          <p:cNvSpPr txBox="1"/>
          <p:nvPr/>
        </p:nvSpPr>
        <p:spPr>
          <a:xfrm>
            <a:off x="470775" y="1943100"/>
            <a:ext cx="82161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chemeClr val="dk2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Thank You</a:t>
            </a:r>
            <a:endParaRPr sz="6600">
              <a:solidFill>
                <a:schemeClr val="dk2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pic>
        <p:nvPicPr>
          <p:cNvPr id="323" name="Google Shape;32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188" y="3846848"/>
            <a:ext cx="1647624" cy="40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B">
  <p:cSld name="CUSTOM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7"/>
          <p:cNvSpPr txBox="1"/>
          <p:nvPr/>
        </p:nvSpPr>
        <p:spPr>
          <a:xfrm>
            <a:off x="470775" y="1943100"/>
            <a:ext cx="82161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chemeClr val="dk2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Thank You</a:t>
            </a:r>
            <a:endParaRPr sz="6600">
              <a:solidFill>
                <a:schemeClr val="dk2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pic>
        <p:nvPicPr>
          <p:cNvPr id="326" name="Google Shape;32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188" y="3846848"/>
            <a:ext cx="1647624" cy="40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creenshot_Insight">
  <p:cSld name="2_Screenshot_Insight">
    <p:bg>
      <p:bgPr>
        <a:solidFill>
          <a:schemeClr val="lt1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8"/>
          <p:cNvSpPr txBox="1"/>
          <p:nvPr>
            <p:ph type="title"/>
          </p:nvPr>
        </p:nvSpPr>
        <p:spPr>
          <a:xfrm>
            <a:off x="441197" y="342900"/>
            <a:ext cx="8263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pic>
        <p:nvPicPr>
          <p:cNvPr id="329" name="Google Shape;329;p38"/>
          <p:cNvPicPr preferRelativeResize="0"/>
          <p:nvPr/>
        </p:nvPicPr>
        <p:blipFill rotWithShape="1">
          <a:blip r:embed="rId2">
            <a:alphaModFix/>
          </a:blip>
          <a:srcRect b="5414" l="16917" r="55137" t="4794"/>
          <a:stretch/>
        </p:blipFill>
        <p:spPr>
          <a:xfrm>
            <a:off x="5510892" y="0"/>
            <a:ext cx="36331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8"/>
          <p:cNvSpPr/>
          <p:nvPr/>
        </p:nvSpPr>
        <p:spPr>
          <a:xfrm>
            <a:off x="5169282" y="0"/>
            <a:ext cx="23799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19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t" bIns="109725" lIns="137150" spcFirstLastPara="1" rIns="137150" wrap="square" tIns="109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Quattrocento Sans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9"/>
          <p:cNvSpPr txBox="1"/>
          <p:nvPr>
            <p:ph type="title"/>
          </p:nvPr>
        </p:nvSpPr>
        <p:spPr>
          <a:xfrm>
            <a:off x="441197" y="342900"/>
            <a:ext cx="8263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grpSp>
        <p:nvGrpSpPr>
          <p:cNvPr id="333" name="Google Shape;333;p39"/>
          <p:cNvGrpSpPr/>
          <p:nvPr/>
        </p:nvGrpSpPr>
        <p:grpSpPr>
          <a:xfrm>
            <a:off x="0" y="1670364"/>
            <a:ext cx="9144003" cy="3476950"/>
            <a:chOff x="0" y="2222067"/>
            <a:chExt cx="12192004" cy="4635933"/>
          </a:xfrm>
        </p:grpSpPr>
        <p:pic>
          <p:nvPicPr>
            <p:cNvPr id="334" name="Google Shape;334;p39"/>
            <p:cNvPicPr preferRelativeResize="0"/>
            <p:nvPr/>
          </p:nvPicPr>
          <p:blipFill rotWithShape="1">
            <a:blip r:embed="rId2">
              <a:alphaModFix amt="50000"/>
            </a:blip>
            <a:srcRect b="0" l="7611" r="35753" t="53176"/>
            <a:stretch/>
          </p:blipFill>
          <p:spPr>
            <a:xfrm>
              <a:off x="0" y="2345011"/>
              <a:ext cx="12192002" cy="45129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5" name="Google Shape;335;p39"/>
            <p:cNvSpPr/>
            <p:nvPr/>
          </p:nvSpPr>
          <p:spPr>
            <a:xfrm rot="5400000">
              <a:off x="5167804" y="-2945733"/>
              <a:ext cx="1856400" cy="121920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19000">
                  <a:schemeClr val="lt1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</p:spTree>
  </p:cSld>
  <p:clrMapOvr>
    <a:masterClrMapping/>
  </p:clrMapOvr>
  <p:transition>
    <p:fade/>
  </p:transition>
  <p:extLst>
    <p:ext uri="{DCECCB84-F9BA-43D5-87BE-67443E8EF086}">
      <p15:sldGuideLst>
        <p15:guide id="1" pos="584">
          <p15:clr>
            <a:srgbClr val="A4A3A4"/>
          </p15:clr>
        </p15:guide>
        <p15:guide id="2" pos="721">
          <p15:clr>
            <a:srgbClr val="A4A3A4"/>
          </p15:clr>
        </p15:guide>
        <p15:guide id="3" pos="1030">
          <p15:clr>
            <a:srgbClr val="A4A3A4"/>
          </p15:clr>
        </p15:guide>
        <p15:guide id="4" pos="1167">
          <p15:clr>
            <a:srgbClr val="A4A3A4"/>
          </p15:clr>
        </p15:guide>
        <p15:guide id="5" pos="1475">
          <p15:clr>
            <a:srgbClr val="A4A3A4"/>
          </p15:clr>
        </p15:guide>
        <p15:guide id="6" pos="1613">
          <p15:clr>
            <a:srgbClr val="A4A3A4"/>
          </p15:clr>
        </p15:guide>
        <p15:guide id="7" pos="1921">
          <p15:clr>
            <a:srgbClr val="A4A3A4"/>
          </p15:clr>
        </p15:guide>
        <p15:guide id="8" pos="2058">
          <p15:clr>
            <a:srgbClr val="A4A3A4"/>
          </p15:clr>
        </p15:guide>
        <p15:guide id="9" pos="2366">
          <p15:clr>
            <a:srgbClr val="A4A3A4"/>
          </p15:clr>
        </p15:guide>
        <p15:guide id="10" pos="2503">
          <p15:clr>
            <a:srgbClr val="A4A3A4"/>
          </p15:clr>
        </p15:guide>
        <p15:guide id="11" pos="2812">
          <p15:clr>
            <a:srgbClr val="A4A3A4"/>
          </p15:clr>
        </p15:guide>
        <p15:guide id="12" pos="2949">
          <p15:clr>
            <a:srgbClr val="A4A3A4"/>
          </p15:clr>
        </p15:guide>
        <p15:guide id="13" pos="3257">
          <p15:clr>
            <a:srgbClr val="A4A3A4"/>
          </p15:clr>
        </p15:guide>
        <p15:guide id="14" pos="3395">
          <p15:clr>
            <a:srgbClr val="A4A3A4"/>
          </p15:clr>
        </p15:guide>
        <p15:guide id="15" pos="3703">
          <p15:clr>
            <a:srgbClr val="A4A3A4"/>
          </p15:clr>
        </p15:guide>
        <p15:guide id="16" pos="3840">
          <p15:clr>
            <a:srgbClr val="A4A3A4"/>
          </p15:clr>
        </p15:guide>
        <p15:guide id="17" pos="4147">
          <p15:clr>
            <a:srgbClr val="A4A3A4"/>
          </p15:clr>
        </p15:guide>
        <p15:guide id="18" pos="4285">
          <p15:clr>
            <a:srgbClr val="A4A3A4"/>
          </p15:clr>
        </p15:guide>
        <p15:guide id="19" pos="4592">
          <p15:clr>
            <a:srgbClr val="A4A3A4"/>
          </p15:clr>
        </p15:guide>
        <p15:guide id="20" pos="4731">
          <p15:clr>
            <a:srgbClr val="A4A3A4"/>
          </p15:clr>
        </p15:guide>
        <p15:guide id="21" pos="5038">
          <p15:clr>
            <a:srgbClr val="A4A3A4"/>
          </p15:clr>
        </p15:guide>
        <p15:guide id="22" pos="5175">
          <p15:clr>
            <a:srgbClr val="A4A3A4"/>
          </p15:clr>
        </p15:guide>
        <p15:guide id="23" orient="horz" pos="679">
          <p15:clr>
            <a:srgbClr val="5ACBF0"/>
          </p15:clr>
        </p15:guide>
        <p15:guide id="24" orient="horz" pos="953">
          <p15:clr>
            <a:srgbClr val="5ACBF0"/>
          </p15:clr>
        </p15:guide>
        <p15:guide id="25" orient="horz" pos="216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A (with image)">
  <p:cSld name="SECTION_HEADER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457200" y="1943100"/>
            <a:ext cx="25908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5" name="Google Shape;25;p5"/>
          <p:cNvSpPr txBox="1"/>
          <p:nvPr>
            <p:ph idx="1" type="subTitle"/>
          </p:nvPr>
        </p:nvSpPr>
        <p:spPr>
          <a:xfrm>
            <a:off x="461474" y="3438975"/>
            <a:ext cx="2586600" cy="3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26" name="Google Shape;26;p5"/>
          <p:cNvSpPr/>
          <p:nvPr>
            <p:ph idx="2" type="pic"/>
          </p:nvPr>
        </p:nvSpPr>
        <p:spPr>
          <a:xfrm>
            <a:off x="3279325" y="466054"/>
            <a:ext cx="5407800" cy="4197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B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457200" y="1943100"/>
            <a:ext cx="82296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70775" y="3438975"/>
            <a:ext cx="8216100" cy="3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B (with image)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457200" y="1943100"/>
            <a:ext cx="25908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2" name="Google Shape;32;p7"/>
          <p:cNvSpPr txBox="1"/>
          <p:nvPr>
            <p:ph idx="1" type="subTitle"/>
          </p:nvPr>
        </p:nvSpPr>
        <p:spPr>
          <a:xfrm>
            <a:off x="461474" y="3438975"/>
            <a:ext cx="2586600" cy="3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Inter Medium"/>
              <a:buNone/>
              <a:defRPr sz="1400">
                <a:solidFill>
                  <a:schemeClr val="accen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33" name="Google Shape;33;p7"/>
          <p:cNvSpPr/>
          <p:nvPr>
            <p:ph idx="2" type="pic"/>
          </p:nvPr>
        </p:nvSpPr>
        <p:spPr>
          <a:xfrm>
            <a:off x="3303575" y="492225"/>
            <a:ext cx="5383200" cy="4170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&amp; 1-Column (Light)" type="tx">
  <p:cSld name="TITLE_AND_BOD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 sz="700"/>
            </a:lvl1pPr>
            <a:lvl2pPr lvl="1">
              <a:buNone/>
              <a:defRPr sz="700"/>
            </a:lvl2pPr>
            <a:lvl3pPr lvl="2">
              <a:buNone/>
              <a:defRPr sz="700"/>
            </a:lvl3pPr>
            <a:lvl4pPr lvl="3">
              <a:buNone/>
              <a:defRPr sz="700"/>
            </a:lvl4pPr>
            <a:lvl5pPr lvl="4">
              <a:buNone/>
              <a:defRPr sz="700"/>
            </a:lvl5pPr>
            <a:lvl6pPr lvl="5">
              <a:buNone/>
              <a:defRPr sz="700"/>
            </a:lvl6pPr>
            <a:lvl7pPr lvl="6">
              <a:buNone/>
              <a:defRPr sz="700"/>
            </a:lvl7pPr>
            <a:lvl8pPr lvl="7">
              <a:buNone/>
              <a:defRPr sz="700"/>
            </a:lvl8pPr>
            <a:lvl9pPr lvl="8">
              <a:buNone/>
              <a:defRPr sz="7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7" name="Google Shape;37;p8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38" name="Google Shape;38;p8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" name="Google Shape;39;p8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" name="Google Shape;40;p8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" name="Google Shape;41;p8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2" name="Google Shape;42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8"/>
          <p:cNvSpPr txBox="1"/>
          <p:nvPr>
            <p:ph idx="1" type="body"/>
          </p:nvPr>
        </p:nvSpPr>
        <p:spPr>
          <a:xfrm>
            <a:off x="454925" y="1097274"/>
            <a:ext cx="82296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&amp; 1-Column (Dark)">
  <p:cSld name="TITLE_AND_BODY_2">
    <p:bg>
      <p:bgPr>
        <a:solidFill>
          <a:schemeClr val="dk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p9"/>
          <p:cNvGrpSpPr/>
          <p:nvPr/>
        </p:nvGrpSpPr>
        <p:grpSpPr>
          <a:xfrm>
            <a:off x="4822703" y="31"/>
            <a:ext cx="4321568" cy="5143648"/>
            <a:chOff x="4822703" y="31"/>
            <a:chExt cx="4321568" cy="5143648"/>
          </a:xfrm>
        </p:grpSpPr>
        <p:sp>
          <p:nvSpPr>
            <p:cNvPr id="46" name="Google Shape;46;p9"/>
            <p:cNvSpPr/>
            <p:nvPr/>
          </p:nvSpPr>
          <p:spPr>
            <a:xfrm>
              <a:off x="8297263" y="31"/>
              <a:ext cx="847008" cy="3948320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9"/>
            <p:cNvSpPr/>
            <p:nvPr/>
          </p:nvSpPr>
          <p:spPr>
            <a:xfrm>
              <a:off x="4822703" y="31"/>
              <a:ext cx="3474592" cy="5143648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102761">
                <a:alpha val="589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" name="Google Shape;48;p9"/>
            <p:cNvSpPr/>
            <p:nvPr/>
          </p:nvSpPr>
          <p:spPr>
            <a:xfrm>
              <a:off x="6761295" y="31"/>
              <a:ext cx="2361536" cy="2544704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1A2F68">
                <a:alpha val="6607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9" name="Google Shape;49;p9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0" name="Google Shape;50;p9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9"/>
          <p:cNvSpPr txBox="1"/>
          <p:nvPr/>
        </p:nvSpPr>
        <p:spPr>
          <a:xfrm>
            <a:off x="634200" y="485546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2" name="Google Shape;52;p9"/>
          <p:cNvPicPr preferRelativeResize="0"/>
          <p:nvPr/>
        </p:nvPicPr>
        <p:blipFill rotWithShape="1">
          <a:blip r:embed="rId2">
            <a:alphaModFix/>
          </a:blip>
          <a:srcRect b="0" l="129" r="119" t="0"/>
          <a:stretch/>
        </p:blipFill>
        <p:spPr>
          <a:xfrm>
            <a:off x="8080600" y="4834312"/>
            <a:ext cx="606198" cy="148076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9"/>
          <p:cNvSpPr txBox="1"/>
          <p:nvPr>
            <p:ph idx="1" type="body"/>
          </p:nvPr>
        </p:nvSpPr>
        <p:spPr>
          <a:xfrm>
            <a:off x="454925" y="1097274"/>
            <a:ext cx="8229600" cy="35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>
                <a:solidFill>
                  <a:schemeClr val="lt2"/>
                </a:solidFill>
              </a:defRPr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>
                <a:solidFill>
                  <a:schemeClr val="lt2"/>
                </a:solidFill>
              </a:defRPr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Clr>
                <a:schemeClr val="lt2"/>
              </a:buClr>
              <a:buSzPts val="10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&amp; 1-Column (Light)">
  <p:cSld name="TITLE_AND_BODY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7" name="Google Shape;57;p10"/>
          <p:cNvGrpSpPr/>
          <p:nvPr/>
        </p:nvGrpSpPr>
        <p:grpSpPr>
          <a:xfrm>
            <a:off x="4822703" y="31"/>
            <a:ext cx="4321568" cy="5143648"/>
            <a:chOff x="3991150" y="848375"/>
            <a:chExt cx="3376225" cy="4018475"/>
          </a:xfrm>
        </p:grpSpPr>
        <p:sp>
          <p:nvSpPr>
            <p:cNvPr id="58" name="Google Shape;58;p10"/>
            <p:cNvSpPr/>
            <p:nvPr/>
          </p:nvSpPr>
          <p:spPr>
            <a:xfrm>
              <a:off x="6705650" y="848375"/>
              <a:ext cx="661725" cy="3084625"/>
            </a:xfrm>
            <a:custGeom>
              <a:rect b="b" l="l" r="r" t="t"/>
              <a:pathLst>
                <a:path extrusionOk="0" h="123385" w="26469">
                  <a:moveTo>
                    <a:pt x="25799" y="0"/>
                  </a:moveTo>
                  <a:lnTo>
                    <a:pt x="0" y="79521"/>
                  </a:lnTo>
                  <a:lnTo>
                    <a:pt x="26469" y="123385"/>
                  </a:lnTo>
                  <a:lnTo>
                    <a:pt x="26469" y="1063"/>
                  </a:lnTo>
                  <a:lnTo>
                    <a:pt x="25799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10"/>
            <p:cNvSpPr/>
            <p:nvPr/>
          </p:nvSpPr>
          <p:spPr>
            <a:xfrm>
              <a:off x="3991150" y="848375"/>
              <a:ext cx="2714525" cy="4018475"/>
            </a:xfrm>
            <a:custGeom>
              <a:rect b="b" l="l" r="r" t="t"/>
              <a:pathLst>
                <a:path extrusionOk="0" h="160739" w="108581">
                  <a:moveTo>
                    <a:pt x="60582" y="0"/>
                  </a:moveTo>
                  <a:lnTo>
                    <a:pt x="1" y="160739"/>
                  </a:lnTo>
                  <a:lnTo>
                    <a:pt x="82228" y="160739"/>
                  </a:lnTo>
                  <a:lnTo>
                    <a:pt x="108580" y="79521"/>
                  </a:lnTo>
                  <a:lnTo>
                    <a:pt x="605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10"/>
            <p:cNvSpPr/>
            <p:nvPr/>
          </p:nvSpPr>
          <p:spPr>
            <a:xfrm>
              <a:off x="5505675" y="848375"/>
              <a:ext cx="1844950" cy="1988050"/>
            </a:xfrm>
            <a:custGeom>
              <a:rect b="b" l="l" r="r" t="t"/>
              <a:pathLst>
                <a:path extrusionOk="0" h="79522" w="73798">
                  <a:moveTo>
                    <a:pt x="1" y="0"/>
                  </a:moveTo>
                  <a:lnTo>
                    <a:pt x="47999" y="79521"/>
                  </a:lnTo>
                  <a:lnTo>
                    <a:pt x="7379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61" name="Google Shape;6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80600" y="4834312"/>
            <a:ext cx="606197" cy="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0"/>
          <p:cNvSpPr txBox="1"/>
          <p:nvPr>
            <p:ph idx="1" type="body"/>
          </p:nvPr>
        </p:nvSpPr>
        <p:spPr>
          <a:xfrm>
            <a:off x="454925" y="1371600"/>
            <a:ext cx="8229600" cy="329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SzPts val="1200"/>
              <a:buChar char="○"/>
              <a:defRPr/>
            </a:lvl2pPr>
            <a:lvl3pPr indent="-292100" lvl="2" marL="1371600" rtl="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2" type="subTitle"/>
          </p:nvPr>
        </p:nvSpPr>
        <p:spPr>
          <a:xfrm>
            <a:off x="462775" y="922000"/>
            <a:ext cx="8229600" cy="2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Medium"/>
              <a:buNone/>
              <a:defRPr sz="1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" name="Google Shape;64;p10"/>
          <p:cNvSpPr txBox="1"/>
          <p:nvPr/>
        </p:nvSpPr>
        <p:spPr>
          <a:xfrm>
            <a:off x="634200" y="4855994"/>
            <a:ext cx="2413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Proprietary &amp; Confidential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480275"/>
            <a:ext cx="8229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ExtraLight"/>
              <a:buNone/>
              <a:defRPr sz="24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109100"/>
            <a:ext cx="8229600" cy="3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ExtraLight"/>
              <a:buChar char="●"/>
              <a:defRPr sz="16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1pPr>
            <a:lvl2pPr indent="-30480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 ExtraLight"/>
              <a:buChar char="○"/>
              <a:defRPr sz="1200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2pPr>
            <a:lvl3pPr indent="-292100" lvl="2" marL="13716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29346D"/>
              </a:buClr>
              <a:buSzPts val="1000"/>
              <a:buFont typeface="Inter ExtraLight"/>
              <a:buChar char="■"/>
              <a:defRPr sz="1000">
                <a:solidFill>
                  <a:srgbClr val="29346D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3pPr>
            <a:lvl4pPr indent="-292100" lvl="3" marL="1828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F5888"/>
              </a:buClr>
              <a:buSzPts val="1000"/>
              <a:buFont typeface="Inter ExtraLight"/>
              <a:buChar char="●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4pPr>
            <a:lvl5pPr indent="-292100" lvl="4" marL="22860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F5888"/>
              </a:buClr>
              <a:buSzPts val="1000"/>
              <a:buFont typeface="Inter ExtraLight"/>
              <a:buChar char="○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5pPr>
            <a:lvl6pPr indent="-292100" lvl="5" marL="27432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F5888"/>
              </a:buClr>
              <a:buSzPts val="1000"/>
              <a:buFont typeface="Inter ExtraLight"/>
              <a:buChar char="■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6pPr>
            <a:lvl7pPr indent="-292100" lvl="6" marL="3200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F5888"/>
              </a:buClr>
              <a:buSzPts val="1000"/>
              <a:buFont typeface="Inter ExtraLight"/>
              <a:buChar char="●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7pPr>
            <a:lvl8pPr indent="-292100" lvl="7" marL="36576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F5888"/>
              </a:buClr>
              <a:buSzPts val="1000"/>
              <a:buFont typeface="Inter ExtraLight"/>
              <a:buChar char="○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8pPr>
            <a:lvl9pPr indent="-292100" lvl="8" marL="4114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4F5888"/>
              </a:buClr>
              <a:buSzPts val="1000"/>
              <a:buFont typeface="Inter ExtraLight"/>
              <a:buChar char="■"/>
              <a:defRPr sz="1000">
                <a:solidFill>
                  <a:srgbClr val="4F5888"/>
                </a:solidFill>
                <a:latin typeface="Inter ExtraLight"/>
                <a:ea typeface="Inter ExtraLight"/>
                <a:cs typeface="Inter ExtraLight"/>
                <a:sym typeface="Inter Extra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>
              <a:buNone/>
              <a:defRPr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224">
          <p15:clr>
            <a:srgbClr val="EA4335"/>
          </p15:clr>
        </p15:guide>
        <p15:guide id="2" pos="288">
          <p15:clr>
            <a:srgbClr val="EA4335"/>
          </p15:clr>
        </p15:guide>
        <p15:guide id="3" pos="1920">
          <p15:clr>
            <a:srgbClr val="EA4335"/>
          </p15:clr>
        </p15:guide>
        <p15:guide id="4" pos="2066">
          <p15:clr>
            <a:srgbClr val="EA4335"/>
          </p15:clr>
        </p15:guide>
        <p15:guide id="5" pos="3694">
          <p15:clr>
            <a:srgbClr val="EA4335"/>
          </p15:clr>
        </p15:guide>
        <p15:guide id="6" pos="3840">
          <p15:clr>
            <a:srgbClr val="EA4335"/>
          </p15:clr>
        </p15:guide>
        <p15:guide id="7" pos="5472">
          <p15:clr>
            <a:srgbClr val="EA4335"/>
          </p15:clr>
        </p15:guide>
        <p15:guide id="8" orient="horz" pos="303">
          <p15:clr>
            <a:srgbClr val="EA4335"/>
          </p15:clr>
        </p15:guide>
        <p15:guide id="9" orient="horz" pos="1080">
          <p15:clr>
            <a:srgbClr val="EA4335"/>
          </p15:clr>
        </p15:guide>
        <p15:guide id="10" orient="horz" pos="2937">
          <p15:clr>
            <a:srgbClr val="EA4335"/>
          </p15:clr>
        </p15:guide>
        <p15:guide id="11" orient="horz" pos="2160">
          <p15:clr>
            <a:srgbClr val="EA4335"/>
          </p15:clr>
        </p15:guide>
        <p15:guide id="12" orient="horz" pos="2016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hyperlink" Target="https://support.microsoft.com/en-us/topic/overview-of-microsoft-365-chat-preview-5b00a52d-7296-48ee-b938-b95b7209f737" TargetMode="External"/><Relationship Id="rId9" Type="http://schemas.openxmlformats.org/officeDocument/2006/relationships/hyperlink" Target="https://support.microsoft.com/en-us/copilot-powerpoint" TargetMode="External"/><Relationship Id="rId5" Type="http://schemas.openxmlformats.org/officeDocument/2006/relationships/image" Target="../media/image13.png"/><Relationship Id="rId6" Type="http://schemas.openxmlformats.org/officeDocument/2006/relationships/hyperlink" Target="https://support.microsoft.com/en-us/copilot-excel" TargetMode="External"/><Relationship Id="rId7" Type="http://schemas.openxmlformats.org/officeDocument/2006/relationships/image" Target="../media/image19.png"/><Relationship Id="rId8" Type="http://schemas.openxmlformats.org/officeDocument/2006/relationships/image" Target="../media/image4.png"/><Relationship Id="rId11" Type="http://schemas.openxmlformats.org/officeDocument/2006/relationships/hyperlink" Target="https://support.microsoft.com/en-us/copilot-excel" TargetMode="External"/><Relationship Id="rId10" Type="http://schemas.openxmlformats.org/officeDocument/2006/relationships/image" Target="../media/image15.png"/><Relationship Id="rId13" Type="http://schemas.openxmlformats.org/officeDocument/2006/relationships/hyperlink" Target="https://www.microsoft.com/en-us/bing/chat/enterprise/?form=MA13FV" TargetMode="External"/><Relationship Id="rId12" Type="http://schemas.openxmlformats.org/officeDocument/2006/relationships/hyperlink" Target="https://www.microsoft.com/en-us/bing/chat/enterprise/?form=MA13FV" TargetMode="External"/><Relationship Id="rId14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hyperlink" Target="https://support.microsoft.com/en-us/topic/overview-of-microsoft-365-chat-preview-5b00a52d-7296-48ee-b938-b95b7209f737" TargetMode="External"/><Relationship Id="rId9" Type="http://schemas.openxmlformats.org/officeDocument/2006/relationships/image" Target="../media/image20.png"/><Relationship Id="rId5" Type="http://schemas.openxmlformats.org/officeDocument/2006/relationships/image" Target="../media/image13.png"/><Relationship Id="rId6" Type="http://schemas.openxmlformats.org/officeDocument/2006/relationships/image" Target="../media/image4.png"/><Relationship Id="rId7" Type="http://schemas.openxmlformats.org/officeDocument/2006/relationships/hyperlink" Target="https://support.microsoft.com/en-us/copilot-whiteboard" TargetMode="External"/><Relationship Id="rId8" Type="http://schemas.openxmlformats.org/officeDocument/2006/relationships/hyperlink" Target="https://support.microsoft.com/en-us/copilot-whiteboard" TargetMode="External"/><Relationship Id="rId11" Type="http://schemas.openxmlformats.org/officeDocument/2006/relationships/hyperlink" Target="https://support.microsoft.com/en-us/copilot-powerpoint" TargetMode="External"/><Relationship Id="rId10" Type="http://schemas.openxmlformats.org/officeDocument/2006/relationships/image" Target="../media/image9.png"/><Relationship Id="rId13" Type="http://schemas.openxmlformats.org/officeDocument/2006/relationships/image" Target="../media/image6.png"/><Relationship Id="rId12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hyperlink" Target="https://www.microsoft.com/en-us/worklab/work-trend-index/will-ai-fix-work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slide" Target="/ppt/slides/slide5.xml"/><Relationship Id="rId4" Type="http://schemas.openxmlformats.org/officeDocument/2006/relationships/slide" Target="/ppt/slides/slide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slide" Target="/ppt/slides/slide5.xml"/><Relationship Id="rId9" Type="http://schemas.openxmlformats.org/officeDocument/2006/relationships/slide" Target="/ppt/slides/slide11.xml"/><Relationship Id="rId5" Type="http://schemas.openxmlformats.org/officeDocument/2006/relationships/slide" Target="/ppt/slides/slide7.xml"/><Relationship Id="rId6" Type="http://schemas.openxmlformats.org/officeDocument/2006/relationships/slide" Target="/ppt/slides/slide10.xml"/><Relationship Id="rId7" Type="http://schemas.openxmlformats.org/officeDocument/2006/relationships/slide" Target="/ppt/slides/slide6.xml"/><Relationship Id="rId8" Type="http://schemas.openxmlformats.org/officeDocument/2006/relationships/slide" Target="/ppt/slides/slide9.xml"/><Relationship Id="rId10" Type="http://schemas.openxmlformats.org/officeDocument/2006/relationships/slide" Target="/ppt/slides/slide8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hyperlink" Target="https://support.microsoft.com/en-us/topic/overview-of-microsoft-365-chat-preview-5b00a52d-7296-48ee-b938-b95b7209f737" TargetMode="External"/><Relationship Id="rId9" Type="http://schemas.openxmlformats.org/officeDocument/2006/relationships/image" Target="../media/image9.png"/><Relationship Id="rId5" Type="http://schemas.openxmlformats.org/officeDocument/2006/relationships/image" Target="../media/image13.png"/><Relationship Id="rId6" Type="http://schemas.openxmlformats.org/officeDocument/2006/relationships/image" Target="../media/image4.png"/><Relationship Id="rId7" Type="http://schemas.openxmlformats.org/officeDocument/2006/relationships/hyperlink" Target="https://support.microsoft.com/en-us/copilot-word" TargetMode="External"/><Relationship Id="rId8" Type="http://schemas.openxmlformats.org/officeDocument/2006/relationships/image" Target="../media/image6.png"/><Relationship Id="rId11" Type="http://schemas.openxmlformats.org/officeDocument/2006/relationships/image" Target="../media/image15.png"/><Relationship Id="rId10" Type="http://schemas.openxmlformats.org/officeDocument/2006/relationships/hyperlink" Target="https://support.microsoft.com/en-us/copilot-powerpoint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Relationship Id="rId5" Type="http://schemas.openxmlformats.org/officeDocument/2006/relationships/hyperlink" Target="https://support.microsoft.com/en-us/topic/overview-of-microsoft-365-chat-preview-5b00a52d-7296-48ee-b938-b95b7209f737" TargetMode="External"/><Relationship Id="rId6" Type="http://schemas.openxmlformats.org/officeDocument/2006/relationships/image" Target="../media/image13.png"/><Relationship Id="rId7" Type="http://schemas.openxmlformats.org/officeDocument/2006/relationships/hyperlink" Target="https://support.microsoft.com/en-us/copilot-loop" TargetMode="External"/><Relationship Id="rId8" Type="http://schemas.openxmlformats.org/officeDocument/2006/relationships/hyperlink" Target="https://support.microsoft.com/en-us/copilot-loop" TargetMode="External"/><Relationship Id="rId11" Type="http://schemas.openxmlformats.org/officeDocument/2006/relationships/hyperlink" Target="https://support.microsoft.com/en-us/copilot-powerpoint" TargetMode="External"/><Relationship Id="rId10" Type="http://schemas.openxmlformats.org/officeDocument/2006/relationships/image" Target="../media/image4.png"/><Relationship Id="rId12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hyperlink" Target="https://support.microsoft.com/en-us/copilot-excel" TargetMode="External"/><Relationship Id="rId9" Type="http://schemas.openxmlformats.org/officeDocument/2006/relationships/hyperlink" Target="https://support.microsoft.com/en-us/copilot-whiteboard" TargetMode="External"/><Relationship Id="rId5" Type="http://schemas.openxmlformats.org/officeDocument/2006/relationships/image" Target="../media/image19.png"/><Relationship Id="rId6" Type="http://schemas.openxmlformats.org/officeDocument/2006/relationships/hyperlink" Target="https://support.microsoft.com/en-us/topic/overview-of-microsoft-365-chat-preview-5b00a52d-7296-48ee-b938-b95b7209f737" TargetMode="External"/><Relationship Id="rId7" Type="http://schemas.openxmlformats.org/officeDocument/2006/relationships/image" Target="../media/image13.png"/><Relationship Id="rId8" Type="http://schemas.openxmlformats.org/officeDocument/2006/relationships/hyperlink" Target="https://support.microsoft.com/en-us/copilot-whiteboard" TargetMode="External"/><Relationship Id="rId11" Type="http://schemas.openxmlformats.org/officeDocument/2006/relationships/image" Target="../media/image4.png"/><Relationship Id="rId10" Type="http://schemas.openxmlformats.org/officeDocument/2006/relationships/image" Target="../media/image20.png"/><Relationship Id="rId13" Type="http://schemas.openxmlformats.org/officeDocument/2006/relationships/hyperlink" Target="https://support.microsoft.com/en-us/copilot-powerpoint" TargetMode="External"/><Relationship Id="rId12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hyperlink" Target="https://support.microsoft.com/en-us/copilot-loop" TargetMode="External"/><Relationship Id="rId9" Type="http://schemas.openxmlformats.org/officeDocument/2006/relationships/image" Target="../media/image21.png"/><Relationship Id="rId5" Type="http://schemas.openxmlformats.org/officeDocument/2006/relationships/hyperlink" Target="https://support.microsoft.com/en-us/copilot-loop" TargetMode="External"/><Relationship Id="rId6" Type="http://schemas.openxmlformats.org/officeDocument/2006/relationships/image" Target="../media/image18.png"/><Relationship Id="rId7" Type="http://schemas.openxmlformats.org/officeDocument/2006/relationships/hyperlink" Target="https://www.microsoft.com/en-us/bing/chat/enterprise/?form=MA13FV" TargetMode="External"/><Relationship Id="rId8" Type="http://schemas.openxmlformats.org/officeDocument/2006/relationships/hyperlink" Target="https://www.microsoft.com/en-us/bing/chat/enterprise/?form=MA13FV" TargetMode="External"/><Relationship Id="rId11" Type="http://schemas.openxmlformats.org/officeDocument/2006/relationships/image" Target="../media/image13.png"/><Relationship Id="rId10" Type="http://schemas.openxmlformats.org/officeDocument/2006/relationships/hyperlink" Target="https://support.microsoft.com/en-us/topic/overview-of-microsoft-365-chat-preview-5b00a52d-7296-48ee-b938-b95b7209f737" TargetMode="External"/><Relationship Id="rId13" Type="http://schemas.openxmlformats.org/officeDocument/2006/relationships/image" Target="../media/image15.png"/><Relationship Id="rId12" Type="http://schemas.openxmlformats.org/officeDocument/2006/relationships/hyperlink" Target="https://support.microsoft.com/en-us/copilot-powerpoint" TargetMode="External"/><Relationship Id="rId15" Type="http://schemas.openxmlformats.org/officeDocument/2006/relationships/image" Target="../media/image6.png"/><Relationship Id="rId1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hyperlink" Target="https://www.microsoft.com/en-us/bing/chat/enterprise/?form=MA13FV" TargetMode="External"/><Relationship Id="rId9" Type="http://schemas.openxmlformats.org/officeDocument/2006/relationships/image" Target="../media/image6.png"/><Relationship Id="rId5" Type="http://schemas.openxmlformats.org/officeDocument/2006/relationships/hyperlink" Target="https://www.microsoft.com/en-us/bing/chat/enterprise/?form=MA13FV" TargetMode="External"/><Relationship Id="rId6" Type="http://schemas.openxmlformats.org/officeDocument/2006/relationships/image" Target="../media/image23.png"/><Relationship Id="rId7" Type="http://schemas.openxmlformats.org/officeDocument/2006/relationships/hyperlink" Target="https://support.microsoft.com/en-us/copilot-excel" TargetMode="External"/><Relationship Id="rId8" Type="http://schemas.openxmlformats.org/officeDocument/2006/relationships/image" Target="../media/image19.png"/><Relationship Id="rId11" Type="http://schemas.openxmlformats.org/officeDocument/2006/relationships/image" Target="../media/image15.png"/><Relationship Id="rId10" Type="http://schemas.openxmlformats.org/officeDocument/2006/relationships/hyperlink" Target="https://support.microsoft.com/en-us/copilot-powerpoint" TargetMode="External"/><Relationship Id="rId13" Type="http://schemas.openxmlformats.org/officeDocument/2006/relationships/hyperlink" Target="https://support.microsoft.com/en-us/topic/overview-of-microsoft-365-chat-preview-5b00a52d-7296-48ee-b938-b95b7209f737" TargetMode="External"/><Relationship Id="rId12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0"/>
          <p:cNvSpPr txBox="1"/>
          <p:nvPr>
            <p:ph type="ctrTitle"/>
          </p:nvPr>
        </p:nvSpPr>
        <p:spPr>
          <a:xfrm>
            <a:off x="3279325" y="1943100"/>
            <a:ext cx="5407500" cy="12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Copilot for Microsoft 365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Start Guide</a:t>
            </a:r>
            <a:endParaRPr/>
          </a:p>
        </p:txBody>
      </p:sp>
      <p:sp>
        <p:nvSpPr>
          <p:cNvPr id="341" name="Google Shape;341;p40"/>
          <p:cNvSpPr txBox="1"/>
          <p:nvPr>
            <p:ph idx="1" type="subTitle"/>
          </p:nvPr>
        </p:nvSpPr>
        <p:spPr>
          <a:xfrm>
            <a:off x="3279325" y="3429000"/>
            <a:ext cx="54075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SUBTITLE HERE</a:t>
            </a:r>
            <a:endParaRPr/>
          </a:p>
        </p:txBody>
      </p:sp>
      <p:sp>
        <p:nvSpPr>
          <p:cNvPr id="342" name="Google Shape;342;p40"/>
          <p:cNvSpPr txBox="1"/>
          <p:nvPr>
            <p:ph idx="2" type="subTitle"/>
          </p:nvPr>
        </p:nvSpPr>
        <p:spPr>
          <a:xfrm>
            <a:off x="3279400" y="4450200"/>
            <a:ext cx="3375000" cy="21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Speaker Name  |  Date</a:t>
            </a:r>
            <a:endParaRPr/>
          </a:p>
        </p:txBody>
      </p:sp>
      <p:pic>
        <p:nvPicPr>
          <p:cNvPr descr="Microsoft Copilot logo" id="343" name="Google Shape;34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4416" y="214246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49"/>
          <p:cNvSpPr txBox="1"/>
          <p:nvPr>
            <p:ph type="title"/>
          </p:nvPr>
        </p:nvSpPr>
        <p:spPr>
          <a:xfrm>
            <a:off x="456075" y="337100"/>
            <a:ext cx="822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Finance:</a:t>
            </a:r>
            <a:r>
              <a:rPr lang="en">
                <a:solidFill>
                  <a:schemeClr val="accent6"/>
                </a:solidFill>
              </a:rPr>
              <a:t> </a:t>
            </a:r>
            <a:r>
              <a:rPr lang="en" sz="2400">
                <a:solidFill>
                  <a:schemeClr val="accent6"/>
                </a:solidFill>
              </a:rPr>
              <a:t>Complete an acquisition with Microsoft 365 Copilot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692" name="Google Shape;69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3" name="Google Shape;693;p49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694" name="Google Shape;694;p49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5" name="Google Shape;695;p49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6" name="Google Shape;696;p49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7" name="Google Shape;697;p49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8" name="Google Shape;698;p49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9" name="Google Shape;699;p49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0" name="Google Shape;700;p49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1" name="Google Shape;701;p49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702" name="Google Shape;702;p49"/>
          <p:cNvSpPr txBox="1"/>
          <p:nvPr/>
        </p:nvSpPr>
        <p:spPr>
          <a:xfrm>
            <a:off x="566175" y="1378775"/>
            <a:ext cx="22446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Summarize due diligence</a:t>
            </a:r>
            <a:r>
              <a:rPr lang="en" sz="11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 </a:t>
            </a: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reports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03" name="Google Shape;703;p49"/>
          <p:cNvSpPr txBox="1"/>
          <p:nvPr/>
        </p:nvSpPr>
        <p:spPr>
          <a:xfrm>
            <a:off x="566174" y="171705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Teams apps prompt Copilot in Microsoft 365 Chat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Copilot logo" id="704" name="Google Shape;704;p49"/>
          <p:cNvGrpSpPr/>
          <p:nvPr/>
        </p:nvGrpSpPr>
        <p:grpSpPr>
          <a:xfrm>
            <a:off x="2847532" y="1072805"/>
            <a:ext cx="400950" cy="400950"/>
            <a:chOff x="3610465" y="1434675"/>
            <a:chExt cx="534600" cy="534600"/>
          </a:xfrm>
        </p:grpSpPr>
        <p:sp>
          <p:nvSpPr>
            <p:cNvPr id="705" name="Google Shape;705;p49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706" name="Google Shape;706;p49">
              <a:hlinkClick r:id="rId4"/>
            </p:cNvPr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7" name="Google Shape;707;p49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08" name="Google Shape;708;p49"/>
          <p:cNvSpPr txBox="1"/>
          <p:nvPr/>
        </p:nvSpPr>
        <p:spPr>
          <a:xfrm>
            <a:off x="658739" y="220664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information in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Fabrikam financial data, Fabrikam operations analysis, Fabrikam integration plan.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09" name="Google Shape;709;p49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Analyze financial data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10" name="Google Shape;710;p49"/>
          <p:cNvSpPr txBox="1"/>
          <p:nvPr/>
        </p:nvSpPr>
        <p:spPr>
          <a:xfrm>
            <a:off x="3367510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Using a table to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Excel logo" id="711" name="Google Shape;711;p49"/>
          <p:cNvGrpSpPr/>
          <p:nvPr/>
        </p:nvGrpSpPr>
        <p:grpSpPr>
          <a:xfrm>
            <a:off x="5529506" y="1072791"/>
            <a:ext cx="400950" cy="400950"/>
            <a:chOff x="5831903" y="8381781"/>
            <a:chExt cx="534600" cy="534600"/>
          </a:xfrm>
        </p:grpSpPr>
        <p:sp>
          <p:nvSpPr>
            <p:cNvPr id="712" name="Google Shape;712;p49"/>
            <p:cNvSpPr/>
            <p:nvPr/>
          </p:nvSpPr>
          <p:spPr>
            <a:xfrm>
              <a:off x="5831903" y="838178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Excel Logo - PNG and Vector - Logo Download" id="713" name="Google Shape;713;p49">
              <a:hlinkClick r:id="rId6"/>
            </p:cNvPr>
            <p:cNvPicPr preferRelativeResize="0"/>
            <p:nvPr/>
          </p:nvPicPr>
          <p:blipFill rotWithShape="1">
            <a:blip r:embed="rId7">
              <a:alphaModFix/>
            </a:blip>
            <a:srcRect b="17069" l="17076" r="17069" t="17076"/>
            <a:stretch/>
          </p:blipFill>
          <p:spPr>
            <a:xfrm>
              <a:off x="5943929" y="8493807"/>
              <a:ext cx="310492" cy="3104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4" name="Google Shape;714;p49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15" name="Google Shape;715;p49"/>
          <p:cNvSpPr txBox="1"/>
          <p:nvPr/>
        </p:nvSpPr>
        <p:spPr>
          <a:xfrm>
            <a:off x="3460075" y="2322065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Show data insights.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16" name="Google Shape;716;p49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Meet with legal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17" name="Google Shape;717;p49"/>
          <p:cNvSpPr txBox="1"/>
          <p:nvPr/>
        </p:nvSpPr>
        <p:spPr>
          <a:xfrm>
            <a:off x="6171893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the recap tab for the meeting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Teams Logo" id="718" name="Google Shape;718;p49"/>
          <p:cNvGrpSpPr/>
          <p:nvPr/>
        </p:nvGrpSpPr>
        <p:grpSpPr>
          <a:xfrm>
            <a:off x="8339111" y="1059680"/>
            <a:ext cx="400981" cy="400981"/>
            <a:chOff x="3125234" y="13590476"/>
            <a:chExt cx="659400" cy="659400"/>
          </a:xfrm>
        </p:grpSpPr>
        <p:sp>
          <p:nvSpPr>
            <p:cNvPr id="719" name="Google Shape;719;p49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720" name="Google Shape;720;p4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21" name="Google Shape;721;p49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22" name="Google Shape;722;p49"/>
          <p:cNvSpPr txBox="1"/>
          <p:nvPr/>
        </p:nvSpPr>
        <p:spPr>
          <a:xfrm>
            <a:off x="6264460" y="2264357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List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all of the legal notifications required for the offer sheet.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23" name="Google Shape;723;p49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an executive presentation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24" name="Google Shape;724;p49"/>
          <p:cNvSpPr txBox="1"/>
          <p:nvPr/>
        </p:nvSpPr>
        <p:spPr>
          <a:xfrm>
            <a:off x="566174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a new presentation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PowerPoint Logo" id="725" name="Google Shape;725;p49"/>
          <p:cNvGrpSpPr/>
          <p:nvPr/>
        </p:nvGrpSpPr>
        <p:grpSpPr>
          <a:xfrm>
            <a:off x="2847549" y="3020083"/>
            <a:ext cx="400919" cy="400919"/>
            <a:chOff x="587375" y="1790700"/>
            <a:chExt cx="1371600" cy="1371600"/>
          </a:xfrm>
        </p:grpSpPr>
        <p:sp>
          <p:nvSpPr>
            <p:cNvPr id="726" name="Google Shape;726;p49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727" name="Google Shape;727;p49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28" name="Google Shape;728;p49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29" name="Google Shape;729;p49"/>
          <p:cNvSpPr txBox="1"/>
          <p:nvPr/>
        </p:nvSpPr>
        <p:spPr>
          <a:xfrm>
            <a:off x="658739" y="4100573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presentation from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[Word document link to Deal Summary.docx] Be sure to include a summary slide, a conditions slide, and a financials slide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30" name="Google Shape;730;p49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Refine Deal analysis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31" name="Google Shape;731;p49"/>
          <p:cNvSpPr txBox="1"/>
          <p:nvPr/>
        </p:nvSpPr>
        <p:spPr>
          <a:xfrm>
            <a:off x="3367510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table in Excel prompt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Excel logo" id="732" name="Google Shape;732;p49"/>
          <p:cNvGrpSpPr/>
          <p:nvPr/>
        </p:nvGrpSpPr>
        <p:grpSpPr>
          <a:xfrm>
            <a:off x="5529245" y="3021351"/>
            <a:ext cx="400950" cy="400950"/>
            <a:chOff x="5831903" y="8381781"/>
            <a:chExt cx="534600" cy="534600"/>
          </a:xfrm>
        </p:grpSpPr>
        <p:sp>
          <p:nvSpPr>
            <p:cNvPr id="733" name="Google Shape;733;p49"/>
            <p:cNvSpPr/>
            <p:nvPr/>
          </p:nvSpPr>
          <p:spPr>
            <a:xfrm>
              <a:off x="5831903" y="838178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Excel Logo - PNG and Vector - Logo Download" id="734" name="Google Shape;734;p49">
              <a:hlinkClick r:id="rId11"/>
            </p:cNvPr>
            <p:cNvPicPr preferRelativeResize="0"/>
            <p:nvPr/>
          </p:nvPicPr>
          <p:blipFill rotWithShape="1">
            <a:blip r:embed="rId7">
              <a:alphaModFix/>
            </a:blip>
            <a:srcRect b="17069" l="17076" r="17069" t="17076"/>
            <a:stretch/>
          </p:blipFill>
          <p:spPr>
            <a:xfrm>
              <a:off x="5943929" y="8493807"/>
              <a:ext cx="310492" cy="3104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35" name="Google Shape;735;p49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36" name="Google Shape;736;p49"/>
          <p:cNvSpPr txBox="1"/>
          <p:nvPr/>
        </p:nvSpPr>
        <p:spPr>
          <a:xfrm>
            <a:off x="3460075" y="4215989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Add a column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to reduce the projected revenue by 3%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37" name="Google Shape;737;p49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Update offer sheet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38" name="Google Shape;738;p49"/>
          <p:cNvSpPr txBox="1"/>
          <p:nvPr/>
        </p:nvSpPr>
        <p:spPr>
          <a:xfrm>
            <a:off x="6171893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a new line select Draft with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Bing logo" id="739" name="Google Shape;739;p49"/>
          <p:cNvGrpSpPr/>
          <p:nvPr/>
        </p:nvGrpSpPr>
        <p:grpSpPr>
          <a:xfrm>
            <a:off x="8339106" y="3020067"/>
            <a:ext cx="400950" cy="400950"/>
            <a:chOff x="12778532" y="5665565"/>
            <a:chExt cx="534600" cy="534600"/>
          </a:xfrm>
        </p:grpSpPr>
        <p:sp>
          <p:nvSpPr>
            <p:cNvPr id="740" name="Google Shape;740;p49">
              <a:hlinkClick r:id="rId12"/>
            </p:cNvPr>
            <p:cNvSpPr/>
            <p:nvPr/>
          </p:nvSpPr>
          <p:spPr>
            <a:xfrm>
              <a:off x="12778532" y="566556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A picture containing graphics, logo, symbol, electric blue&#10;&#10;Description automatically generated" id="741" name="Google Shape;741;p49">
              <a:hlinkClick r:id="rId13"/>
            </p:cNvPr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12870088" y="5768479"/>
              <a:ext cx="382583" cy="3712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42" name="Google Shape;742;p49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43" name="Google Shape;743;p49"/>
          <p:cNvSpPr txBox="1"/>
          <p:nvPr/>
        </p:nvSpPr>
        <p:spPr>
          <a:xfrm>
            <a:off x="6264460" y="4158281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Add a new section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on the conditions for the deal based on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Legal team meeting transcript.docx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44" name="Google Shape;744;p49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50"/>
          <p:cNvSpPr txBox="1"/>
          <p:nvPr>
            <p:ph type="title"/>
          </p:nvPr>
        </p:nvSpPr>
        <p:spPr>
          <a:xfrm>
            <a:off x="457200" y="288800"/>
            <a:ext cx="822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IT:</a:t>
            </a:r>
            <a:r>
              <a:rPr lang="en">
                <a:solidFill>
                  <a:schemeClr val="accent6"/>
                </a:solidFill>
              </a:rPr>
              <a:t> </a:t>
            </a:r>
            <a:r>
              <a:rPr lang="en" sz="2400">
                <a:solidFill>
                  <a:schemeClr val="accent6"/>
                </a:solidFill>
              </a:rPr>
              <a:t>Deploying a critical update with </a:t>
            </a:r>
            <a:endParaRPr sz="2400">
              <a:solidFill>
                <a:schemeClr val="accent6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Microsoft 365 Copilot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751" name="Google Shape;751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2" name="Google Shape;752;p50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753" name="Google Shape;753;p50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4" name="Google Shape;754;p50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5" name="Google Shape;755;p50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6" name="Google Shape;756;p50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7" name="Google Shape;757;p50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8" name="Google Shape;758;p50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9" name="Google Shape;759;p50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60" name="Google Shape;760;p50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761" name="Google Shape;761;p50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 project plan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62" name="Google Shape;762;p50"/>
          <p:cNvSpPr txBox="1"/>
          <p:nvPr/>
        </p:nvSpPr>
        <p:spPr>
          <a:xfrm>
            <a:off x="566174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Teams apps prompt Copilot in Microsoft 365 Chat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Copilot logo" id="763" name="Google Shape;763;p50"/>
          <p:cNvGrpSpPr/>
          <p:nvPr/>
        </p:nvGrpSpPr>
        <p:grpSpPr>
          <a:xfrm>
            <a:off x="2707851" y="1076009"/>
            <a:ext cx="400950" cy="400950"/>
            <a:chOff x="3610465" y="1434675"/>
            <a:chExt cx="534600" cy="534600"/>
          </a:xfrm>
        </p:grpSpPr>
        <p:sp>
          <p:nvSpPr>
            <p:cNvPr id="764" name="Google Shape;764;p50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765" name="Google Shape;765;p50">
              <a:hlinkClick r:id="rId4"/>
            </p:cNvPr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66" name="Google Shape;766;p50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67" name="Google Shape;767;p50"/>
          <p:cNvSpPr txBox="1"/>
          <p:nvPr/>
        </p:nvSpPr>
        <p:spPr>
          <a:xfrm>
            <a:off x="658739" y="2264357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information in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Fabrikam product documentation.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68" name="Google Shape;768;p50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Discuss the plan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69" name="Google Shape;769;p50"/>
          <p:cNvSpPr txBox="1"/>
          <p:nvPr/>
        </p:nvSpPr>
        <p:spPr>
          <a:xfrm>
            <a:off x="3367510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meeting recap prompt Copilot in Teams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Teams Logo" id="770" name="Google Shape;770;p50"/>
          <p:cNvGrpSpPr/>
          <p:nvPr/>
        </p:nvGrpSpPr>
        <p:grpSpPr>
          <a:xfrm>
            <a:off x="5529515" y="1072807"/>
            <a:ext cx="400981" cy="400981"/>
            <a:chOff x="3125234" y="13590476"/>
            <a:chExt cx="659400" cy="659400"/>
          </a:xfrm>
        </p:grpSpPr>
        <p:sp>
          <p:nvSpPr>
            <p:cNvPr id="771" name="Google Shape;771;p50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772" name="Google Shape;772;p5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73" name="Google Shape;773;p50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74" name="Google Shape;774;p50"/>
          <p:cNvSpPr txBox="1"/>
          <p:nvPr/>
        </p:nvSpPr>
        <p:spPr>
          <a:xfrm>
            <a:off x="3460075" y="2264357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meeting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 list the action items discussed and their current status.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75" name="Google Shape;775;p50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Brainstorm risks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76" name="Google Shape;776;p50"/>
          <p:cNvSpPr txBox="1"/>
          <p:nvPr/>
        </p:nvSpPr>
        <p:spPr>
          <a:xfrm>
            <a:off x="6171893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After collecting all of the ideas Click on Summarize in Copilot in Whiteboard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Whiteboard logo" id="777" name="Google Shape;777;p50"/>
          <p:cNvGrpSpPr/>
          <p:nvPr/>
        </p:nvGrpSpPr>
        <p:grpSpPr>
          <a:xfrm>
            <a:off x="8339104" y="1059659"/>
            <a:ext cx="400950" cy="400950"/>
            <a:chOff x="12498914" y="5650593"/>
            <a:chExt cx="534600" cy="534600"/>
          </a:xfrm>
        </p:grpSpPr>
        <p:sp>
          <p:nvSpPr>
            <p:cNvPr id="778" name="Google Shape;778;p50">
              <a:hlinkClick r:id="rId7"/>
            </p:cNvPr>
            <p:cNvSpPr/>
            <p:nvPr/>
          </p:nvSpPr>
          <p:spPr>
            <a:xfrm>
              <a:off x="12498914" y="565059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Whiteboard icon in Windows 11 Color Style" id="779" name="Google Shape;779;p50">
              <a:hlinkClick r:id="rId8"/>
            </p:cNvPr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2572494" y="5733219"/>
              <a:ext cx="382585" cy="38258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0" name="Google Shape;780;p50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81" name="Google Shape;781;p50"/>
          <p:cNvSpPr txBox="1"/>
          <p:nvPr/>
        </p:nvSpPr>
        <p:spPr>
          <a:xfrm>
            <a:off x="6264460" y="2322065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82" name="Google Shape;782;p50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Deliver the updates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83" name="Google Shape;783;p50"/>
          <p:cNvSpPr txBox="1"/>
          <p:nvPr/>
        </p:nvSpPr>
        <p:spPr>
          <a:xfrm>
            <a:off x="566174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from a new email select Draft with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Outlook logo" id="784" name="Google Shape;784;p50"/>
          <p:cNvGrpSpPr/>
          <p:nvPr/>
        </p:nvGrpSpPr>
        <p:grpSpPr>
          <a:xfrm>
            <a:off x="2730995" y="3023382"/>
            <a:ext cx="400950" cy="400950"/>
            <a:chOff x="11090271" y="6937563"/>
            <a:chExt cx="534600" cy="534600"/>
          </a:xfrm>
        </p:grpSpPr>
        <p:sp>
          <p:nvSpPr>
            <p:cNvPr id="785" name="Google Shape;785;p50"/>
            <p:cNvSpPr/>
            <p:nvPr/>
          </p:nvSpPr>
          <p:spPr>
            <a:xfrm>
              <a:off x="11090271" y="693756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786" name="Google Shape;786;p50"/>
            <p:cNvPicPr preferRelativeResize="0"/>
            <p:nvPr/>
          </p:nvPicPr>
          <p:blipFill rotWithShape="1">
            <a:blip r:embed="rId10">
              <a:alphaModFix/>
            </a:blip>
            <a:srcRect b="22984" l="22984" r="22984" t="22984"/>
            <a:stretch/>
          </p:blipFill>
          <p:spPr>
            <a:xfrm>
              <a:off x="11170786" y="7018079"/>
              <a:ext cx="373514" cy="37351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7" name="Google Shape;787;p50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88" name="Google Shape;788;p50"/>
          <p:cNvSpPr txBox="1"/>
          <p:nvPr/>
        </p:nvSpPr>
        <p:spPr>
          <a:xfrm>
            <a:off x="658739" y="4215989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Draft a detailed email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from the file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Fabrikam support procedures</a:t>
            </a: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.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Make the tone friendly.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89" name="Google Shape;789;p50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an executive update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90" name="Google Shape;790;p50"/>
          <p:cNvSpPr txBox="1"/>
          <p:nvPr/>
        </p:nvSpPr>
        <p:spPr>
          <a:xfrm>
            <a:off x="3367510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in a new presentation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PowerPoint Logo" id="791" name="Google Shape;791;p50"/>
          <p:cNvGrpSpPr/>
          <p:nvPr/>
        </p:nvGrpSpPr>
        <p:grpSpPr>
          <a:xfrm>
            <a:off x="5529257" y="3021377"/>
            <a:ext cx="400919" cy="400919"/>
            <a:chOff x="587375" y="1790700"/>
            <a:chExt cx="1371600" cy="1371600"/>
          </a:xfrm>
        </p:grpSpPr>
        <p:sp>
          <p:nvSpPr>
            <p:cNvPr id="792" name="Google Shape;792;p50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793" name="Google Shape;793;p50">
              <a:hlinkClick r:id="rId11"/>
            </p:cNvPr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94" name="Google Shape;794;p50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95" name="Google Shape;795;p50"/>
          <p:cNvSpPr txBox="1"/>
          <p:nvPr/>
        </p:nvSpPr>
        <p:spPr>
          <a:xfrm>
            <a:off x="3460075" y="421598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presentation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from [Word document link to Fabrikam upgrade project plan.docx]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796" name="Google Shape;796;p50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Revise support procedures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797" name="Google Shape;797;p50"/>
          <p:cNvSpPr txBox="1"/>
          <p:nvPr/>
        </p:nvSpPr>
        <p:spPr>
          <a:xfrm>
            <a:off x="6171893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On a new line of the procedure document click on the Draft with Copilot icon 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Word Logo" id="798" name="Google Shape;798;p50"/>
          <p:cNvGrpSpPr/>
          <p:nvPr/>
        </p:nvGrpSpPr>
        <p:grpSpPr>
          <a:xfrm>
            <a:off x="8339111" y="3020080"/>
            <a:ext cx="400981" cy="400981"/>
            <a:chOff x="5006422" y="10181153"/>
            <a:chExt cx="659400" cy="659400"/>
          </a:xfrm>
        </p:grpSpPr>
        <p:sp>
          <p:nvSpPr>
            <p:cNvPr id="799" name="Google Shape;799;p50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800" name="Google Shape;800;p50"/>
            <p:cNvPicPr preferRelativeResize="0"/>
            <p:nvPr/>
          </p:nvPicPr>
          <p:blipFill rotWithShape="1">
            <a:blip r:embed="rId13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01" name="Google Shape;801;p50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02" name="Google Shape;802;p50"/>
          <p:cNvSpPr txBox="1"/>
          <p:nvPr/>
        </p:nvSpPr>
        <p:spPr>
          <a:xfrm>
            <a:off x="6264460" y="4158281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Insert a paragraph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on single sign on issue resolution using information from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Fabrikam product documentation.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803" name="Google Shape;803;p50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1"/>
          <p:cNvSpPr txBox="1"/>
          <p:nvPr>
            <p:ph type="title"/>
          </p:nvPr>
        </p:nvSpPr>
        <p:spPr>
          <a:xfrm>
            <a:off x="457200" y="429625"/>
            <a:ext cx="3949200" cy="12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1"/>
                </a:solidFill>
              </a:rPr>
              <a:t>Get started with Copilot for Microsoft 365</a:t>
            </a:r>
            <a:endParaRPr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1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0" name="Google Shape;350;p41"/>
          <p:cNvSpPr txBox="1"/>
          <p:nvPr>
            <p:ph idx="1" type="body"/>
          </p:nvPr>
        </p:nvSpPr>
        <p:spPr>
          <a:xfrm>
            <a:off x="457200" y="1269300"/>
            <a:ext cx="3949200" cy="2117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50">
                <a:latin typeface="Inter Light"/>
                <a:ea typeface="Inter Light"/>
                <a:cs typeface="Inter Light"/>
                <a:sym typeface="Inter Light"/>
              </a:rPr>
              <a:t>No matter your role or technical expertise, Copilot is here to assist you. </a:t>
            </a:r>
            <a:endParaRPr sz="125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" sz="1250">
                <a:latin typeface="Inter Light"/>
                <a:ea typeface="Inter Light"/>
                <a:cs typeface="Inter Light"/>
                <a:sym typeface="Inter Light"/>
              </a:rPr>
              <a:t>Discover how you can seamlessly integrate Copilot for Microsoft 365 into various roles within your organization, enhancing productivity and transforming the way you interact with Microsoft 365.</a:t>
            </a:r>
            <a:endParaRPr sz="125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" sz="1250">
                <a:latin typeface="Inter Light"/>
                <a:ea typeface="Inter Light"/>
                <a:cs typeface="Inter Light"/>
                <a:sym typeface="Inter Light"/>
              </a:rPr>
              <a:t>This guide will help your employees leverage the power of AI in everyday tasks with Copilot for Microsoft 365.</a:t>
            </a:r>
            <a:endParaRPr sz="1250"/>
          </a:p>
          <a:p>
            <a:pPr indent="0" lvl="0" marL="45720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500"/>
          </a:p>
        </p:txBody>
      </p:sp>
      <p:sp>
        <p:nvSpPr>
          <p:cNvPr id="351" name="Google Shape;351;p41"/>
          <p:cNvSpPr txBox="1"/>
          <p:nvPr>
            <p:ph idx="2" type="body"/>
          </p:nvPr>
        </p:nvSpPr>
        <p:spPr>
          <a:xfrm>
            <a:off x="6096125" y="1943100"/>
            <a:ext cx="2590800" cy="272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First level</a:t>
            </a:r>
            <a:endParaRPr/>
          </a:p>
          <a:p>
            <a:pPr indent="-304800" lvl="1" marL="914400" rtl="0" algn="l">
              <a:spcBef>
                <a:spcPts val="100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Second level</a:t>
            </a:r>
            <a:endParaRPr/>
          </a:p>
          <a:p>
            <a:pPr indent="-292100" lvl="2" marL="1371600" rtl="0" algn="l">
              <a:spcBef>
                <a:spcPts val="800"/>
              </a:spcBef>
              <a:spcAft>
                <a:spcPts val="0"/>
              </a:spcAft>
              <a:buSzPts val="1000"/>
              <a:buChar char="■"/>
            </a:pPr>
            <a:r>
              <a:rPr lang="en"/>
              <a:t>Third level</a:t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41"/>
          <p:cNvSpPr/>
          <p:nvPr/>
        </p:nvSpPr>
        <p:spPr>
          <a:xfrm>
            <a:off x="0" y="3429000"/>
            <a:ext cx="4738500" cy="123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41"/>
          <p:cNvSpPr txBox="1"/>
          <p:nvPr>
            <p:ph idx="4294967295" type="subTitle"/>
          </p:nvPr>
        </p:nvSpPr>
        <p:spPr>
          <a:xfrm>
            <a:off x="2230200" y="3429000"/>
            <a:ext cx="2176200" cy="1234200"/>
          </a:xfrm>
          <a:prstGeom prst="rect">
            <a:avLst/>
          </a:prstGeom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200">
                <a:solidFill>
                  <a:schemeClr val="accent2"/>
                </a:solidFill>
              </a:rPr>
              <a:t>Of people say they don’t have enough focus time during the workday.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354" name="Google Shape;354;p41"/>
          <p:cNvSpPr txBox="1"/>
          <p:nvPr>
            <p:ph idx="4294967295" type="subTitle"/>
          </p:nvPr>
        </p:nvSpPr>
        <p:spPr>
          <a:xfrm>
            <a:off x="282125" y="3429000"/>
            <a:ext cx="1948200" cy="1234200"/>
          </a:xfrm>
          <a:prstGeom prst="rect">
            <a:avLst/>
          </a:prstGeom>
        </p:spPr>
        <p:txBody>
          <a:bodyPr anchorCtr="0" anchor="ctr" bIns="182875" lIns="182875" spcFirstLastPara="1" rIns="0" wrap="square" tIns="1828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5900">
                <a:solidFill>
                  <a:schemeClr val="dk2"/>
                </a:solidFill>
                <a:latin typeface="Inter ExtraBold"/>
                <a:ea typeface="Inter ExtraBold"/>
                <a:cs typeface="Inter ExtraBold"/>
                <a:sym typeface="Inter ExtraBold"/>
              </a:rPr>
              <a:t>68%</a:t>
            </a:r>
            <a:endParaRPr sz="5900">
              <a:solidFill>
                <a:schemeClr val="dk2"/>
              </a:solidFill>
              <a:latin typeface="Inter ExtraBold"/>
              <a:ea typeface="Inter ExtraBold"/>
              <a:cs typeface="Inter ExtraBold"/>
              <a:sym typeface="Inter ExtraBold"/>
            </a:endParaRPr>
          </a:p>
        </p:txBody>
      </p:sp>
      <p:sp>
        <p:nvSpPr>
          <p:cNvPr id="355" name="Google Shape;355;p41"/>
          <p:cNvSpPr txBox="1"/>
          <p:nvPr/>
        </p:nvSpPr>
        <p:spPr>
          <a:xfrm>
            <a:off x="5023758" y="460464"/>
            <a:ext cx="43938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100" u="none" cap="none" strike="noStrik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rPr>
              <a:t>Prompt guidance and best practices for all roles</a:t>
            </a:r>
            <a:endParaRPr sz="1100">
              <a:solidFill>
                <a:schemeClr val="accent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6" name="Google Shape;356;p41"/>
          <p:cNvSpPr/>
          <p:nvPr/>
        </p:nvSpPr>
        <p:spPr>
          <a:xfrm>
            <a:off x="4851341" y="460474"/>
            <a:ext cx="42600" cy="914700"/>
          </a:xfrm>
          <a:prstGeom prst="roundRect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t" bIns="109725" lIns="137150" spcFirstLastPara="1" rIns="137150" wrap="square" tIns="1097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57" name="Google Shape;357;p41"/>
          <p:cNvSpPr txBox="1"/>
          <p:nvPr/>
        </p:nvSpPr>
        <p:spPr>
          <a:xfrm>
            <a:off x="4984304" y="619785"/>
            <a:ext cx="3982500" cy="8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0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Prompts are how you ask Copilot for Microsoft 365 to do something for you—like creating, summarizing, editing, or transforming. Think about prompting like having a conversation, using plain but clear language and providing context like you would with an assistant.</a:t>
            </a:r>
            <a:r>
              <a:rPr b="0" i="0" lang="en" sz="11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100"/>
          </a:p>
        </p:txBody>
      </p:sp>
      <p:pic>
        <p:nvPicPr>
          <p:cNvPr id="358" name="Google Shape;358;p41"/>
          <p:cNvPicPr preferRelativeResize="0"/>
          <p:nvPr/>
        </p:nvPicPr>
        <p:blipFill rotWithShape="1">
          <a:blip r:embed="rId3">
            <a:alphaModFix/>
          </a:blip>
          <a:srcRect b="17129" l="0" r="6542" t="0"/>
          <a:stretch/>
        </p:blipFill>
        <p:spPr>
          <a:xfrm>
            <a:off x="4984308" y="1509993"/>
            <a:ext cx="3897997" cy="3153228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1"/>
          <p:cNvSpPr txBox="1"/>
          <p:nvPr/>
        </p:nvSpPr>
        <p:spPr>
          <a:xfrm>
            <a:off x="556997" y="4705498"/>
            <a:ext cx="22164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668"/>
              </a:buClr>
              <a:buSzPts val="700"/>
              <a:buFont typeface="Quattrocento Sans"/>
              <a:buNone/>
            </a:pPr>
            <a:r>
              <a:rPr i="0" lang="en" sz="700" u="sng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Microsoft WorkLab Work Trend Index, May 2023</a:t>
            </a:r>
            <a:endParaRPr i="0" sz="700" u="none" cap="none" strike="noStrike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2"/>
          <p:cNvSpPr txBox="1"/>
          <p:nvPr>
            <p:ph type="title"/>
          </p:nvPr>
        </p:nvSpPr>
        <p:spPr>
          <a:xfrm>
            <a:off x="457200" y="359975"/>
            <a:ext cx="82296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300"/>
              <a:t>The art and science of prompts</a:t>
            </a:r>
            <a:endParaRPr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42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6" name="Google Shape;366;p42"/>
          <p:cNvSpPr/>
          <p:nvPr/>
        </p:nvSpPr>
        <p:spPr>
          <a:xfrm>
            <a:off x="710400" y="994075"/>
            <a:ext cx="7723200" cy="19530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67" name="Google Shape;367;p42">
            <a:hlinkClick action="ppaction://hlinksldjump" r:id="rId3"/>
          </p:cNvPr>
          <p:cNvSpPr/>
          <p:nvPr/>
        </p:nvSpPr>
        <p:spPr>
          <a:xfrm>
            <a:off x="782390" y="845375"/>
            <a:ext cx="557100" cy="2973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Quattrocento Sans"/>
              <a:buNone/>
            </a:pPr>
            <a:r>
              <a:rPr b="0" i="0" lang="en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Do’s</a:t>
            </a:r>
            <a:endParaRPr sz="1100"/>
          </a:p>
        </p:txBody>
      </p:sp>
      <p:sp>
        <p:nvSpPr>
          <p:cNvPr id="368" name="Google Shape;368;p42"/>
          <p:cNvSpPr/>
          <p:nvPr/>
        </p:nvSpPr>
        <p:spPr>
          <a:xfrm>
            <a:off x="710400" y="3198130"/>
            <a:ext cx="7723200" cy="14439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69" name="Google Shape;369;p42">
            <a:hlinkClick action="ppaction://hlinksldjump" r:id="rId4"/>
          </p:cNvPr>
          <p:cNvSpPr/>
          <p:nvPr/>
        </p:nvSpPr>
        <p:spPr>
          <a:xfrm>
            <a:off x="782390" y="3072439"/>
            <a:ext cx="722100" cy="2973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Quattrocento Sans"/>
              <a:buNone/>
            </a:pPr>
            <a:r>
              <a:rPr b="0" i="0" lang="en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Don’ts</a:t>
            </a:r>
            <a:endParaRPr sz="1100"/>
          </a:p>
        </p:txBody>
      </p:sp>
      <p:sp>
        <p:nvSpPr>
          <p:cNvPr id="370" name="Google Shape;370;p42"/>
          <p:cNvSpPr txBox="1"/>
          <p:nvPr/>
        </p:nvSpPr>
        <p:spPr>
          <a:xfrm>
            <a:off x="4929188" y="268187"/>
            <a:ext cx="38490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Get the most out of Copilot and avoid common pitfalls by learning </a:t>
            </a:r>
            <a:r>
              <a:rPr lang="en" sz="1100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what to do</a:t>
            </a:r>
            <a:r>
              <a:rPr lang="en" sz="1100">
                <a:solidFill>
                  <a:srgbClr val="236EB7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and </a:t>
            </a:r>
            <a:r>
              <a:rPr lang="en" sz="1100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rPr>
              <a:t>what not to do </a:t>
            </a:r>
            <a:r>
              <a:rPr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when writing prompts.</a:t>
            </a:r>
            <a:endParaRPr sz="1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1" name="Google Shape;371;p42"/>
          <p:cNvSpPr txBox="1"/>
          <p:nvPr/>
        </p:nvSpPr>
        <p:spPr>
          <a:xfrm>
            <a:off x="849500" y="1242910"/>
            <a:ext cx="3457500" cy="14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Be clear and specific.</a:t>
            </a:r>
            <a:r>
              <a:rPr i="0" lang="en" sz="11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lang="en" sz="900" cap="non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vide specific instructions to Copilot, such as topic, purpose, tone, and required length.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sz="900" cap="non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Keep it conversational.</a:t>
            </a:r>
            <a:r>
              <a:rPr i="0" lang="en" sz="11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Give feedback to Copilot based on the quality of its responses to help the AI learn and match your preferences.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i="0" sz="900" u="none" cap="none" strike="noStrik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Give examples.</a:t>
            </a:r>
            <a:r>
              <a:rPr i="0" lang="en" sz="11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Use clear and specific keywords or phrases when asking Copilot to write a piece of text for you. This helps it generate more relevant and creative copy.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72" name="Google Shape;372;p42"/>
          <p:cNvSpPr txBox="1"/>
          <p:nvPr/>
        </p:nvSpPr>
        <p:spPr>
          <a:xfrm>
            <a:off x="4709805" y="1234475"/>
            <a:ext cx="35847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Ask for feedback.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Requesting feedback from Copilot helps it to understand your needs and preferences, and to provide you with more relevant, helpful responses.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i="0" sz="900" u="none" cap="none" strike="noStrik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Check for accuracy.</a:t>
            </a:r>
            <a:r>
              <a:rPr i="0" lang="en" sz="11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Occasionally, Copilot may make mistakes. Always check Copilot’s responses for accuracy, grammar, and style, and watch out for irrelevant or inappropriate content.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sz="900" cap="non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Provide details.</a:t>
            </a:r>
            <a:r>
              <a:rPr i="0" lang="en" sz="11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Provide Copilot with contextual details to help it generate more accurate, consistent</a:t>
            </a:r>
            <a:r>
              <a:rPr lang="en" sz="900" cap="non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responses. For example, the genre, characters, and plot to a story.</a:t>
            </a:r>
            <a:endParaRPr i="0" sz="900" u="none" cap="none" strike="noStrik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73" name="Google Shape;373;p42"/>
          <p:cNvSpPr txBox="1"/>
          <p:nvPr/>
        </p:nvSpPr>
        <p:spPr>
          <a:xfrm>
            <a:off x="849500" y="3428996"/>
            <a:ext cx="35163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6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Give conflicting instructions</a:t>
            </a:r>
            <a:r>
              <a:rPr i="0" lang="en" sz="900" u="none" cap="none" strike="noStrike">
                <a:solidFill>
                  <a:schemeClr val="accent6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.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Prompting Copilot to perform a task that includes multiple or conflicting pieces of information in the same request can confuse the AI and result in lower quality responses.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i="0" sz="900" u="none" cap="none" strike="noStrik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6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Check for accuracy.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This could disrupt Copilot’s writing process. Always close or finish a task before starting a new one. When starting a new task, write “New task.”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74" name="Google Shape;374;p42"/>
          <p:cNvSpPr txBox="1"/>
          <p:nvPr/>
        </p:nvSpPr>
        <p:spPr>
          <a:xfrm>
            <a:off x="4709805" y="3429012"/>
            <a:ext cx="3584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6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Be vague. </a:t>
            </a:r>
            <a:r>
              <a:rPr lang="en" sz="900" cap="non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When prompting Copilot, avoid using vague language, and be as clear as possible to receive better-quality responses. 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t/>
            </a:r>
            <a:endParaRPr i="0" sz="900" u="none" cap="none" strike="noStrike">
              <a:solidFill>
                <a:srgbClr val="000000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accent6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Use slang, jargon, or informal language. </a:t>
            </a:r>
            <a:r>
              <a:rPr i="0" lang="en" sz="9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This may cause Copilot to give low-quality, inappropriate or unprofessional responses.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45939" y="1479844"/>
            <a:ext cx="2052321" cy="204415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43"/>
          <p:cNvSpPr txBox="1"/>
          <p:nvPr>
            <p:ph type="title"/>
          </p:nvPr>
        </p:nvSpPr>
        <p:spPr>
          <a:xfrm>
            <a:off x="457300" y="270950"/>
            <a:ext cx="8229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>
                <a:solidFill>
                  <a:schemeClr val="accent6"/>
                </a:solidFill>
              </a:rPr>
              <a:t>Click on the use case you’d like to review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descr="Microsoft Copilot logo" id="382" name="Google Shape;382;p43"/>
          <p:cNvSpPr/>
          <p:nvPr/>
        </p:nvSpPr>
        <p:spPr>
          <a:xfrm>
            <a:off x="8963025" y="0"/>
            <a:ext cx="180900" cy="1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09725" lIns="137150" spcFirstLastPara="1" rIns="137150" wrap="square" tIns="109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Quattrocento Sans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83" name="Google Shape;383;p43">
            <a:hlinkClick action="ppaction://hlinksldjump" r:id="rId4"/>
          </p:cNvPr>
          <p:cNvSpPr/>
          <p:nvPr/>
        </p:nvSpPr>
        <p:spPr>
          <a:xfrm>
            <a:off x="894689" y="815022"/>
            <a:ext cx="25362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Keep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Executives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informed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4" name="Google Shape;384;p43">
            <a:hlinkClick action="ppaction://hlinksldjump" r:id="rId5"/>
          </p:cNvPr>
          <p:cNvSpPr/>
          <p:nvPr/>
        </p:nvSpPr>
        <p:spPr>
          <a:xfrm>
            <a:off x="5713308" y="815022"/>
            <a:ext cx="25362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Keep your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Operations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running smoothly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5" name="Google Shape;385;p43">
            <a:hlinkClick action="ppaction://hlinksldjump" r:id="rId6"/>
          </p:cNvPr>
          <p:cNvSpPr/>
          <p:nvPr/>
        </p:nvSpPr>
        <p:spPr>
          <a:xfrm>
            <a:off x="440199" y="2169513"/>
            <a:ext cx="20535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Streamline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Finance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decisions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6" name="Google Shape;386;p43">
            <a:hlinkClick action="ppaction://hlinksldjump" r:id="rId7"/>
          </p:cNvPr>
          <p:cNvSpPr/>
          <p:nvPr/>
        </p:nvSpPr>
        <p:spPr>
          <a:xfrm>
            <a:off x="6650316" y="2162931"/>
            <a:ext cx="20535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Help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HR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with hiring and engagement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7" name="Google Shape;387;p43">
            <a:hlinkClick action="ppaction://hlinksldjump" r:id="rId8"/>
          </p:cNvPr>
          <p:cNvSpPr/>
          <p:nvPr/>
        </p:nvSpPr>
        <p:spPr>
          <a:xfrm>
            <a:off x="894689" y="3524005"/>
            <a:ext cx="25362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Boost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Marketing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speed and creativity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8" name="Google Shape;388;p43">
            <a:hlinkClick action="ppaction://hlinksldjump" r:id="rId9"/>
          </p:cNvPr>
          <p:cNvSpPr/>
          <p:nvPr/>
        </p:nvSpPr>
        <p:spPr>
          <a:xfrm>
            <a:off x="3642791" y="3815403"/>
            <a:ext cx="1858800" cy="969900"/>
          </a:xfrm>
          <a:prstGeom prst="roundRect">
            <a:avLst>
              <a:gd fmla="val 12852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Amplify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IT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efficiency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89" name="Google Shape;389;p43">
            <a:hlinkClick action="ppaction://hlinksldjump" r:id="rId10"/>
          </p:cNvPr>
          <p:cNvSpPr/>
          <p:nvPr/>
        </p:nvSpPr>
        <p:spPr>
          <a:xfrm>
            <a:off x="5713308" y="3524005"/>
            <a:ext cx="2536200" cy="1257000"/>
          </a:xfrm>
          <a:prstGeom prst="roundRect">
            <a:avLst>
              <a:gd fmla="val 11366" name="adj"/>
            </a:avLst>
          </a:prstGeom>
          <a:gradFill>
            <a:gsLst>
              <a:gs pos="0">
                <a:srgbClr val="713BD2"/>
              </a:gs>
              <a:gs pos="100000">
                <a:srgbClr val="3A1F6C"/>
              </a:gs>
            </a:gsLst>
            <a:lin ang="5400012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attrocento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Give your </a:t>
            </a:r>
            <a:r>
              <a:rPr i="0" lang="en" sz="35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Sales</a:t>
            </a:r>
            <a:r>
              <a:rPr i="0" lang="en" sz="1700" u="none" cap="none" strike="noStrike">
                <a:solidFill>
                  <a:srgbClr val="FFFFFF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team an AI assistant to close deals</a:t>
            </a:r>
            <a:endParaRPr sz="10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390" name="Google Shape;390;p43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oogle Shape;396;p44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397" name="Google Shape;397;p44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98" name="Google Shape;398;p44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99" name="Google Shape;399;p44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0" name="Google Shape;400;p44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022F9A"/>
                </a:gs>
                <a:gs pos="100000">
                  <a:srgbClr val="020817"/>
                </a:gs>
              </a:gsLst>
              <a:lin ang="5400012" scaled="0"/>
            </a:gra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1" name="Google Shape;401;p44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2" name="Google Shape;402;p44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3" name="Google Shape;403;p44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4" name="Google Shape;404;p44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022F9A"/>
                </a:gs>
                <a:gs pos="100000">
                  <a:srgbClr val="020817"/>
                </a:gs>
              </a:gsLst>
              <a:path path="circle">
                <a:fillToRect b="50%" l="50%" r="50%" t="50%"/>
              </a:path>
              <a:tileRect/>
            </a:gra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405" name="Google Shape;405;p44"/>
          <p:cNvSpPr txBox="1"/>
          <p:nvPr>
            <p:ph type="title"/>
          </p:nvPr>
        </p:nvSpPr>
        <p:spPr>
          <a:xfrm>
            <a:off x="457200" y="480275"/>
            <a:ext cx="8229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Executives: Prepare for a company-wide address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406" name="Google Shape;40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44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Catch up on chats and emails</a:t>
            </a:r>
            <a:endParaRPr i="0" sz="1100" u="none" cap="none" strike="noStrike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08" name="Google Shape;408;p44"/>
          <p:cNvSpPr txBox="1"/>
          <p:nvPr/>
        </p:nvSpPr>
        <p:spPr>
          <a:xfrm>
            <a:off x="566174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Prompt Microsoft 365 chat to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Copilot logo" id="409" name="Google Shape;409;p44"/>
          <p:cNvGrpSpPr/>
          <p:nvPr/>
        </p:nvGrpSpPr>
        <p:grpSpPr>
          <a:xfrm>
            <a:off x="2707849" y="1076006"/>
            <a:ext cx="400950" cy="400950"/>
            <a:chOff x="3610465" y="1434675"/>
            <a:chExt cx="534600" cy="534600"/>
          </a:xfrm>
        </p:grpSpPr>
        <p:sp>
          <p:nvSpPr>
            <p:cNvPr id="410" name="Google Shape;410;p44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411" name="Google Shape;411;p44">
              <a:hlinkClick r:id="rId4"/>
            </p:cNvPr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2" name="Google Shape;412;p44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13" name="Google Shape;413;p44"/>
          <p:cNvSpPr txBox="1"/>
          <p:nvPr/>
        </p:nvSpPr>
        <p:spPr>
          <a:xfrm>
            <a:off x="657139" y="2188894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my emails and chats from the past week that mention the year-end results.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14" name="Google Shape;414;p44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Gather team input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15" name="Google Shape;415;p44"/>
          <p:cNvSpPr txBox="1"/>
          <p:nvPr/>
        </p:nvSpPr>
        <p:spPr>
          <a:xfrm>
            <a:off x="3367510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From the meeting recap prompt Copilot in Teams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Teams Logo" id="416" name="Google Shape;416;p44"/>
          <p:cNvGrpSpPr/>
          <p:nvPr/>
        </p:nvGrpSpPr>
        <p:grpSpPr>
          <a:xfrm>
            <a:off x="5529520" y="1072812"/>
            <a:ext cx="400981" cy="400981"/>
            <a:chOff x="3125234" y="13590476"/>
            <a:chExt cx="659400" cy="659400"/>
          </a:xfrm>
        </p:grpSpPr>
        <p:sp>
          <p:nvSpPr>
            <p:cNvPr id="417" name="Google Shape;417;p44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18" name="Google Shape;418;p4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9" name="Google Shape;419;p44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20" name="Google Shape;420;p44"/>
          <p:cNvSpPr txBox="1"/>
          <p:nvPr/>
        </p:nvSpPr>
        <p:spPr>
          <a:xfrm>
            <a:off x="3458475" y="2188894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Generate a list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of the key points made by each speaker.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21" name="Google Shape;421;p44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Revise the speech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22" name="Google Shape;422;p44"/>
          <p:cNvSpPr txBox="1"/>
          <p:nvPr/>
        </p:nvSpPr>
        <p:spPr>
          <a:xfrm>
            <a:off x="6171893" y="1566507"/>
            <a:ext cx="2236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Within the Word document select a paragraph and Copilot will offer several ways you could rewrite it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Word Logo" id="423" name="Google Shape;423;p44"/>
          <p:cNvGrpSpPr/>
          <p:nvPr/>
        </p:nvGrpSpPr>
        <p:grpSpPr>
          <a:xfrm>
            <a:off x="8339111" y="1059673"/>
            <a:ext cx="400981" cy="400981"/>
            <a:chOff x="5006422" y="10181153"/>
            <a:chExt cx="659400" cy="659400"/>
          </a:xfrm>
        </p:grpSpPr>
        <p:sp>
          <p:nvSpPr>
            <p:cNvPr id="424" name="Google Shape;424;p44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25" name="Google Shape;425;p44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6" name="Google Shape;426;p44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27" name="Google Shape;427;p44"/>
          <p:cNvSpPr txBox="1"/>
          <p:nvPr/>
        </p:nvSpPr>
        <p:spPr>
          <a:xfrm>
            <a:off x="6262860" y="2246603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Rewrite with Copilot.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28" name="Google Shape;428;p44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the invitation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29" name="Google Shape;429;p44"/>
          <p:cNvSpPr txBox="1"/>
          <p:nvPr/>
        </p:nvSpPr>
        <p:spPr>
          <a:xfrm>
            <a:off x="566174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From a new email select Draft with Copilot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Outlook logo" id="430" name="Google Shape;430;p44"/>
          <p:cNvGrpSpPr/>
          <p:nvPr/>
        </p:nvGrpSpPr>
        <p:grpSpPr>
          <a:xfrm>
            <a:off x="2730995" y="3023382"/>
            <a:ext cx="400950" cy="400950"/>
            <a:chOff x="11090271" y="6937563"/>
            <a:chExt cx="534600" cy="534600"/>
          </a:xfrm>
        </p:grpSpPr>
        <p:sp>
          <p:nvSpPr>
            <p:cNvPr id="431" name="Google Shape;431;p44"/>
            <p:cNvSpPr/>
            <p:nvPr/>
          </p:nvSpPr>
          <p:spPr>
            <a:xfrm>
              <a:off x="11090271" y="693756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32" name="Google Shape;432;p44"/>
            <p:cNvPicPr preferRelativeResize="0"/>
            <p:nvPr/>
          </p:nvPicPr>
          <p:blipFill rotWithShape="1">
            <a:blip r:embed="rId9">
              <a:alphaModFix/>
            </a:blip>
            <a:srcRect b="22984" l="22984" r="22984" t="22984"/>
            <a:stretch/>
          </p:blipFill>
          <p:spPr>
            <a:xfrm>
              <a:off x="11170786" y="7018079"/>
              <a:ext cx="373514" cy="37351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3" name="Google Shape;433;p44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34" name="Google Shape;434;p44"/>
          <p:cNvSpPr txBox="1"/>
          <p:nvPr/>
        </p:nvSpPr>
        <p:spPr>
          <a:xfrm>
            <a:off x="657139" y="4025111"/>
            <a:ext cx="205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Draft a detailed email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thanking all employees for attending the year-end review. Make the tone friendly and mention how excited we are to continue our progress in the new year.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35" name="Google Shape;435;p44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Review last quarter’s speech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36" name="Google Shape;436;p44"/>
          <p:cNvSpPr txBox="1"/>
          <p:nvPr/>
        </p:nvSpPr>
        <p:spPr>
          <a:xfrm>
            <a:off x="3367510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From the meeting recap prompt Copilot in Team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Teams Logo" id="437" name="Google Shape;437;p44"/>
          <p:cNvGrpSpPr/>
          <p:nvPr/>
        </p:nvGrpSpPr>
        <p:grpSpPr>
          <a:xfrm>
            <a:off x="5529255" y="3021368"/>
            <a:ext cx="400981" cy="400981"/>
            <a:chOff x="3125234" y="13590476"/>
            <a:chExt cx="659400" cy="659400"/>
          </a:xfrm>
        </p:grpSpPr>
        <p:sp>
          <p:nvSpPr>
            <p:cNvPr id="438" name="Google Shape;438;p44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39" name="Google Shape;439;p4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0" name="Google Shape;440;p44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41" name="Google Shape;441;p44"/>
          <p:cNvSpPr txBox="1"/>
          <p:nvPr/>
        </p:nvSpPr>
        <p:spPr>
          <a:xfrm>
            <a:off x="3458475" y="408281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meeting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 list the key points. Tell me all of the revenue numbers that were presented.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42" name="Google Shape;442;p44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Revise the presentation slides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43" name="Google Shape;443;p44"/>
          <p:cNvSpPr txBox="1"/>
          <p:nvPr/>
        </p:nvSpPr>
        <p:spPr>
          <a:xfrm>
            <a:off x="6171893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Within the presentation prompt Copilot</a:t>
            </a:r>
            <a:endParaRPr sz="11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descr="Microsoft PowerPoint Logo" id="444" name="Google Shape;444;p44"/>
          <p:cNvGrpSpPr/>
          <p:nvPr/>
        </p:nvGrpSpPr>
        <p:grpSpPr>
          <a:xfrm>
            <a:off x="8339109" y="3020080"/>
            <a:ext cx="400919" cy="400919"/>
            <a:chOff x="587375" y="1790700"/>
            <a:chExt cx="1371600" cy="1371600"/>
          </a:xfrm>
        </p:grpSpPr>
        <p:sp>
          <p:nvSpPr>
            <p:cNvPr id="445" name="Google Shape;445;p44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446" name="Google Shape;446;p44">
              <a:hlinkClick r:id="rId10"/>
            </p:cNvPr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7" name="Google Shape;447;p44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48" name="Google Shape;448;p44"/>
          <p:cNvSpPr txBox="1"/>
          <p:nvPr/>
        </p:nvSpPr>
        <p:spPr>
          <a:xfrm>
            <a:off x="6262860" y="408281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Add an image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of an inspiring landscape of a mountain to match the company motto – </a:t>
            </a:r>
            <a:b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</a:b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“We overcome every obstacle”.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49" name="Google Shape;449;p44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45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456" name="Google Shape;456;p45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7" name="Google Shape;457;p45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8" name="Google Shape;458;p45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9" name="Google Shape;459;p45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0" name="Google Shape;460;p45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1" name="Google Shape;461;p45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2" name="Google Shape;462;p45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3" name="Google Shape;463;p45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464" name="Google Shape;464;p45"/>
          <p:cNvSpPr txBox="1"/>
          <p:nvPr>
            <p:ph type="title"/>
          </p:nvPr>
        </p:nvSpPr>
        <p:spPr>
          <a:xfrm>
            <a:off x="456075" y="320750"/>
            <a:ext cx="822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>
                <a:solidFill>
                  <a:schemeClr val="accent6"/>
                </a:solidFill>
              </a:rPr>
              <a:t>Human resources: Microsoft 365 Copilot augmented </a:t>
            </a:r>
            <a:endParaRPr>
              <a:solidFill>
                <a:schemeClr val="accent6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>
                <a:solidFill>
                  <a:schemeClr val="accent6"/>
                </a:solidFill>
              </a:rPr>
              <a:t>hiring workflow </a:t>
            </a:r>
            <a:endParaRPr>
              <a:solidFill>
                <a:schemeClr val="accent6"/>
              </a:solidFill>
            </a:endParaRPr>
          </a:p>
        </p:txBody>
      </p:sp>
      <p:pic>
        <p:nvPicPr>
          <p:cNvPr descr="Microsoft Copilot logo" id="465" name="Google Shape;46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45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 job description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67" name="Google Shape;467;p45"/>
          <p:cNvSpPr txBox="1"/>
          <p:nvPr/>
        </p:nvSpPr>
        <p:spPr>
          <a:xfrm>
            <a:off x="566174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from a blank document prompt Copilot in Word 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Word Logo" id="468" name="Google Shape;468;p45"/>
          <p:cNvGrpSpPr/>
          <p:nvPr/>
        </p:nvGrpSpPr>
        <p:grpSpPr>
          <a:xfrm>
            <a:off x="2707857" y="1076022"/>
            <a:ext cx="400981" cy="400981"/>
            <a:chOff x="5006422" y="10181153"/>
            <a:chExt cx="659400" cy="659400"/>
          </a:xfrm>
        </p:grpSpPr>
        <p:sp>
          <p:nvSpPr>
            <p:cNvPr id="469" name="Google Shape;469;p45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70" name="Google Shape;470;p45"/>
            <p:cNvPicPr preferRelativeResize="0"/>
            <p:nvPr/>
          </p:nvPicPr>
          <p:blipFill rotWithShape="1">
            <a:blip r:embed="rId4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1" name="Google Shape;471;p45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72" name="Google Shape;472;p45"/>
          <p:cNvSpPr txBox="1"/>
          <p:nvPr/>
        </p:nvSpPr>
        <p:spPr>
          <a:xfrm>
            <a:off x="657239" y="2133524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job description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for a senior animation designer role, based on the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Design Team Core Responsibility</a:t>
            </a:r>
            <a:r>
              <a:rPr i="0" lang="en" sz="800" u="sng" cap="none" strike="noStrike">
                <a:solidFill>
                  <a:srgbClr val="0078D4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document.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 </a:t>
            </a:r>
            <a:endParaRPr sz="1100"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73" name="Google Shape;473;p45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Discover qualified candidates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74" name="Google Shape;474;p45"/>
          <p:cNvSpPr txBox="1"/>
          <p:nvPr/>
        </p:nvSpPr>
        <p:spPr>
          <a:xfrm>
            <a:off x="3367510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Prompt Copilot in Microsoft 365 Chat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Copilot logo" id="475" name="Google Shape;475;p45"/>
          <p:cNvGrpSpPr/>
          <p:nvPr/>
        </p:nvGrpSpPr>
        <p:grpSpPr>
          <a:xfrm>
            <a:off x="5529512" y="1072804"/>
            <a:ext cx="400950" cy="400950"/>
            <a:chOff x="3610465" y="1434675"/>
            <a:chExt cx="534600" cy="534600"/>
          </a:xfrm>
        </p:grpSpPr>
        <p:sp>
          <p:nvSpPr>
            <p:cNvPr id="476" name="Google Shape;476;p45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477" name="Google Shape;477;p45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8" name="Google Shape;478;p45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79" name="Google Shape;479;p45"/>
          <p:cNvSpPr txBox="1"/>
          <p:nvPr/>
        </p:nvSpPr>
        <p:spPr>
          <a:xfrm>
            <a:off x="3458375" y="215369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Based on Candidate #1 resume</a:t>
            </a:r>
            <a:r>
              <a:rPr i="0" lang="en" sz="800" u="none" cap="none" strike="noStrike">
                <a:solidFill>
                  <a:srgbClr val="0078D4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provide a summary of the skills, experience, and qualifications of the candidate.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80" name="Google Shape;480;p45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interview questions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81" name="Google Shape;481;p45"/>
          <p:cNvSpPr txBox="1"/>
          <p:nvPr/>
        </p:nvSpPr>
        <p:spPr>
          <a:xfrm>
            <a:off x="6171893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Prompt Copilot in Loop to create a set of interview questions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Copilot in a loop logo" id="482" name="Google Shape;482;p45"/>
          <p:cNvGrpSpPr/>
          <p:nvPr/>
        </p:nvGrpSpPr>
        <p:grpSpPr>
          <a:xfrm>
            <a:off x="8339104" y="1059658"/>
            <a:ext cx="400950" cy="400950"/>
            <a:chOff x="12648363" y="6739401"/>
            <a:chExt cx="534600" cy="534600"/>
          </a:xfrm>
        </p:grpSpPr>
        <p:sp>
          <p:nvSpPr>
            <p:cNvPr id="483" name="Google Shape;483;p45">
              <a:hlinkClick r:id="rId7"/>
            </p:cNvPr>
            <p:cNvSpPr/>
            <p:nvPr/>
          </p:nvSpPr>
          <p:spPr>
            <a:xfrm>
              <a:off x="12648363" y="673940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84" name="Google Shape;484;p45">
              <a:hlinkClick r:id="rId8"/>
            </p:cNvPr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2724341" y="6815379"/>
              <a:ext cx="382586" cy="38258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5" name="Google Shape;485;p45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86" name="Google Shape;486;p45"/>
          <p:cNvSpPr txBox="1"/>
          <p:nvPr/>
        </p:nvSpPr>
        <p:spPr>
          <a:xfrm>
            <a:off x="6262760" y="2095991"/>
            <a:ext cx="205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set of interview questions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for the position of Senior Animation Designer. Ask about previous experience, goals, and include some questions about personal interests.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87" name="Google Shape;487;p45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Conduct an interview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88" name="Google Shape;488;p45"/>
          <p:cNvSpPr txBox="1"/>
          <p:nvPr/>
        </p:nvSpPr>
        <p:spPr>
          <a:xfrm>
            <a:off x="566174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During the interview prompt Copilot in Teams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Teams Logo" id="489" name="Google Shape;489;p45"/>
          <p:cNvGrpSpPr/>
          <p:nvPr/>
        </p:nvGrpSpPr>
        <p:grpSpPr>
          <a:xfrm>
            <a:off x="2730996" y="3023385"/>
            <a:ext cx="400981" cy="400981"/>
            <a:chOff x="3125234" y="13590476"/>
            <a:chExt cx="659400" cy="659400"/>
          </a:xfrm>
        </p:grpSpPr>
        <p:sp>
          <p:nvSpPr>
            <p:cNvPr id="490" name="Google Shape;490;p45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91" name="Google Shape;491;p45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2" name="Google Shape;492;p45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3" name="Google Shape;493;p45"/>
          <p:cNvSpPr txBox="1"/>
          <p:nvPr/>
        </p:nvSpPr>
        <p:spPr>
          <a:xfrm>
            <a:off x="657039" y="4085173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What would some good follow up questions be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based on what we have already discussed and are there any questions that I have not answered? 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494" name="Google Shape;494;p45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an offer letter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95" name="Google Shape;495;p45"/>
          <p:cNvSpPr txBox="1"/>
          <p:nvPr/>
        </p:nvSpPr>
        <p:spPr>
          <a:xfrm>
            <a:off x="3367510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in a new email prompt Copilot in Word prompt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Word Logo" id="496" name="Google Shape;496;p45"/>
          <p:cNvGrpSpPr/>
          <p:nvPr/>
        </p:nvGrpSpPr>
        <p:grpSpPr>
          <a:xfrm>
            <a:off x="5529255" y="3021366"/>
            <a:ext cx="400981" cy="400981"/>
            <a:chOff x="5006422" y="10181153"/>
            <a:chExt cx="659400" cy="659400"/>
          </a:xfrm>
        </p:grpSpPr>
        <p:sp>
          <p:nvSpPr>
            <p:cNvPr id="497" name="Google Shape;497;p45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498" name="Google Shape;498;p45"/>
            <p:cNvPicPr preferRelativeResize="0"/>
            <p:nvPr/>
          </p:nvPicPr>
          <p:blipFill rotWithShape="1">
            <a:blip r:embed="rId4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9" name="Google Shape;499;p45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0" name="Google Shape;500;p45"/>
          <p:cNvSpPr txBox="1"/>
          <p:nvPr/>
        </p:nvSpPr>
        <p:spPr>
          <a:xfrm>
            <a:off x="3461500" y="4023673"/>
            <a:ext cx="205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an offer letter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to Maya for the position of Senior Animation Designer with a start date of March 16</a:t>
            </a:r>
            <a:r>
              <a:rPr baseline="30000"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. Include details on our benefits from our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Benefits Handbook.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01" name="Google Shape;501;p45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onboarding materials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02" name="Google Shape;502;p45"/>
          <p:cNvSpPr txBox="1"/>
          <p:nvPr/>
        </p:nvSpPr>
        <p:spPr>
          <a:xfrm>
            <a:off x="6171893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with a new presentation prompt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PowerPoint Logo" id="503" name="Google Shape;503;p45"/>
          <p:cNvGrpSpPr/>
          <p:nvPr/>
        </p:nvGrpSpPr>
        <p:grpSpPr>
          <a:xfrm>
            <a:off x="8339109" y="3020080"/>
            <a:ext cx="400919" cy="400919"/>
            <a:chOff x="587375" y="1790700"/>
            <a:chExt cx="1371600" cy="1371600"/>
          </a:xfrm>
        </p:grpSpPr>
        <p:sp>
          <p:nvSpPr>
            <p:cNvPr id="504" name="Google Shape;504;p45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505" name="Google Shape;505;p45">
              <a:hlinkClick r:id="rId11"/>
            </p:cNvPr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6" name="Google Shape;506;p45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7" name="Google Shape;507;p45"/>
          <p:cNvSpPr txBox="1"/>
          <p:nvPr/>
        </p:nvSpPr>
        <p:spPr>
          <a:xfrm>
            <a:off x="6262760" y="4072523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presentation from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[Word document link to Senior Animation Designer Job Description] Create an overview the job responsibilities.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08" name="Google Shape;508;p45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6"/>
          <p:cNvSpPr txBox="1"/>
          <p:nvPr>
            <p:ph type="title"/>
          </p:nvPr>
        </p:nvSpPr>
        <p:spPr>
          <a:xfrm>
            <a:off x="457200" y="340150"/>
            <a:ext cx="822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Operations: Solve a production issue with </a:t>
            </a:r>
            <a:endParaRPr sz="2400">
              <a:solidFill>
                <a:schemeClr val="accent6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Microsoft 365 Copilot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515" name="Google Shape;51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6" name="Google Shape;516;p46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517" name="Google Shape;517;p46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18" name="Google Shape;518;p46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19" name="Google Shape;519;p46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0" name="Google Shape;520;p46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1" name="Google Shape;521;p46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2" name="Google Shape;522;p46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3" name="Google Shape;523;p46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4" name="Google Shape;524;p46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525" name="Google Shape;525;p46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Analyze production data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26" name="Google Shape;526;p46"/>
          <p:cNvSpPr txBox="1"/>
          <p:nvPr/>
        </p:nvSpPr>
        <p:spPr>
          <a:xfrm>
            <a:off x="566174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Using a table of Six Sigma data select the prompt Show data insights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Excel logo" id="527" name="Google Shape;527;p46"/>
          <p:cNvGrpSpPr/>
          <p:nvPr/>
        </p:nvGrpSpPr>
        <p:grpSpPr>
          <a:xfrm>
            <a:off x="2707850" y="1076008"/>
            <a:ext cx="400950" cy="400950"/>
            <a:chOff x="5831903" y="8381781"/>
            <a:chExt cx="534600" cy="534600"/>
          </a:xfrm>
        </p:grpSpPr>
        <p:sp>
          <p:nvSpPr>
            <p:cNvPr id="528" name="Google Shape;528;p46"/>
            <p:cNvSpPr/>
            <p:nvPr/>
          </p:nvSpPr>
          <p:spPr>
            <a:xfrm>
              <a:off x="5831903" y="838178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Excel Logo - PNG and Vector - Logo Download" id="529" name="Google Shape;529;p46">
              <a:hlinkClick r:id="rId4"/>
            </p:cNvPr>
            <p:cNvPicPr preferRelativeResize="0"/>
            <p:nvPr/>
          </p:nvPicPr>
          <p:blipFill rotWithShape="1">
            <a:blip r:embed="rId5">
              <a:alphaModFix/>
            </a:blip>
            <a:srcRect b="17069" l="17076" r="17069" t="17076"/>
            <a:stretch/>
          </p:blipFill>
          <p:spPr>
            <a:xfrm>
              <a:off x="5943929" y="8493807"/>
              <a:ext cx="310492" cy="3104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0" name="Google Shape;530;p46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31" name="Google Shape;531;p46"/>
          <p:cNvSpPr txBox="1"/>
          <p:nvPr/>
        </p:nvSpPr>
        <p:spPr>
          <a:xfrm>
            <a:off x="658739" y="2322065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Show data insights.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32" name="Google Shape;532;p46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Discover past solutions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33" name="Google Shape;533;p46"/>
          <p:cNvSpPr txBox="1"/>
          <p:nvPr/>
        </p:nvSpPr>
        <p:spPr>
          <a:xfrm>
            <a:off x="3367510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Microsoft365.com prompt Copilot in Microsoft 365 Chat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Copilot logo" id="534" name="Google Shape;534;p46"/>
          <p:cNvGrpSpPr/>
          <p:nvPr/>
        </p:nvGrpSpPr>
        <p:grpSpPr>
          <a:xfrm>
            <a:off x="5529512" y="1072804"/>
            <a:ext cx="400950" cy="400950"/>
            <a:chOff x="3610465" y="1434675"/>
            <a:chExt cx="534600" cy="534600"/>
          </a:xfrm>
        </p:grpSpPr>
        <p:sp>
          <p:nvSpPr>
            <p:cNvPr id="535" name="Google Shape;535;p46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536" name="Google Shape;536;p46">
              <a:hlinkClick r:id="rId6"/>
            </p:cNvPr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7" name="Google Shape;537;p46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38" name="Google Shape;538;p46"/>
          <p:cNvSpPr txBox="1"/>
          <p:nvPr/>
        </p:nvSpPr>
        <p:spPr>
          <a:xfrm>
            <a:off x="3460075" y="2148941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Find information on troubleshooting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our current production equipment from across the equipment manuals. Look for information on how to reset the processor.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39" name="Google Shape;539;p46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Brainstorm new solutions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40" name="Google Shape;540;p46"/>
          <p:cNvSpPr txBox="1"/>
          <p:nvPr/>
        </p:nvSpPr>
        <p:spPr>
          <a:xfrm>
            <a:off x="6171893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After collecting the ideas click on Organize using Copilot in Whiteboard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Whiteboard logo" id="541" name="Google Shape;541;p46"/>
          <p:cNvGrpSpPr/>
          <p:nvPr/>
        </p:nvGrpSpPr>
        <p:grpSpPr>
          <a:xfrm>
            <a:off x="8339104" y="1059659"/>
            <a:ext cx="400950" cy="400950"/>
            <a:chOff x="12498914" y="5650593"/>
            <a:chExt cx="534600" cy="534600"/>
          </a:xfrm>
        </p:grpSpPr>
        <p:sp>
          <p:nvSpPr>
            <p:cNvPr id="542" name="Google Shape;542;p46">
              <a:hlinkClick r:id="rId8"/>
            </p:cNvPr>
            <p:cNvSpPr/>
            <p:nvPr/>
          </p:nvSpPr>
          <p:spPr>
            <a:xfrm>
              <a:off x="12498914" y="565059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Whiteboard icon in Windows 11 Color Style" id="543" name="Google Shape;543;p46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2572494" y="5733219"/>
              <a:ext cx="382585" cy="38258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4" name="Google Shape;544;p46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45" name="Google Shape;545;p46"/>
          <p:cNvSpPr txBox="1"/>
          <p:nvPr/>
        </p:nvSpPr>
        <p:spPr>
          <a:xfrm>
            <a:off x="6264460" y="2322065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Organize.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46" name="Google Shape;546;p46"/>
          <p:cNvSpPr txBox="1"/>
          <p:nvPr/>
        </p:nvSpPr>
        <p:spPr>
          <a:xfrm>
            <a:off x="566174" y="3330211"/>
            <a:ext cx="2236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Summarize the weekly status meeting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47" name="Google Shape;547;p46"/>
          <p:cNvSpPr txBox="1"/>
          <p:nvPr/>
        </p:nvSpPr>
        <p:spPr>
          <a:xfrm>
            <a:off x="566174" y="3682248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meeting recap prompt Copilot in Teams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Teams Logo" id="548" name="Google Shape;548;p46"/>
          <p:cNvGrpSpPr/>
          <p:nvPr/>
        </p:nvGrpSpPr>
        <p:grpSpPr>
          <a:xfrm>
            <a:off x="2730996" y="3023385"/>
            <a:ext cx="400981" cy="400981"/>
            <a:chOff x="3125234" y="13590476"/>
            <a:chExt cx="659400" cy="659400"/>
          </a:xfrm>
        </p:grpSpPr>
        <p:sp>
          <p:nvSpPr>
            <p:cNvPr id="549" name="Google Shape;549;p46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550" name="Google Shape;550;p46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1" name="Google Shape;551;p46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52" name="Google Shape;552;p46"/>
          <p:cNvSpPr txBox="1"/>
          <p:nvPr/>
        </p:nvSpPr>
        <p:spPr>
          <a:xfrm>
            <a:off x="658739" y="4100573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meeting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 list the action items discussed and their current status.. List all of the decisions that were made and issues that were resolved.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53" name="Google Shape;553;p46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Thank employees for their work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54" name="Google Shape;554;p46"/>
          <p:cNvSpPr txBox="1"/>
          <p:nvPr/>
        </p:nvSpPr>
        <p:spPr>
          <a:xfrm>
            <a:off x="3367510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in a new email prompt Copilot in Outlook prompt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Outlook logo" id="555" name="Google Shape;555;p46"/>
          <p:cNvGrpSpPr/>
          <p:nvPr/>
        </p:nvGrpSpPr>
        <p:grpSpPr>
          <a:xfrm>
            <a:off x="5529254" y="3021364"/>
            <a:ext cx="400950" cy="400950"/>
            <a:chOff x="11090271" y="6937563"/>
            <a:chExt cx="534600" cy="534600"/>
          </a:xfrm>
        </p:grpSpPr>
        <p:sp>
          <p:nvSpPr>
            <p:cNvPr id="556" name="Google Shape;556;p46"/>
            <p:cNvSpPr/>
            <p:nvPr/>
          </p:nvSpPr>
          <p:spPr>
            <a:xfrm>
              <a:off x="11090271" y="693756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557" name="Google Shape;557;p46"/>
            <p:cNvPicPr preferRelativeResize="0"/>
            <p:nvPr/>
          </p:nvPicPr>
          <p:blipFill rotWithShape="1">
            <a:blip r:embed="rId12">
              <a:alphaModFix/>
            </a:blip>
            <a:srcRect b="22984" l="22984" r="22984" t="22984"/>
            <a:stretch/>
          </p:blipFill>
          <p:spPr>
            <a:xfrm>
              <a:off x="11170786" y="7018079"/>
              <a:ext cx="373514" cy="37351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8" name="Google Shape;558;p46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59" name="Google Shape;559;p46"/>
          <p:cNvSpPr txBox="1"/>
          <p:nvPr/>
        </p:nvSpPr>
        <p:spPr>
          <a:xfrm>
            <a:off x="3460075" y="4042865"/>
            <a:ext cx="205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an email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thanking all the people who helped to identify the issue and implement the solution. Include that we resumed full production on Tuesday at 6 pm and limited the shutdown to 3 days.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60" name="Google Shape;560;p46"/>
          <p:cNvSpPr txBox="1"/>
          <p:nvPr/>
        </p:nvSpPr>
        <p:spPr>
          <a:xfrm>
            <a:off x="6171893" y="3330211"/>
            <a:ext cx="2236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 root cause analysis report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61" name="Google Shape;561;p46"/>
          <p:cNvSpPr txBox="1"/>
          <p:nvPr/>
        </p:nvSpPr>
        <p:spPr>
          <a:xfrm>
            <a:off x="6168818" y="3666479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with a new presentation prompt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PowerPoint Logo" id="562" name="Google Shape;562;p46"/>
          <p:cNvGrpSpPr/>
          <p:nvPr/>
        </p:nvGrpSpPr>
        <p:grpSpPr>
          <a:xfrm>
            <a:off x="8339109" y="3020080"/>
            <a:ext cx="400919" cy="400919"/>
            <a:chOff x="587375" y="1790700"/>
            <a:chExt cx="1371600" cy="1371600"/>
          </a:xfrm>
        </p:grpSpPr>
        <p:sp>
          <p:nvSpPr>
            <p:cNvPr id="563" name="Google Shape;563;p46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564" name="Google Shape;564;p46">
              <a:hlinkClick r:id="rId13"/>
            </p:cNvPr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65" name="Google Shape;565;p46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66" name="Google Shape;566;p46"/>
          <p:cNvSpPr txBox="1"/>
          <p:nvPr/>
        </p:nvSpPr>
        <p:spPr>
          <a:xfrm>
            <a:off x="6264460" y="4158281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presentation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that summarizes  [Word document link to Production issue root cause analysis report.docx]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67" name="Google Shape;567;p46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7"/>
          <p:cNvSpPr txBox="1"/>
          <p:nvPr>
            <p:ph type="title"/>
          </p:nvPr>
        </p:nvSpPr>
        <p:spPr>
          <a:xfrm>
            <a:off x="457200" y="310450"/>
            <a:ext cx="822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Sales: Deliver better sales presentations with an AI assistant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574" name="Google Shape;574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47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576" name="Google Shape;576;p47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77" name="Google Shape;577;p47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78" name="Google Shape;578;p47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79" name="Google Shape;579;p47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0" name="Google Shape;580;p47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1" name="Google Shape;581;p47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2" name="Google Shape;582;p47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3" name="Google Shape;583;p47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584" name="Google Shape;584;p47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Refine a discovery session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85" name="Google Shape;585;p47"/>
          <p:cNvSpPr txBox="1"/>
          <p:nvPr/>
        </p:nvSpPr>
        <p:spPr>
          <a:xfrm>
            <a:off x="566174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Prompt Copilot in Loop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loop" id="586" name="Google Shape;586;p47"/>
          <p:cNvGrpSpPr/>
          <p:nvPr/>
        </p:nvGrpSpPr>
        <p:grpSpPr>
          <a:xfrm>
            <a:off x="2707850" y="1076008"/>
            <a:ext cx="400950" cy="400950"/>
            <a:chOff x="12648363" y="6739401"/>
            <a:chExt cx="534600" cy="534600"/>
          </a:xfrm>
        </p:grpSpPr>
        <p:sp>
          <p:nvSpPr>
            <p:cNvPr id="587" name="Google Shape;587;p47">
              <a:hlinkClick r:id="rId4"/>
            </p:cNvPr>
            <p:cNvSpPr/>
            <p:nvPr/>
          </p:nvSpPr>
          <p:spPr>
            <a:xfrm>
              <a:off x="12648363" y="673940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588" name="Google Shape;588;p47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2724341" y="6815380"/>
              <a:ext cx="382586" cy="38258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89" name="Google Shape;589;p47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0" name="Google Shape;590;p47"/>
          <p:cNvSpPr txBox="1"/>
          <p:nvPr/>
        </p:nvSpPr>
        <p:spPr>
          <a:xfrm>
            <a:off x="658739" y="220664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set of questions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for a customer discovery session focused on the primary use cases for the product.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91" name="Google Shape;591;p47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Discover company information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92" name="Google Shape;592;p47"/>
          <p:cNvSpPr txBox="1"/>
          <p:nvPr/>
        </p:nvSpPr>
        <p:spPr>
          <a:xfrm>
            <a:off x="3367510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Prompt Bing Chat Enterprise in the Edge browser sidebar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bing" id="593" name="Google Shape;593;p47"/>
          <p:cNvGrpSpPr/>
          <p:nvPr/>
        </p:nvGrpSpPr>
        <p:grpSpPr>
          <a:xfrm>
            <a:off x="5529497" y="1072797"/>
            <a:ext cx="400950" cy="400950"/>
            <a:chOff x="12778532" y="5665565"/>
            <a:chExt cx="534600" cy="534600"/>
          </a:xfrm>
        </p:grpSpPr>
        <p:sp>
          <p:nvSpPr>
            <p:cNvPr id="594" name="Google Shape;594;p47">
              <a:hlinkClick r:id="rId7"/>
            </p:cNvPr>
            <p:cNvSpPr/>
            <p:nvPr/>
          </p:nvSpPr>
          <p:spPr>
            <a:xfrm>
              <a:off x="12778532" y="566556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A picture containing graphics, logo, symbol, electric blue&#10;&#10;Description automatically generated" id="595" name="Google Shape;595;p47">
              <a:hlinkClick r:id="rId8"/>
            </p:cNvPr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2870088" y="5761541"/>
              <a:ext cx="382583" cy="37819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6" name="Google Shape;596;p47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7" name="Google Shape;597;p47"/>
          <p:cNvSpPr txBox="1"/>
          <p:nvPr/>
        </p:nvSpPr>
        <p:spPr>
          <a:xfrm>
            <a:off x="3460075" y="2264357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the Contoso annual report including goals, risks, and financial metrics.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598" name="Google Shape;598;p47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Find the asks in your emails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99" name="Google Shape;599;p47"/>
          <p:cNvSpPr txBox="1"/>
          <p:nvPr/>
        </p:nvSpPr>
        <p:spPr>
          <a:xfrm>
            <a:off x="6171893" y="1566507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Microsoft 365 Chat app in Teams prompt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Copilot" id="600" name="Google Shape;600;p47"/>
          <p:cNvGrpSpPr/>
          <p:nvPr/>
        </p:nvGrpSpPr>
        <p:grpSpPr>
          <a:xfrm>
            <a:off x="8339105" y="1059659"/>
            <a:ext cx="400950" cy="400950"/>
            <a:chOff x="3610465" y="1434675"/>
            <a:chExt cx="534600" cy="534600"/>
          </a:xfrm>
        </p:grpSpPr>
        <p:sp>
          <p:nvSpPr>
            <p:cNvPr id="601" name="Google Shape;601;p47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602" name="Google Shape;602;p47">
              <a:hlinkClick r:id="rId10"/>
            </p:cNvPr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3" name="Google Shape;603;p47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4" name="Google Shape;604;p47"/>
          <p:cNvSpPr txBox="1"/>
          <p:nvPr/>
        </p:nvSpPr>
        <p:spPr>
          <a:xfrm>
            <a:off x="6264460" y="2206649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Provide me with a bulleted list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of notes from my emails mentioning Fabrikam over the last two weeks.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05" name="Google Shape;605;p47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Update the sales presentation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06" name="Google Shape;606;p47"/>
          <p:cNvSpPr txBox="1"/>
          <p:nvPr/>
        </p:nvSpPr>
        <p:spPr>
          <a:xfrm>
            <a:off x="566174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the existing presentation prompt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PowerPoint" id="607" name="Google Shape;607;p47"/>
          <p:cNvGrpSpPr/>
          <p:nvPr/>
        </p:nvGrpSpPr>
        <p:grpSpPr>
          <a:xfrm>
            <a:off x="2730999" y="3023395"/>
            <a:ext cx="400919" cy="400919"/>
            <a:chOff x="587375" y="1790700"/>
            <a:chExt cx="1371600" cy="1371600"/>
          </a:xfrm>
        </p:grpSpPr>
        <p:sp>
          <p:nvSpPr>
            <p:cNvPr id="608" name="Google Shape;608;p47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609" name="Google Shape;609;p47">
              <a:hlinkClick r:id="rId12"/>
            </p:cNvPr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0" name="Google Shape;610;p47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11" name="Google Shape;611;p47"/>
          <p:cNvSpPr txBox="1"/>
          <p:nvPr/>
        </p:nvSpPr>
        <p:spPr>
          <a:xfrm>
            <a:off x="658739" y="4158281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Add a slide about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[copy in email summary from Microsoft 365 Chat] and include an image appropriate for the medical industry.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12" name="Google Shape;612;p47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Summarize the meeting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13" name="Google Shape;613;p47"/>
          <p:cNvSpPr txBox="1"/>
          <p:nvPr/>
        </p:nvSpPr>
        <p:spPr>
          <a:xfrm>
            <a:off x="3367510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the meeting recap prompt Copilot in Teams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Teams" id="614" name="Google Shape;614;p47"/>
          <p:cNvGrpSpPr/>
          <p:nvPr/>
        </p:nvGrpSpPr>
        <p:grpSpPr>
          <a:xfrm>
            <a:off x="5529254" y="3021366"/>
            <a:ext cx="400981" cy="400981"/>
            <a:chOff x="3125234" y="13590476"/>
            <a:chExt cx="659400" cy="659400"/>
          </a:xfrm>
        </p:grpSpPr>
        <p:sp>
          <p:nvSpPr>
            <p:cNvPr id="615" name="Google Shape;615;p47"/>
            <p:cNvSpPr/>
            <p:nvPr/>
          </p:nvSpPr>
          <p:spPr>
            <a:xfrm>
              <a:off x="3125234" y="13590476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616" name="Google Shape;616;p47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3229606" y="13694555"/>
              <a:ext cx="451121" cy="4511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7" name="Google Shape;617;p47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18" name="Google Shape;618;p47"/>
          <p:cNvSpPr txBox="1"/>
          <p:nvPr/>
        </p:nvSpPr>
        <p:spPr>
          <a:xfrm>
            <a:off x="3460075" y="4215989"/>
            <a:ext cx="2051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Summarize the meeting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 list the action items discussed and their current status.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19" name="Google Shape;619;p47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the proposal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20" name="Google Shape;620;p47"/>
          <p:cNvSpPr txBox="1"/>
          <p:nvPr/>
        </p:nvSpPr>
        <p:spPr>
          <a:xfrm>
            <a:off x="6171893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with a new document prompt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Logo of Microsoft Word" id="621" name="Google Shape;621;p47"/>
          <p:cNvGrpSpPr/>
          <p:nvPr/>
        </p:nvGrpSpPr>
        <p:grpSpPr>
          <a:xfrm>
            <a:off x="8339112" y="3020080"/>
            <a:ext cx="400981" cy="400981"/>
            <a:chOff x="5006422" y="10181153"/>
            <a:chExt cx="659400" cy="659400"/>
          </a:xfrm>
        </p:grpSpPr>
        <p:sp>
          <p:nvSpPr>
            <p:cNvPr id="622" name="Google Shape;622;p47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623" name="Google Shape;623;p47"/>
            <p:cNvPicPr preferRelativeResize="0"/>
            <p:nvPr/>
          </p:nvPicPr>
          <p:blipFill rotWithShape="1">
            <a:blip r:embed="rId15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24" name="Google Shape;624;p47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25" name="Google Shape;625;p47"/>
          <p:cNvSpPr txBox="1"/>
          <p:nvPr/>
        </p:nvSpPr>
        <p:spPr>
          <a:xfrm>
            <a:off x="6261060" y="4158264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proposal based on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Contoso Sales Presentation.pptx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Sales Meeting Notes.docx.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26" name="Google Shape;626;p47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48"/>
          <p:cNvSpPr txBox="1"/>
          <p:nvPr>
            <p:ph type="title"/>
          </p:nvPr>
        </p:nvSpPr>
        <p:spPr>
          <a:xfrm>
            <a:off x="457200" y="480275"/>
            <a:ext cx="8229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61C5"/>
              </a:buClr>
              <a:buSzPts val="2400"/>
              <a:buFont typeface="Quattrocento Sans"/>
              <a:buNone/>
            </a:pPr>
            <a:r>
              <a:rPr lang="en" sz="2400">
                <a:solidFill>
                  <a:schemeClr val="accent6"/>
                </a:solidFill>
              </a:rPr>
              <a:t>Marketing:</a:t>
            </a:r>
            <a:r>
              <a:rPr lang="en">
                <a:solidFill>
                  <a:schemeClr val="accent6"/>
                </a:solidFill>
              </a:rPr>
              <a:t> </a:t>
            </a:r>
            <a:r>
              <a:rPr lang="en" sz="2400">
                <a:solidFill>
                  <a:schemeClr val="accent6"/>
                </a:solidFill>
              </a:rPr>
              <a:t>Create a marketing pitch in record time </a:t>
            </a:r>
            <a:endParaRPr sz="2400">
              <a:solidFill>
                <a:schemeClr val="accent6"/>
              </a:solidFill>
            </a:endParaRPr>
          </a:p>
        </p:txBody>
      </p:sp>
      <p:pic>
        <p:nvPicPr>
          <p:cNvPr descr="Microsoft Copilot logo" id="633" name="Google Shape;63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0762" y="103535"/>
            <a:ext cx="685800" cy="6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4" name="Google Shape;634;p48"/>
          <p:cNvGrpSpPr/>
          <p:nvPr/>
        </p:nvGrpSpPr>
        <p:grpSpPr>
          <a:xfrm>
            <a:off x="0" y="1254749"/>
            <a:ext cx="9141750" cy="3535070"/>
            <a:chOff x="0" y="1672999"/>
            <a:chExt cx="12189000" cy="4713427"/>
          </a:xfrm>
        </p:grpSpPr>
        <p:sp>
          <p:nvSpPr>
            <p:cNvPr id="635" name="Google Shape;635;p48"/>
            <p:cNvSpPr/>
            <p:nvPr/>
          </p:nvSpPr>
          <p:spPr>
            <a:xfrm>
              <a:off x="588263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36" name="Google Shape;636;p48"/>
            <p:cNvSpPr/>
            <p:nvPr/>
          </p:nvSpPr>
          <p:spPr>
            <a:xfrm>
              <a:off x="4323378" y="171572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37" name="Google Shape;637;p48"/>
            <p:cNvSpPr/>
            <p:nvPr/>
          </p:nvSpPr>
          <p:spPr>
            <a:xfrm>
              <a:off x="8062557" y="1687513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38" name="Google Shape;638;p48"/>
            <p:cNvSpPr/>
            <p:nvPr/>
          </p:nvSpPr>
          <p:spPr>
            <a:xfrm>
              <a:off x="0" y="1672999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39" name="Google Shape;639;p48"/>
            <p:cNvSpPr/>
            <p:nvPr/>
          </p:nvSpPr>
          <p:spPr>
            <a:xfrm>
              <a:off x="588263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40" name="Google Shape;640;p48"/>
            <p:cNvSpPr/>
            <p:nvPr/>
          </p:nvSpPr>
          <p:spPr>
            <a:xfrm>
              <a:off x="4323378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41" name="Google Shape;641;p48"/>
            <p:cNvSpPr/>
            <p:nvPr/>
          </p:nvSpPr>
          <p:spPr>
            <a:xfrm>
              <a:off x="8062557" y="4289426"/>
              <a:ext cx="3315300" cy="2097000"/>
            </a:xfrm>
            <a:prstGeom prst="round2SameRect">
              <a:avLst>
                <a:gd fmla="val 0" name="adj1"/>
                <a:gd fmla="val 7267" name="adj2"/>
              </a:avLst>
            </a:prstGeom>
            <a:solidFill>
              <a:schemeClr val="lt1">
                <a:alpha val="73330"/>
              </a:schemeClr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42" name="Google Shape;642;p48"/>
            <p:cNvSpPr/>
            <p:nvPr/>
          </p:nvSpPr>
          <p:spPr>
            <a:xfrm>
              <a:off x="0" y="4274912"/>
              <a:ext cx="12189000" cy="45600"/>
            </a:xfrm>
            <a:prstGeom prst="roundRect">
              <a:avLst>
                <a:gd fmla="val 11366" name="adj"/>
              </a:avLst>
            </a:prstGeom>
            <a:gradFill>
              <a:gsLst>
                <a:gs pos="0">
                  <a:srgbClr val="713BD2"/>
                </a:gs>
                <a:gs pos="100000">
                  <a:srgbClr val="3A1F6C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109725" lIns="137150" spcFirstLastPara="1" rIns="137150" wrap="square" tIns="109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Quattrocento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643" name="Google Shape;643;p48"/>
          <p:cNvSpPr txBox="1"/>
          <p:nvPr/>
        </p:nvSpPr>
        <p:spPr>
          <a:xfrm>
            <a:off x="566174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Discover market research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44" name="Google Shape;644;p48"/>
          <p:cNvSpPr txBox="1"/>
          <p:nvPr/>
        </p:nvSpPr>
        <p:spPr>
          <a:xfrm>
            <a:off x="566174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the Edge sidebar prompt 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Bing logo" id="645" name="Google Shape;645;p48"/>
          <p:cNvGrpSpPr/>
          <p:nvPr/>
        </p:nvGrpSpPr>
        <p:grpSpPr>
          <a:xfrm>
            <a:off x="2707851" y="1076009"/>
            <a:ext cx="400950" cy="400950"/>
            <a:chOff x="12778532" y="5665565"/>
            <a:chExt cx="534600" cy="534600"/>
          </a:xfrm>
        </p:grpSpPr>
        <p:sp>
          <p:nvSpPr>
            <p:cNvPr id="646" name="Google Shape;646;p48">
              <a:hlinkClick r:id="rId4"/>
            </p:cNvPr>
            <p:cNvSpPr/>
            <p:nvPr/>
          </p:nvSpPr>
          <p:spPr>
            <a:xfrm>
              <a:off x="12778532" y="566556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A picture containing graphics, logo, symbol, electric blue&#10;&#10;Description automatically generated" id="647" name="Google Shape;647;p48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2870088" y="5768479"/>
              <a:ext cx="382583" cy="3712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48" name="Google Shape;648;p48"/>
          <p:cNvSpPr/>
          <p:nvPr/>
        </p:nvSpPr>
        <p:spPr>
          <a:xfrm>
            <a:off x="552907" y="2003411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49" name="Google Shape;649;p48"/>
          <p:cNvSpPr txBox="1"/>
          <p:nvPr/>
        </p:nvSpPr>
        <p:spPr>
          <a:xfrm>
            <a:off x="658739" y="2148941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Give me the latest information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on the top five markets for new widgets and the key competitors in those markets with a description of their products.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50" name="Google Shape;650;p48"/>
          <p:cNvSpPr txBox="1"/>
          <p:nvPr/>
        </p:nvSpPr>
        <p:spPr>
          <a:xfrm>
            <a:off x="3367510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Discover market trends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51" name="Google Shape;651;p48"/>
          <p:cNvSpPr txBox="1"/>
          <p:nvPr/>
        </p:nvSpPr>
        <p:spPr>
          <a:xfrm>
            <a:off x="3367510" y="1566507"/>
            <a:ext cx="2236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Select the Show data insights prompt in Copilot </a:t>
            </a:r>
            <a:b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Excel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Excel logo" id="652" name="Google Shape;652;p48"/>
          <p:cNvGrpSpPr/>
          <p:nvPr/>
        </p:nvGrpSpPr>
        <p:grpSpPr>
          <a:xfrm>
            <a:off x="5529506" y="1072791"/>
            <a:ext cx="400950" cy="400950"/>
            <a:chOff x="5831903" y="8381781"/>
            <a:chExt cx="534600" cy="534600"/>
          </a:xfrm>
        </p:grpSpPr>
        <p:sp>
          <p:nvSpPr>
            <p:cNvPr id="653" name="Google Shape;653;p48"/>
            <p:cNvSpPr/>
            <p:nvPr/>
          </p:nvSpPr>
          <p:spPr>
            <a:xfrm>
              <a:off x="5831903" y="8381781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Excel Logo - PNG and Vector - Logo Download" id="654" name="Google Shape;654;p48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 b="17069" l="17076" r="17069" t="17076"/>
            <a:stretch/>
          </p:blipFill>
          <p:spPr>
            <a:xfrm>
              <a:off x="5943929" y="8493807"/>
              <a:ext cx="310492" cy="3104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55" name="Google Shape;655;p48"/>
          <p:cNvSpPr/>
          <p:nvPr/>
        </p:nvSpPr>
        <p:spPr>
          <a:xfrm>
            <a:off x="3354243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56" name="Google Shape;656;p48"/>
          <p:cNvSpPr txBox="1"/>
          <p:nvPr/>
        </p:nvSpPr>
        <p:spPr>
          <a:xfrm>
            <a:off x="3460075" y="2322065"/>
            <a:ext cx="2051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Show data insights.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57" name="Google Shape;657;p48"/>
          <p:cNvSpPr txBox="1"/>
          <p:nvPr/>
        </p:nvSpPr>
        <p:spPr>
          <a:xfrm>
            <a:off x="6171893" y="1378776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 promotion plan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58" name="Google Shape;658;p48"/>
          <p:cNvSpPr txBox="1"/>
          <p:nvPr/>
        </p:nvSpPr>
        <p:spPr>
          <a:xfrm>
            <a:off x="6171893" y="1566507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Prompt Copilot in Word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Word Logo" id="659" name="Google Shape;659;p48"/>
          <p:cNvGrpSpPr/>
          <p:nvPr/>
        </p:nvGrpSpPr>
        <p:grpSpPr>
          <a:xfrm>
            <a:off x="8339111" y="1059673"/>
            <a:ext cx="400981" cy="400981"/>
            <a:chOff x="5006422" y="10181153"/>
            <a:chExt cx="659400" cy="659400"/>
          </a:xfrm>
        </p:grpSpPr>
        <p:sp>
          <p:nvSpPr>
            <p:cNvPr id="660" name="Google Shape;660;p48"/>
            <p:cNvSpPr/>
            <p:nvPr/>
          </p:nvSpPr>
          <p:spPr>
            <a:xfrm>
              <a:off x="5006422" y="10181153"/>
              <a:ext cx="659400" cy="659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661" name="Google Shape;661;p48"/>
            <p:cNvPicPr preferRelativeResize="0"/>
            <p:nvPr/>
          </p:nvPicPr>
          <p:blipFill rotWithShape="1">
            <a:blip r:embed="rId9">
              <a:alphaModFix/>
            </a:blip>
            <a:srcRect b="26850" l="26281" r="22695" t="26855"/>
            <a:stretch/>
          </p:blipFill>
          <p:spPr>
            <a:xfrm>
              <a:off x="5112857" y="10308272"/>
              <a:ext cx="446412" cy="405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2" name="Google Shape;662;p48"/>
          <p:cNvSpPr/>
          <p:nvPr/>
        </p:nvSpPr>
        <p:spPr>
          <a:xfrm>
            <a:off x="6158627" y="2002583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63" name="Google Shape;663;p48"/>
          <p:cNvSpPr txBox="1"/>
          <p:nvPr/>
        </p:nvSpPr>
        <p:spPr>
          <a:xfrm>
            <a:off x="6264460" y="2148941"/>
            <a:ext cx="205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Generate a promotion plan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for the widget market and include 10 potential taglines that would be appropriate for markets in Latin America. 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64" name="Google Shape;664;p48"/>
          <p:cNvSpPr txBox="1"/>
          <p:nvPr/>
        </p:nvSpPr>
        <p:spPr>
          <a:xfrm>
            <a:off x="566174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 pitch deck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65" name="Google Shape;665;p48"/>
          <p:cNvSpPr txBox="1"/>
          <p:nvPr/>
        </p:nvSpPr>
        <p:spPr>
          <a:xfrm>
            <a:off x="566174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a new PowerPoint file select the default Create presentation from file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PowerPoint Logo" id="666" name="Google Shape;666;p48"/>
          <p:cNvGrpSpPr/>
          <p:nvPr/>
        </p:nvGrpSpPr>
        <p:grpSpPr>
          <a:xfrm>
            <a:off x="2730999" y="3023395"/>
            <a:ext cx="400919" cy="400919"/>
            <a:chOff x="587375" y="1790700"/>
            <a:chExt cx="1371600" cy="1371600"/>
          </a:xfrm>
        </p:grpSpPr>
        <p:sp>
          <p:nvSpPr>
            <p:cNvPr id="667" name="Google Shape;667;p48"/>
            <p:cNvSpPr/>
            <p:nvPr/>
          </p:nvSpPr>
          <p:spPr>
            <a:xfrm>
              <a:off x="587375" y="1790700"/>
              <a:ext cx="1371600" cy="1371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Microsoft PowerPoint Logo - PNG and Vector - Logo Download" id="668" name="Google Shape;668;p48">
              <a:hlinkClick r:id="rId10"/>
            </p:cNvPr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22643" y="2057400"/>
              <a:ext cx="901064" cy="83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9" name="Google Shape;669;p48"/>
          <p:cNvSpPr/>
          <p:nvPr/>
        </p:nvSpPr>
        <p:spPr>
          <a:xfrm>
            <a:off x="55290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70" name="Google Shape;670;p48"/>
          <p:cNvSpPr txBox="1"/>
          <p:nvPr/>
        </p:nvSpPr>
        <p:spPr>
          <a:xfrm>
            <a:off x="655339" y="4146714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presentation from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[Word document link to Contoso widget design document.docx]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71" name="Google Shape;671;p48"/>
          <p:cNvSpPr txBox="1"/>
          <p:nvPr/>
        </p:nvSpPr>
        <p:spPr>
          <a:xfrm>
            <a:off x="3367510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an offer letter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72" name="Google Shape;672;p48"/>
          <p:cNvSpPr txBox="1"/>
          <p:nvPr/>
        </p:nvSpPr>
        <p:spPr>
          <a:xfrm>
            <a:off x="3367510" y="3517942"/>
            <a:ext cx="2236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Starting in a new email, prompt Copilot in Outlook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Outlook logo" id="673" name="Google Shape;673;p48"/>
          <p:cNvGrpSpPr/>
          <p:nvPr/>
        </p:nvGrpSpPr>
        <p:grpSpPr>
          <a:xfrm>
            <a:off x="5529254" y="3021364"/>
            <a:ext cx="400950" cy="400950"/>
            <a:chOff x="11090271" y="6937563"/>
            <a:chExt cx="534600" cy="534600"/>
          </a:xfrm>
        </p:grpSpPr>
        <p:sp>
          <p:nvSpPr>
            <p:cNvPr id="674" name="Google Shape;674;p48"/>
            <p:cNvSpPr/>
            <p:nvPr/>
          </p:nvSpPr>
          <p:spPr>
            <a:xfrm>
              <a:off x="11090271" y="6937563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id="675" name="Google Shape;675;p48"/>
            <p:cNvPicPr preferRelativeResize="0"/>
            <p:nvPr/>
          </p:nvPicPr>
          <p:blipFill rotWithShape="1">
            <a:blip r:embed="rId12">
              <a:alphaModFix/>
            </a:blip>
            <a:srcRect b="22984" l="22984" r="22984" t="22984"/>
            <a:stretch/>
          </p:blipFill>
          <p:spPr>
            <a:xfrm>
              <a:off x="11170786" y="7018079"/>
              <a:ext cx="373514" cy="37351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6" name="Google Shape;676;p48"/>
          <p:cNvSpPr/>
          <p:nvPr/>
        </p:nvSpPr>
        <p:spPr>
          <a:xfrm>
            <a:off x="3363461" y="3969578"/>
            <a:ext cx="2244600" cy="7236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77" name="Google Shape;677;p48"/>
          <p:cNvSpPr txBox="1"/>
          <p:nvPr/>
        </p:nvSpPr>
        <p:spPr>
          <a:xfrm>
            <a:off x="3460075" y="4054406"/>
            <a:ext cx="20517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Draft a promotional email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using the tagline “A better widget for all” and highlight the following product features listed below 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-8255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ExtraLight"/>
              <a:buChar char="•"/>
            </a:pPr>
            <a:r>
              <a:rPr i="0" lang="en" sz="7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Lasts a long time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  <a:p>
            <a:pPr indent="-8255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ExtraLight"/>
              <a:buChar char="•"/>
            </a:pPr>
            <a:r>
              <a:rPr i="0" lang="en" sz="7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Etc.</a:t>
            </a:r>
            <a:endParaRPr sz="1100">
              <a:solidFill>
                <a:schemeClr val="dk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78" name="Google Shape;678;p48"/>
          <p:cNvSpPr txBox="1"/>
          <p:nvPr/>
        </p:nvSpPr>
        <p:spPr>
          <a:xfrm>
            <a:off x="6171893" y="3330211"/>
            <a:ext cx="2236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Quattrocento Sans"/>
              <a:buNone/>
            </a:pPr>
            <a:r>
              <a:rPr i="0" lang="en" sz="11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Create social media posts</a:t>
            </a:r>
            <a:endParaRPr sz="11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79" name="Google Shape;679;p48"/>
          <p:cNvSpPr txBox="1"/>
          <p:nvPr/>
        </p:nvSpPr>
        <p:spPr>
          <a:xfrm>
            <a:off x="6171893" y="3517942"/>
            <a:ext cx="2236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Noto Sans Symbols"/>
              <a:buNone/>
            </a:pPr>
            <a:r>
              <a:rPr i="0" lang="en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Start a new chat and prompt Copilot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descr="Microsoft Copilot logo" id="680" name="Google Shape;680;p48"/>
          <p:cNvGrpSpPr/>
          <p:nvPr/>
        </p:nvGrpSpPr>
        <p:grpSpPr>
          <a:xfrm>
            <a:off x="8339105" y="3020066"/>
            <a:ext cx="400950" cy="400950"/>
            <a:chOff x="3610465" y="1434675"/>
            <a:chExt cx="534600" cy="534600"/>
          </a:xfrm>
        </p:grpSpPr>
        <p:sp>
          <p:nvSpPr>
            <p:cNvPr id="681" name="Google Shape;681;p48"/>
            <p:cNvSpPr/>
            <p:nvPr/>
          </p:nvSpPr>
          <p:spPr>
            <a:xfrm>
              <a:off x="3610465" y="1434675"/>
              <a:ext cx="534600" cy="5346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27643" rotWithShape="0" algn="tl" dir="2700000" dist="63500">
                <a:srgbClr val="000000">
                  <a:alpha val="20000"/>
                </a:srgbClr>
              </a:outerShdw>
            </a:effectLst>
          </p:spPr>
          <p:txBody>
            <a:bodyPr anchorCtr="0" anchor="t" bIns="109725" lIns="137150" spcFirstLastPara="1" rIns="137150" wrap="square" tIns="109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500"/>
                <a:buFont typeface="Quattrocento Sans"/>
                <a:buNone/>
              </a:pPr>
              <a:r>
                <a:t/>
              </a:r>
              <a:endParaRPr b="0" i="0" sz="1500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pic>
          <p:nvPicPr>
            <p:cNvPr descr="Zip Co logo SVG free download, id: 101874 - Brandlogos.net" id="682" name="Google Shape;682;p48">
              <a:hlinkClick r:id="rId13"/>
            </p:cNvPr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3746020" y="1580474"/>
              <a:ext cx="282965" cy="2571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83" name="Google Shape;683;p48"/>
          <p:cNvSpPr/>
          <p:nvPr/>
        </p:nvSpPr>
        <p:spPr>
          <a:xfrm>
            <a:off x="6158627" y="3954215"/>
            <a:ext cx="2263200" cy="754500"/>
          </a:xfrm>
          <a:prstGeom prst="roundRect">
            <a:avLst>
              <a:gd fmla="val 8425" name="adj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300618" rotWithShape="0" algn="tl" dir="2700000" dist="16429">
              <a:srgbClr val="000000">
                <a:alpha val="11760"/>
              </a:srgbClr>
            </a:outerShdw>
          </a:effectLst>
        </p:spPr>
        <p:txBody>
          <a:bodyPr anchorCtr="0" anchor="ctr" bIns="109725" lIns="137150" spcFirstLastPara="1" rIns="137150" wrap="square" tIns="109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Quattrocento Sans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84" name="Google Shape;684;p48"/>
          <p:cNvSpPr txBox="1"/>
          <p:nvPr/>
        </p:nvSpPr>
        <p:spPr>
          <a:xfrm>
            <a:off x="6264460" y="4158281"/>
            <a:ext cx="20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64B1"/>
              </a:buClr>
              <a:buSzPts val="800"/>
              <a:buFont typeface="Quattrocento Sans"/>
              <a:buNone/>
            </a:pPr>
            <a:r>
              <a:rPr i="0" lang="en" sz="800" u="none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Create a series</a:t>
            </a:r>
            <a:r>
              <a:rPr i="0" lang="en" sz="800" u="none" cap="none" strike="noStrike">
                <a:solidFill>
                  <a:srgbClr val="1264B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of LinkedIn posts based on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Contoso Product Description </a:t>
            </a:r>
            <a:r>
              <a:rPr i="0" lang="en" sz="800" u="none" cap="none" strike="noStrike">
                <a:solidFill>
                  <a:schemeClr val="dk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and</a:t>
            </a:r>
            <a:r>
              <a:rPr i="0" lang="en" sz="800" u="none" cap="none" strike="noStrike">
                <a:solidFill>
                  <a:srgbClr val="000000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 </a:t>
            </a:r>
            <a:r>
              <a:rPr i="0" lang="en" sz="800" u="sng" cap="none" strike="noStrike">
                <a:solidFill>
                  <a:schemeClr val="accent1"/>
                </a:solidFill>
                <a:latin typeface="Inter ExtraLight"/>
                <a:ea typeface="Inter ExtraLight"/>
                <a:cs typeface="Inter ExtraLight"/>
                <a:sym typeface="Inter ExtraLight"/>
              </a:rPr>
              <a:t>Contoso Marketing Plan.</a:t>
            </a:r>
            <a:endParaRPr sz="1100">
              <a:solidFill>
                <a:schemeClr val="accent1"/>
              </a:solidFill>
              <a:latin typeface="Inter ExtraLight"/>
              <a:ea typeface="Inter ExtraLight"/>
              <a:cs typeface="Inter ExtraLight"/>
              <a:sym typeface="Inter ExtraLight"/>
            </a:endParaRPr>
          </a:p>
        </p:txBody>
      </p:sp>
      <p:sp>
        <p:nvSpPr>
          <p:cNvPr id="685" name="Google Shape;685;p48"/>
          <p:cNvSpPr txBox="1"/>
          <p:nvPr>
            <p:ph idx="12" type="sldNum"/>
          </p:nvPr>
        </p:nvSpPr>
        <p:spPr>
          <a:xfrm>
            <a:off x="457200" y="4855464"/>
            <a:ext cx="177000" cy="107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AppDirect">
  <a:themeElements>
    <a:clrScheme name="Simple Light">
      <a:dk1>
        <a:srgbClr val="011B58"/>
      </a:dk1>
      <a:lt1>
        <a:srgbClr val="FFFFFF"/>
      </a:lt1>
      <a:dk2>
        <a:srgbClr val="ABE7FF"/>
      </a:dk2>
      <a:lt2>
        <a:srgbClr val="F0F0F0"/>
      </a:lt2>
      <a:accent1>
        <a:srgbClr val="0629D3"/>
      </a:accent1>
      <a:accent2>
        <a:srgbClr val="CDFDDA"/>
      </a:accent2>
      <a:accent3>
        <a:srgbClr val="014929"/>
      </a:accent3>
      <a:accent4>
        <a:srgbClr val="F2555A"/>
      </a:accent4>
      <a:accent5>
        <a:srgbClr val="FFA000"/>
      </a:accent5>
      <a:accent6>
        <a:srgbClr val="5326A5"/>
      </a:accent6>
      <a:hlink>
        <a:srgbClr val="0629D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