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3" r:id="rId5"/>
    <p:sldMasterId id="214748375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Roboto Serif"/>
      <p:regular r:id="rId31"/>
      <p:bold r:id="rId32"/>
      <p:italic r:id="rId33"/>
      <p:boldItalic r:id="rId34"/>
    </p:embeddedFont>
    <p:embeddedFont>
      <p:font typeface="Inter Light"/>
      <p:regular r:id="rId35"/>
      <p:bold r:id="rId36"/>
      <p:italic r:id="rId37"/>
      <p:boldItalic r:id="rId38"/>
    </p:embeddedFont>
    <p:embeddedFont>
      <p:font typeface="Inter SemiBold"/>
      <p:regular r:id="rId39"/>
      <p:bold r:id="rId40"/>
      <p:italic r:id="rId41"/>
      <p:boldItalic r:id="rId42"/>
    </p:embeddedFont>
    <p:embeddedFont>
      <p:font typeface="Roboto"/>
      <p:regular r:id="rId43"/>
      <p:bold r:id="rId44"/>
      <p:italic r:id="rId45"/>
      <p:boldItalic r:id="rId46"/>
    </p:embeddedFont>
    <p:embeddedFont>
      <p:font typeface="Inter"/>
      <p:regular r:id="rId47"/>
      <p:bold r:id="rId48"/>
      <p:italic r:id="rId49"/>
      <p:boldItalic r:id="rId50"/>
    </p:embeddedFont>
    <p:embeddedFont>
      <p:font typeface="Open Sans SemiBold"/>
      <p:regular r:id="rId51"/>
      <p:bold r:id="rId52"/>
      <p:italic r:id="rId53"/>
      <p:boldItalic r:id="rId54"/>
    </p:embeddedFont>
    <p:embeddedFont>
      <p:font typeface="Helvetica Neue Light"/>
      <p:regular r:id="rId55"/>
      <p:bold r:id="rId56"/>
      <p:italic r:id="rId57"/>
      <p:boldItalic r:id="rId58"/>
    </p:embeddedFont>
    <p:embeddedFont>
      <p:font typeface="Inter ExtraLight"/>
      <p:regular r:id="rId59"/>
      <p:bold r:id="rId60"/>
      <p:italic r:id="rId61"/>
      <p:boldItalic r:id="rId62"/>
    </p:embeddedFont>
    <p:embeddedFont>
      <p:font typeface="Inter Medium"/>
      <p:regular r:id="rId63"/>
      <p:bold r:id="rId64"/>
      <p:italic r:id="rId65"/>
      <p:boldItalic r:id="rId66"/>
    </p:embeddedFont>
    <p:embeddedFont>
      <p:font typeface="Open Sans Light"/>
      <p:regular r:id="rId67"/>
      <p:bold r:id="rId68"/>
      <p:italic r:id="rId69"/>
      <p:boldItalic r:id="rId70"/>
    </p:embeddedFont>
    <p:embeddedFont>
      <p:font typeface="Open Sans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19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Romy Arsenault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1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SemiBold-bold.fntdata"/><Relationship Id="rId42" Type="http://schemas.openxmlformats.org/officeDocument/2006/relationships/font" Target="fonts/InterSemiBold-boldItalic.fntdata"/><Relationship Id="rId41" Type="http://schemas.openxmlformats.org/officeDocument/2006/relationships/font" Target="fonts/InterSemiBold-italic.fntdata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Inter-bold.fntdata"/><Relationship Id="rId47" Type="http://schemas.openxmlformats.org/officeDocument/2006/relationships/font" Target="fonts/Inter-regular.fntdata"/><Relationship Id="rId49" Type="http://schemas.openxmlformats.org/officeDocument/2006/relationships/font" Target="fonts/Inter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OpenSans-italic.fntdata"/><Relationship Id="rId72" Type="http://schemas.openxmlformats.org/officeDocument/2006/relationships/font" Target="fonts/OpenSans-bold.fntdata"/><Relationship Id="rId31" Type="http://schemas.openxmlformats.org/officeDocument/2006/relationships/font" Target="fonts/RobotoSerif-regular.fntdata"/><Relationship Id="rId30" Type="http://schemas.openxmlformats.org/officeDocument/2006/relationships/slide" Target="slides/slide23.xml"/><Relationship Id="rId74" Type="http://schemas.openxmlformats.org/officeDocument/2006/relationships/font" Target="fonts/OpenSans-boldItalic.fntdata"/><Relationship Id="rId33" Type="http://schemas.openxmlformats.org/officeDocument/2006/relationships/font" Target="fonts/RobotoSerif-italic.fntdata"/><Relationship Id="rId32" Type="http://schemas.openxmlformats.org/officeDocument/2006/relationships/font" Target="fonts/RobotoSerif-bold.fntdata"/><Relationship Id="rId35" Type="http://schemas.openxmlformats.org/officeDocument/2006/relationships/font" Target="fonts/InterLight-regular.fntdata"/><Relationship Id="rId34" Type="http://schemas.openxmlformats.org/officeDocument/2006/relationships/font" Target="fonts/RobotoSerif-boldItalic.fntdata"/><Relationship Id="rId71" Type="http://schemas.openxmlformats.org/officeDocument/2006/relationships/font" Target="fonts/OpenSans-regular.fntdata"/><Relationship Id="rId70" Type="http://schemas.openxmlformats.org/officeDocument/2006/relationships/font" Target="fonts/OpenSansLight-boldItalic.fntdata"/><Relationship Id="rId37" Type="http://schemas.openxmlformats.org/officeDocument/2006/relationships/font" Target="fonts/InterLight-italic.fntdata"/><Relationship Id="rId36" Type="http://schemas.openxmlformats.org/officeDocument/2006/relationships/font" Target="fonts/InterLight-bold.fntdata"/><Relationship Id="rId39" Type="http://schemas.openxmlformats.org/officeDocument/2006/relationships/font" Target="fonts/InterSemiBold-regular.fntdata"/><Relationship Id="rId38" Type="http://schemas.openxmlformats.org/officeDocument/2006/relationships/font" Target="fonts/InterLight-boldItalic.fntdata"/><Relationship Id="rId62" Type="http://schemas.openxmlformats.org/officeDocument/2006/relationships/font" Target="fonts/InterExtraLight-boldItalic.fntdata"/><Relationship Id="rId61" Type="http://schemas.openxmlformats.org/officeDocument/2006/relationships/font" Target="fonts/InterExtraLight-italic.fntdata"/><Relationship Id="rId20" Type="http://schemas.openxmlformats.org/officeDocument/2006/relationships/slide" Target="slides/slide13.xml"/><Relationship Id="rId64" Type="http://schemas.openxmlformats.org/officeDocument/2006/relationships/font" Target="fonts/InterMedium-bold.fntdata"/><Relationship Id="rId63" Type="http://schemas.openxmlformats.org/officeDocument/2006/relationships/font" Target="fonts/InterMedium-regular.fntdata"/><Relationship Id="rId22" Type="http://schemas.openxmlformats.org/officeDocument/2006/relationships/slide" Target="slides/slide15.xml"/><Relationship Id="rId66" Type="http://schemas.openxmlformats.org/officeDocument/2006/relationships/font" Target="fonts/InterMedium-boldItalic.fntdata"/><Relationship Id="rId21" Type="http://schemas.openxmlformats.org/officeDocument/2006/relationships/slide" Target="slides/slide14.xml"/><Relationship Id="rId65" Type="http://schemas.openxmlformats.org/officeDocument/2006/relationships/font" Target="fonts/InterMedium-italic.fntdata"/><Relationship Id="rId24" Type="http://schemas.openxmlformats.org/officeDocument/2006/relationships/slide" Target="slides/slide17.xml"/><Relationship Id="rId68" Type="http://schemas.openxmlformats.org/officeDocument/2006/relationships/font" Target="fonts/OpenSansLight-bold.fntdata"/><Relationship Id="rId23" Type="http://schemas.openxmlformats.org/officeDocument/2006/relationships/slide" Target="slides/slide16.xml"/><Relationship Id="rId67" Type="http://schemas.openxmlformats.org/officeDocument/2006/relationships/font" Target="fonts/OpenSansLight-regular.fntdata"/><Relationship Id="rId60" Type="http://schemas.openxmlformats.org/officeDocument/2006/relationships/font" Target="fonts/InterExtraLight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OpenSansLight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penSansSemiBold-regular.fntdata"/><Relationship Id="rId50" Type="http://schemas.openxmlformats.org/officeDocument/2006/relationships/font" Target="fonts/Inter-boldItalic.fntdata"/><Relationship Id="rId53" Type="http://schemas.openxmlformats.org/officeDocument/2006/relationships/font" Target="fonts/OpenSansSemiBold-italic.fntdata"/><Relationship Id="rId52" Type="http://schemas.openxmlformats.org/officeDocument/2006/relationships/font" Target="fonts/OpenSansSemiBold-bold.fntdata"/><Relationship Id="rId11" Type="http://schemas.openxmlformats.org/officeDocument/2006/relationships/slide" Target="slides/slide4.xml"/><Relationship Id="rId55" Type="http://schemas.openxmlformats.org/officeDocument/2006/relationships/font" Target="fonts/HelveticaNeueLight-regular.fntdata"/><Relationship Id="rId10" Type="http://schemas.openxmlformats.org/officeDocument/2006/relationships/slide" Target="slides/slide3.xml"/><Relationship Id="rId54" Type="http://schemas.openxmlformats.org/officeDocument/2006/relationships/font" Target="fonts/OpenSansSemiBold-boldItalic.fntdata"/><Relationship Id="rId13" Type="http://schemas.openxmlformats.org/officeDocument/2006/relationships/slide" Target="slides/slide6.xml"/><Relationship Id="rId57" Type="http://schemas.openxmlformats.org/officeDocument/2006/relationships/font" Target="fonts/HelveticaNeueLight-italic.fntdata"/><Relationship Id="rId12" Type="http://schemas.openxmlformats.org/officeDocument/2006/relationships/slide" Target="slides/slide5.xml"/><Relationship Id="rId56" Type="http://schemas.openxmlformats.org/officeDocument/2006/relationships/font" Target="fonts/HelveticaNeueLight-bold.fntdata"/><Relationship Id="rId15" Type="http://schemas.openxmlformats.org/officeDocument/2006/relationships/slide" Target="slides/slide8.xml"/><Relationship Id="rId59" Type="http://schemas.openxmlformats.org/officeDocument/2006/relationships/font" Target="fonts/InterExtraLight-regular.fntdata"/><Relationship Id="rId14" Type="http://schemas.openxmlformats.org/officeDocument/2006/relationships/slide" Target="slides/slide7.xml"/><Relationship Id="rId58" Type="http://schemas.openxmlformats.org/officeDocument/2006/relationships/font" Target="fonts/HelveticaNeueLight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1-01T19:27:05.411">
    <p:pos x="4498" y="2816"/>
    <p:text>@thomas.mroz@appdirect.com @james.currey@appdirect.com FYI I'm adding SentinelOne here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ist.gov/cyberframework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9126e9bf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29126e9bf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9126e9bf2c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9126e9bf2c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Security Certificate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New pillar added: </a:t>
            </a: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Govern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Completing this certificate program will enable you to: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Build the confidence and skills you need to identify and seize opportunities in the evolving cybersecurity field.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Change the perception your customers have of you as you demonstrate your ability to adapt to market demands and support them with expertise, solutions, and resources. </a:t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7660f50003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7660f50003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f9ed87cea9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f9ed87cea9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cbaae0b7f2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cbaae0b7f2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86c56133ca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86c56133ca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81f4999159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81f4999159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925e9a29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925e9a29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NIST Cybersecurity Framework</a:t>
            </a:r>
            <a:r>
              <a:rPr lang="en">
                <a:solidFill>
                  <a:schemeClr val="dk1"/>
                </a:solidFill>
              </a:rPr>
              <a:t> - New pillar added: Govern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7bf6a650cf_3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27bf6a650cf_3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Add-on SmartSupport Premium Tech Support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2f6e06f6ce3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2f6e06f6ce3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Add-on VNOC offering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7721fcba66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7721fcba66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1de1a430cd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1de1a430cd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1a7d565d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21a7d565d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remember, all companies, no matter the size or industry, are at risk!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25ca2fc0b6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25ca2fc0b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details…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For the Challenge</a:t>
            </a:r>
            <a:r>
              <a:rPr lang="en"/>
              <a:t> - The customer had a basic Antivirus for endpoint protection, no eyes on glass (SOC or SIEM), no cyber security training, no password management (including no policies to have end users change their passwords on a regular basis). And no Disaster Recovery (DR) playbook.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playbook is a document everyone business should have that includes information for how to handle a disaster/emergency. The playbook will also provide details for who to call, who owns what, and steps to take to stop/fix the issues at hand.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For the solution</a:t>
            </a:r>
            <a:r>
              <a:rPr lang="en"/>
              <a:t> - We can make recommendations for Breach Attorney. But this is not a service AppDirect offers. AppDirect also does NOT offer cyber insurance either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86c56133ca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286c56133ca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81f49991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81f49991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Advisors can capitalize on this growing market with access to a broad catalog of security services to protect their clients’ critical business assets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1646e32b70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1646e32b70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f4359c4d79_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f4359c4d79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f4359c4d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f4359c4d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7768bacfac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7768bacfac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5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5.png"/><Relationship Id="rId3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3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2.png"/><Relationship Id="rId4" Type="http://schemas.openxmlformats.org/officeDocument/2006/relationships/image" Target="../media/image2.png"/><Relationship Id="rId5" Type="http://schemas.openxmlformats.org/officeDocument/2006/relationships/image" Target="../media/image89.jpg"/><Relationship Id="rId6" Type="http://schemas.openxmlformats.org/officeDocument/2006/relationships/image" Target="../media/image64.png"/><Relationship Id="rId7" Type="http://schemas.openxmlformats.org/officeDocument/2006/relationships/image" Target="../media/image6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2.png"/><Relationship Id="rId4" Type="http://schemas.openxmlformats.org/officeDocument/2006/relationships/image" Target="../media/image2.png"/><Relationship Id="rId9" Type="http://schemas.openxmlformats.org/officeDocument/2006/relationships/image" Target="../media/image100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65.png"/><Relationship Id="rId8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2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6" Type="http://schemas.openxmlformats.org/officeDocument/2006/relationships/image" Target="../media/image77.png"/><Relationship Id="rId7" Type="http://schemas.openxmlformats.org/officeDocument/2006/relationships/image" Target="../media/image99.png"/><Relationship Id="rId8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1.xml"/><Relationship Id="rId4" Type="http://schemas.openxmlformats.org/officeDocument/2006/relationships/image" Target="../media/image80.png"/><Relationship Id="rId9" Type="http://schemas.openxmlformats.org/officeDocument/2006/relationships/image" Target="../media/image82.png"/><Relationship Id="rId5" Type="http://schemas.openxmlformats.org/officeDocument/2006/relationships/image" Target="../media/image84.png"/><Relationship Id="rId6" Type="http://schemas.openxmlformats.org/officeDocument/2006/relationships/image" Target="../media/image78.png"/><Relationship Id="rId7" Type="http://schemas.openxmlformats.org/officeDocument/2006/relationships/image" Target="../media/image81.png"/><Relationship Id="rId8" Type="http://schemas.openxmlformats.org/officeDocument/2006/relationships/image" Target="../media/image85.png"/><Relationship Id="rId20" Type="http://schemas.openxmlformats.org/officeDocument/2006/relationships/image" Target="../media/image92.png"/><Relationship Id="rId22" Type="http://schemas.openxmlformats.org/officeDocument/2006/relationships/image" Target="../media/image94.png"/><Relationship Id="rId21" Type="http://schemas.openxmlformats.org/officeDocument/2006/relationships/image" Target="../media/image96.png"/><Relationship Id="rId24" Type="http://schemas.openxmlformats.org/officeDocument/2006/relationships/image" Target="../media/image97.png"/><Relationship Id="rId23" Type="http://schemas.openxmlformats.org/officeDocument/2006/relationships/image" Target="../media/image98.png"/><Relationship Id="rId11" Type="http://schemas.openxmlformats.org/officeDocument/2006/relationships/image" Target="../media/image88.png"/><Relationship Id="rId10" Type="http://schemas.openxmlformats.org/officeDocument/2006/relationships/image" Target="../media/image86.png"/><Relationship Id="rId13" Type="http://schemas.openxmlformats.org/officeDocument/2006/relationships/image" Target="../media/image101.png"/><Relationship Id="rId12" Type="http://schemas.openxmlformats.org/officeDocument/2006/relationships/image" Target="../media/image83.png"/><Relationship Id="rId15" Type="http://schemas.openxmlformats.org/officeDocument/2006/relationships/image" Target="../media/image102.jpg"/><Relationship Id="rId14" Type="http://schemas.openxmlformats.org/officeDocument/2006/relationships/image" Target="../media/image91.png"/><Relationship Id="rId17" Type="http://schemas.openxmlformats.org/officeDocument/2006/relationships/image" Target="../media/image87.png"/><Relationship Id="rId16" Type="http://schemas.openxmlformats.org/officeDocument/2006/relationships/image" Target="../media/image90.png"/><Relationship Id="rId19" Type="http://schemas.openxmlformats.org/officeDocument/2006/relationships/image" Target="../media/image95.png"/><Relationship Id="rId18" Type="http://schemas.openxmlformats.org/officeDocument/2006/relationships/image" Target="../media/image9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0.png"/><Relationship Id="rId4" Type="http://schemas.openxmlformats.org/officeDocument/2006/relationships/image" Target="../media/image10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5.png"/><Relationship Id="rId4" Type="http://schemas.openxmlformats.org/officeDocument/2006/relationships/image" Target="../media/image104.png"/><Relationship Id="rId5" Type="http://schemas.openxmlformats.org/officeDocument/2006/relationships/image" Target="../media/image10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61.png"/><Relationship Id="rId5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5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Selling Security </a:t>
            </a:r>
            <a:r>
              <a:rPr lang="en" sz="2900"/>
              <a:t>with AppDirect</a:t>
            </a:r>
            <a:endParaRPr sz="2900"/>
          </a:p>
        </p:txBody>
      </p:sp>
      <p:sp>
        <p:nvSpPr>
          <p:cNvPr id="794" name="Google Shape;794;p10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117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429000"/>
            <a:ext cx="9144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17"/>
          <p:cNvSpPr/>
          <p:nvPr/>
        </p:nvSpPr>
        <p:spPr>
          <a:xfrm>
            <a:off x="1900176" y="3989588"/>
            <a:ext cx="2557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Boost solution designs with technical expertise in customer discovery and qualification. 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24" name="Google Shape;924;p117"/>
          <p:cNvSpPr/>
          <p:nvPr/>
        </p:nvSpPr>
        <p:spPr>
          <a:xfrm>
            <a:off x="1877272" y="3610901"/>
            <a:ext cx="2009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Solution Engineers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25" name="Google Shape;92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00" y="467912"/>
            <a:ext cx="1610227" cy="39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775" y="511925"/>
            <a:ext cx="3689027" cy="2458754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17"/>
          <p:cNvSpPr txBox="1"/>
          <p:nvPr>
            <p:ph type="title"/>
          </p:nvPr>
        </p:nvSpPr>
        <p:spPr>
          <a:xfrm>
            <a:off x="457200" y="1336938"/>
            <a:ext cx="5509200" cy="8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Extend your team with </a:t>
            </a:r>
            <a:br>
              <a:rPr lang="en" sz="2700"/>
            </a:br>
            <a:r>
              <a:rPr lang="en" sz="2700"/>
              <a:t>our </a:t>
            </a:r>
            <a:r>
              <a:rPr lang="en" sz="2700"/>
              <a:t>specialists</a:t>
            </a:r>
            <a:endParaRPr sz="2700"/>
          </a:p>
        </p:txBody>
      </p:sp>
      <p:pic>
        <p:nvPicPr>
          <p:cNvPr id="928" name="Google Shape;928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5825" y="3610912"/>
            <a:ext cx="486450" cy="4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978" y="3601300"/>
            <a:ext cx="486450" cy="4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17"/>
          <p:cNvSpPr/>
          <p:nvPr/>
        </p:nvSpPr>
        <p:spPr>
          <a:xfrm>
            <a:off x="5366797" y="3601288"/>
            <a:ext cx="2009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Solution Architects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1" name="Google Shape;931;p117"/>
          <p:cNvSpPr/>
          <p:nvPr/>
        </p:nvSpPr>
        <p:spPr>
          <a:xfrm>
            <a:off x="5366801" y="3979975"/>
            <a:ext cx="2608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Confidently present solutions scoped, designed, and vetted by cybersecurity experts.</a:t>
            </a:r>
            <a:endParaRPr sz="12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Google Shape;936;p118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18"/>
          <p:cNvSpPr/>
          <p:nvPr/>
        </p:nvSpPr>
        <p:spPr>
          <a:xfrm>
            <a:off x="6645152" y="4024925"/>
            <a:ext cx="20097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Co-brandable datasheets, guides, pitch decks, email templates, and more.</a:t>
            </a:r>
            <a:endParaRPr sz="11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8" name="Google Shape;938;p118"/>
          <p:cNvSpPr/>
          <p:nvPr/>
        </p:nvSpPr>
        <p:spPr>
          <a:xfrm>
            <a:off x="916500" y="4039475"/>
            <a:ext cx="2131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Instructor-led sessions with practical sales activities and scenarios. Learn alongside like-minded advisors and technology providers.</a:t>
            </a:r>
            <a:endParaRPr sz="10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9" name="Google Shape;939;p118"/>
          <p:cNvSpPr/>
          <p:nvPr/>
        </p:nvSpPr>
        <p:spPr>
          <a:xfrm>
            <a:off x="916497" y="3597288"/>
            <a:ext cx="2009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Live workshops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0" name="Google Shape;940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00" y="467912"/>
            <a:ext cx="1610227" cy="39333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18"/>
          <p:cNvSpPr/>
          <p:nvPr/>
        </p:nvSpPr>
        <p:spPr>
          <a:xfrm>
            <a:off x="6645138" y="3619651"/>
            <a:ext cx="1740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Resource Kit</a:t>
            </a:r>
            <a:endParaRPr sz="12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42" name="Google Shape;942;p118"/>
          <p:cNvSpPr/>
          <p:nvPr/>
        </p:nvSpPr>
        <p:spPr>
          <a:xfrm>
            <a:off x="3811517" y="3619363"/>
            <a:ext cx="2009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 Certificate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3" name="Google Shape;943;p118"/>
          <p:cNvSpPr/>
          <p:nvPr/>
        </p:nvSpPr>
        <p:spPr>
          <a:xfrm>
            <a:off x="3811525" y="4061550"/>
            <a:ext cx="2009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Learn at your own pace with short videos, expert interviews, and reference materials.</a:t>
            </a:r>
            <a:endParaRPr sz="10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44" name="Google Shape;944;p118"/>
          <p:cNvSpPr txBox="1"/>
          <p:nvPr>
            <p:ph type="title"/>
          </p:nvPr>
        </p:nvSpPr>
        <p:spPr>
          <a:xfrm>
            <a:off x="465888" y="1326750"/>
            <a:ext cx="5164200" cy="123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>
                <a:solidFill>
                  <a:srgbClr val="011B58"/>
                </a:solidFill>
              </a:rPr>
              <a:t>Resources to help you sell</a:t>
            </a:r>
            <a:endParaRPr sz="3200">
              <a:solidFill>
                <a:srgbClr val="011B58"/>
              </a:solidFill>
            </a:endParaRPr>
          </a:p>
        </p:txBody>
      </p:sp>
      <p:sp>
        <p:nvSpPr>
          <p:cNvPr id="945" name="Google Shape;945;p118"/>
          <p:cNvSpPr txBox="1"/>
          <p:nvPr/>
        </p:nvSpPr>
        <p:spPr>
          <a:xfrm>
            <a:off x="465900" y="1943100"/>
            <a:ext cx="43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Level up your security skills and learn to position and sell security with our comprehensive training tools and events</a:t>
            </a: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descr="preencoded.png" id="946" name="Google Shape;946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7178" y="3619371"/>
            <a:ext cx="341326" cy="3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18"/>
          <p:cNvPicPr preferRelativeResize="0"/>
          <p:nvPr/>
        </p:nvPicPr>
        <p:blipFill rotWithShape="1">
          <a:blip r:embed="rId6">
            <a:alphaModFix/>
          </a:blip>
          <a:srcRect b="0" l="797" r="787" t="0"/>
          <a:stretch/>
        </p:blipFill>
        <p:spPr>
          <a:xfrm>
            <a:off x="465901" y="3579046"/>
            <a:ext cx="341325" cy="341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48" name="Google Shape;948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1573" y="3591925"/>
            <a:ext cx="393328" cy="3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18"/>
          <p:cNvSpPr/>
          <p:nvPr/>
        </p:nvSpPr>
        <p:spPr>
          <a:xfrm>
            <a:off x="6116825" y="2179325"/>
            <a:ext cx="3027300" cy="16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grpSp>
        <p:nvGrpSpPr>
          <p:cNvPr id="950" name="Google Shape;950;p118"/>
          <p:cNvGrpSpPr/>
          <p:nvPr/>
        </p:nvGrpSpPr>
        <p:grpSpPr>
          <a:xfrm>
            <a:off x="5245156" y="467893"/>
            <a:ext cx="3899181" cy="2618264"/>
            <a:chOff x="4665850" y="1383725"/>
            <a:chExt cx="4423850" cy="3003974"/>
          </a:xfrm>
        </p:grpSpPr>
        <p:pic>
          <p:nvPicPr>
            <p:cNvPr id="951" name="Google Shape;951;p118"/>
            <p:cNvPicPr preferRelativeResize="0"/>
            <p:nvPr/>
          </p:nvPicPr>
          <p:blipFill rotWithShape="1">
            <a:blip r:embed="rId8">
              <a:alphaModFix/>
            </a:blip>
            <a:srcRect b="0" l="0" r="16036" t="0"/>
            <a:stretch/>
          </p:blipFill>
          <p:spPr>
            <a:xfrm>
              <a:off x="4665850" y="1383725"/>
              <a:ext cx="4423850" cy="300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118"/>
            <p:cNvPicPr preferRelativeResize="0"/>
            <p:nvPr/>
          </p:nvPicPr>
          <p:blipFill rotWithShape="1">
            <a:blip r:embed="rId9">
              <a:alphaModFix/>
            </a:blip>
            <a:srcRect b="0" l="418" r="12367" t="1205"/>
            <a:stretch/>
          </p:blipFill>
          <p:spPr>
            <a:xfrm>
              <a:off x="5294950" y="1584875"/>
              <a:ext cx="3794749" cy="2510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3" name="Google Shape;953;p118"/>
          <p:cNvPicPr preferRelativeResize="0"/>
          <p:nvPr/>
        </p:nvPicPr>
        <p:blipFill rotWithShape="1">
          <a:blip r:embed="rId10">
            <a:alphaModFix/>
          </a:blip>
          <a:srcRect b="0" l="0" r="12778" t="0"/>
          <a:stretch/>
        </p:blipFill>
        <p:spPr>
          <a:xfrm>
            <a:off x="5800148" y="656136"/>
            <a:ext cx="3338563" cy="2129015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18"/>
          <p:cNvSpPr txBox="1"/>
          <p:nvPr/>
        </p:nvSpPr>
        <p:spPr>
          <a:xfrm>
            <a:off x="5972335" y="1149746"/>
            <a:ext cx="2145900" cy="101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Security 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Certificate: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Identify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1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can help implement a holistic approach to security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0"/>
          <p:cNvSpPr/>
          <p:nvPr/>
        </p:nvSpPr>
        <p:spPr>
          <a:xfrm>
            <a:off x="402900" y="2860625"/>
            <a:ext cx="3471900" cy="8085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65" name="Google Shape;965;p120"/>
          <p:cNvSpPr txBox="1"/>
          <p:nvPr>
            <p:ph idx="4294967295" type="title"/>
          </p:nvPr>
        </p:nvSpPr>
        <p:spPr>
          <a:xfrm>
            <a:off x="0" y="250650"/>
            <a:ext cx="91440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Add Security solutions to your portfolio with our </a:t>
            </a:r>
            <a:r>
              <a:rPr lang="en" sz="1800">
                <a:solidFill>
                  <a:schemeClr val="lt1"/>
                </a:solidFill>
              </a:rPr>
              <a:t>catalog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66" name="Google Shape;966;p1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67" name="Google Shape;967;p120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68" name="Google Shape;968;p120"/>
          <p:cNvSpPr/>
          <p:nvPr/>
        </p:nvSpPr>
        <p:spPr>
          <a:xfrm>
            <a:off x="807900" y="11886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69" name="Google Shape;969;p120"/>
          <p:cNvSpPr/>
          <p:nvPr/>
        </p:nvSpPr>
        <p:spPr>
          <a:xfrm>
            <a:off x="5956250" y="2230187"/>
            <a:ext cx="3000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Wireless Services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Internet of Things (IoT)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Managed Mobility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Expense Management (WEM)   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0" name="Google Shape;970;p120"/>
          <p:cNvSpPr/>
          <p:nvPr/>
        </p:nvSpPr>
        <p:spPr>
          <a:xfrm>
            <a:off x="687000" y="4295874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1" name="Google Shape;971;p120"/>
          <p:cNvSpPr/>
          <p:nvPr/>
        </p:nvSpPr>
        <p:spPr>
          <a:xfrm>
            <a:off x="362925" y="3246000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b="1" lang="en" sz="85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Physical Security  |  Network Security  </a:t>
            </a:r>
            <a:br>
              <a:rPr b="1" lang="en" sz="85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85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Endpoint Security  |  Cloud Security  |  SASE</a:t>
            </a:r>
            <a:r>
              <a:rPr b="1" lang="en" sz="85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 |  AI</a:t>
            </a:r>
            <a:endParaRPr b="1" i="0" sz="850" u="none" cap="none" strike="noStrike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2" name="Google Shape;972;p120"/>
          <p:cNvSpPr/>
          <p:nvPr/>
        </p:nvSpPr>
        <p:spPr>
          <a:xfrm>
            <a:off x="5154175" y="1188657"/>
            <a:ext cx="35994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Fiber   |   Cable   |   Wireless   |   Satellite  |  TEM  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3" name="Google Shape;973;p120"/>
          <p:cNvSpPr/>
          <p:nvPr/>
        </p:nvSpPr>
        <p:spPr>
          <a:xfrm>
            <a:off x="323025" y="2230187"/>
            <a:ext cx="2815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NOC  |  SOC  |  </a:t>
            </a:r>
            <a:r>
              <a:rPr i="0" lang="en" sz="85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SmartSupport</a:t>
            </a:r>
            <a:r>
              <a:rPr i="0" lang="en" sz="85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Asset Management</a:t>
            </a:r>
            <a:endParaRPr i="0" sz="10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4" name="Google Shape;974;p120"/>
          <p:cNvSpPr/>
          <p:nvPr/>
        </p:nvSpPr>
        <p:spPr>
          <a:xfrm>
            <a:off x="5956250" y="3246000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CaaS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C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ontact Center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CPaaS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SMS    Analytics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Artificial Intelligence (AI)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b="0" i="0" sz="1000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75" name="Google Shape;975;p120"/>
          <p:cNvSpPr/>
          <p:nvPr/>
        </p:nvSpPr>
        <p:spPr>
          <a:xfrm>
            <a:off x="5154175" y="4295874"/>
            <a:ext cx="3688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|  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6" name="Google Shape;976;p120"/>
          <p:cNvSpPr txBox="1"/>
          <p:nvPr/>
        </p:nvSpPr>
        <p:spPr>
          <a:xfrm>
            <a:off x="963600" y="7817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77" name="Google Shape;977;p120"/>
          <p:cNvSpPr txBox="1"/>
          <p:nvPr/>
        </p:nvSpPr>
        <p:spPr>
          <a:xfrm>
            <a:off x="5154175" y="7817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CONNECTIVITY &amp;  SD-WAN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78" name="Google Shape;978;p120"/>
          <p:cNvSpPr txBox="1"/>
          <p:nvPr/>
        </p:nvSpPr>
        <p:spPr>
          <a:xfrm>
            <a:off x="138825" y="18284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MANAGED SERVICES</a:t>
            </a:r>
            <a:endParaRPr/>
          </a:p>
        </p:txBody>
      </p:sp>
      <p:sp>
        <p:nvSpPr>
          <p:cNvPr id="979" name="Google Shape;979;p120"/>
          <p:cNvSpPr txBox="1"/>
          <p:nvPr/>
        </p:nvSpPr>
        <p:spPr>
          <a:xfrm>
            <a:off x="5956250" y="18284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MOBILITY &amp; IoT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80" name="Google Shape;980;p120"/>
          <p:cNvSpPr txBox="1"/>
          <p:nvPr/>
        </p:nvSpPr>
        <p:spPr>
          <a:xfrm>
            <a:off x="5956250" y="287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EXPERIENCE (CX)</a:t>
            </a:r>
            <a:endParaRPr/>
          </a:p>
        </p:txBody>
      </p:sp>
      <p:sp>
        <p:nvSpPr>
          <p:cNvPr id="981" name="Google Shape;981;p120"/>
          <p:cNvSpPr txBox="1"/>
          <p:nvPr/>
        </p:nvSpPr>
        <p:spPr>
          <a:xfrm>
            <a:off x="138825" y="28673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82" name="Google Shape;982;p120"/>
          <p:cNvSpPr txBox="1"/>
          <p:nvPr/>
        </p:nvSpPr>
        <p:spPr>
          <a:xfrm>
            <a:off x="5154175" y="3906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983" name="Google Shape;983;p120"/>
          <p:cNvSpPr txBox="1"/>
          <p:nvPr/>
        </p:nvSpPr>
        <p:spPr>
          <a:xfrm>
            <a:off x="963600" y="3906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CLOUD 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984" name="Google Shape;984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399826"/>
            <a:ext cx="2506476" cy="25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0" name="Google Shape;990;p121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91" name="Google Shape;991;p121"/>
          <p:cNvSpPr/>
          <p:nvPr/>
        </p:nvSpPr>
        <p:spPr>
          <a:xfrm>
            <a:off x="318100" y="1229382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Smart Cameras |  Smart Locks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Secure Data Centers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92" name="Google Shape;992;p121"/>
          <p:cNvSpPr/>
          <p:nvPr/>
        </p:nvSpPr>
        <p:spPr>
          <a:xfrm>
            <a:off x="1153100" y="3456825"/>
            <a:ext cx="232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CSPM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|  CASB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Container Security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Cloud Workload Protection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93" name="Google Shape;993;p121"/>
          <p:cNvSpPr/>
          <p:nvPr/>
        </p:nvSpPr>
        <p:spPr>
          <a:xfrm>
            <a:off x="3526950" y="4146525"/>
            <a:ext cx="2090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EDR/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XDR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DLP |  MDM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Vulnerability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Management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94" name="Google Shape;994;p121"/>
          <p:cNvSpPr/>
          <p:nvPr/>
        </p:nvSpPr>
        <p:spPr>
          <a:xfrm>
            <a:off x="5544600" y="3469025"/>
            <a:ext cx="30000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SOCaaS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Incident Response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Penetration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Testing  |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vCISO   |  Security Assessments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|  NOC  |  MDR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95" name="Google Shape;995;p121"/>
          <p:cNvSpPr/>
          <p:nvPr/>
        </p:nvSpPr>
        <p:spPr>
          <a:xfrm>
            <a:off x="1153100" y="2289075"/>
            <a:ext cx="19809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Firewall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SASE</a:t>
            </a:r>
            <a:r>
              <a:rPr b="1" lang="en" sz="850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OT Security  |  ZTNA  |  IPS  |  DDoS Mitigation</a:t>
            </a: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96" name="Google Shape;996;p121"/>
          <p:cNvSpPr txBox="1"/>
          <p:nvPr/>
        </p:nvSpPr>
        <p:spPr>
          <a:xfrm>
            <a:off x="473800" y="85240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PHYSICAL SECURITY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97" name="Google Shape;997;p121"/>
          <p:cNvSpPr txBox="1"/>
          <p:nvPr/>
        </p:nvSpPr>
        <p:spPr>
          <a:xfrm>
            <a:off x="5544600" y="306725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MANAGED </a:t>
            </a: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 SERVICES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98" name="Google Shape;998;p121"/>
          <p:cNvSpPr txBox="1"/>
          <p:nvPr/>
        </p:nvSpPr>
        <p:spPr>
          <a:xfrm>
            <a:off x="133900" y="18873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NETWORK SECURITY</a:t>
            </a:r>
            <a:endParaRPr/>
          </a:p>
        </p:txBody>
      </p:sp>
      <p:sp>
        <p:nvSpPr>
          <p:cNvPr id="999" name="Google Shape;999;p121"/>
          <p:cNvSpPr txBox="1"/>
          <p:nvPr/>
        </p:nvSpPr>
        <p:spPr>
          <a:xfrm>
            <a:off x="2989875" y="3761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ENDPOINT SECURITY</a:t>
            </a:r>
            <a:endParaRPr/>
          </a:p>
        </p:txBody>
      </p:sp>
      <p:sp>
        <p:nvSpPr>
          <p:cNvPr id="1000" name="Google Shape;1000;p121"/>
          <p:cNvSpPr txBox="1"/>
          <p:nvPr/>
        </p:nvSpPr>
        <p:spPr>
          <a:xfrm>
            <a:off x="473788" y="30672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CLOUD SECURITY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001" name="Google Shape;1001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21"/>
          <p:cNvSpPr txBox="1"/>
          <p:nvPr/>
        </p:nvSpPr>
        <p:spPr>
          <a:xfrm>
            <a:off x="2166225" y="354025"/>
            <a:ext cx="46473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THE LEADING SECURITY SOLUTIONS</a:t>
            </a:r>
            <a:endParaRPr sz="16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1003" name="Google Shape;1003;p121"/>
          <p:cNvSpPr/>
          <p:nvPr/>
        </p:nvSpPr>
        <p:spPr>
          <a:xfrm>
            <a:off x="5857275" y="2365287"/>
            <a:ext cx="35994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SIEM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UEBA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SOAR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AI   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04" name="Google Shape;1004;p121"/>
          <p:cNvSpPr txBox="1"/>
          <p:nvPr/>
        </p:nvSpPr>
        <p:spPr>
          <a:xfrm>
            <a:off x="5824025" y="1767319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INTELLIGENT INCIDENT DETECTION AND RESPONSE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1005" name="Google Shape;1005;p121"/>
          <p:cNvSpPr/>
          <p:nvPr/>
        </p:nvSpPr>
        <p:spPr>
          <a:xfrm>
            <a:off x="5448125" y="1229375"/>
            <a:ext cx="2815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Email Security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MFA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SSO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User Training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CIAM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06" name="Google Shape;1006;p121"/>
          <p:cNvSpPr txBox="1"/>
          <p:nvPr/>
        </p:nvSpPr>
        <p:spPr>
          <a:xfrm>
            <a:off x="5448125" y="85240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USER SECURITY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122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429000"/>
            <a:ext cx="9144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22"/>
          <p:cNvSpPr txBox="1"/>
          <p:nvPr>
            <p:ph type="title"/>
          </p:nvPr>
        </p:nvSpPr>
        <p:spPr>
          <a:xfrm>
            <a:off x="457200" y="1334575"/>
            <a:ext cx="3885600" cy="15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Simplify the experience of finding &amp; buying </a:t>
            </a:r>
            <a:r>
              <a:rPr lang="en" sz="2700"/>
              <a:t>security</a:t>
            </a:r>
            <a:r>
              <a:rPr lang="en" sz="2700"/>
              <a:t> solutions</a:t>
            </a:r>
            <a:endParaRPr sz="2700"/>
          </a:p>
        </p:txBody>
      </p:sp>
      <p:sp>
        <p:nvSpPr>
          <p:cNvPr id="1013" name="Google Shape;1013;p122"/>
          <p:cNvSpPr/>
          <p:nvPr/>
        </p:nvSpPr>
        <p:spPr>
          <a:xfrm>
            <a:off x="5491500" y="4027288"/>
            <a:ext cx="24438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Leverage our product experts and trainings to </a:t>
            </a: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increase your security competency.</a:t>
            </a:r>
            <a:endParaRPr sz="12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14" name="Google Shape;1014;p122"/>
          <p:cNvSpPr/>
          <p:nvPr/>
        </p:nvSpPr>
        <p:spPr>
          <a:xfrm>
            <a:off x="5506938" y="3718400"/>
            <a:ext cx="1292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Expertise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descr="preencoded.png" id="1015" name="Google Shape;1015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7765" y="3635583"/>
            <a:ext cx="341326" cy="3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00" y="467912"/>
            <a:ext cx="1610227" cy="393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7" name="Google Shape;1017;p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7775" y="466725"/>
            <a:ext cx="36890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22"/>
          <p:cNvPicPr preferRelativeResize="0"/>
          <p:nvPr/>
        </p:nvPicPr>
        <p:blipFill rotWithShape="1">
          <a:blip r:embed="rId7">
            <a:alphaModFix/>
          </a:blip>
          <a:srcRect b="0" l="9678" r="10135" t="0"/>
          <a:stretch/>
        </p:blipFill>
        <p:spPr>
          <a:xfrm>
            <a:off x="5239285" y="551028"/>
            <a:ext cx="3230564" cy="2404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22"/>
          <p:cNvSpPr/>
          <p:nvPr/>
        </p:nvSpPr>
        <p:spPr>
          <a:xfrm>
            <a:off x="1881413" y="4027288"/>
            <a:ext cx="20493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All the security solutions needed to secure a business, from one place.</a:t>
            </a:r>
            <a:endParaRPr sz="12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20" name="Google Shape;1020;p122"/>
          <p:cNvSpPr/>
          <p:nvPr/>
        </p:nvSpPr>
        <p:spPr>
          <a:xfrm>
            <a:off x="1888413" y="3718413"/>
            <a:ext cx="1755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 Catalog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preencoded.png" id="1021" name="Google Shape;1021;p1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65823" y="3601301"/>
            <a:ext cx="438900" cy="45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7" name="Google Shape;1027;p12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the leading security </a:t>
            </a:r>
            <a:r>
              <a:rPr lang="en"/>
              <a:t>providers</a:t>
            </a:r>
            <a:endParaRPr/>
          </a:p>
        </p:txBody>
      </p:sp>
      <p:sp>
        <p:nvSpPr>
          <p:cNvPr id="1028" name="Google Shape;1028;p12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Consider</a:t>
            </a:r>
            <a:r>
              <a:rPr lang="en"/>
              <a:t> security solutions from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vendor-agnostic advisors </a:t>
            </a:r>
            <a:r>
              <a:rPr lang="en"/>
              <a:t>with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security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experts</a:t>
            </a:r>
            <a:r>
              <a:rPr lang="en"/>
              <a:t> to guide you.</a:t>
            </a:r>
            <a:r>
              <a:rPr lang="en"/>
              <a:t> </a:t>
            </a:r>
            <a:endParaRPr/>
          </a:p>
        </p:txBody>
      </p:sp>
      <p:sp>
        <p:nvSpPr>
          <p:cNvPr id="1029" name="Google Shape;1029;p1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30" name="Google Shape;1030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813" y="458781"/>
            <a:ext cx="1043609" cy="27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7300" y="433794"/>
            <a:ext cx="1386552" cy="33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8327" y="464170"/>
            <a:ext cx="1417047" cy="26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9337" y="2232102"/>
            <a:ext cx="1130542" cy="6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0430" y="1687094"/>
            <a:ext cx="846043" cy="44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9038" y="2961663"/>
            <a:ext cx="1386550" cy="47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44689" y="870404"/>
            <a:ext cx="842656" cy="73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15125" y="3049843"/>
            <a:ext cx="907427" cy="30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84576" y="2141090"/>
            <a:ext cx="1215457" cy="8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08350" y="1075775"/>
            <a:ext cx="1275999" cy="3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46097" y="1776778"/>
            <a:ext cx="1901261" cy="35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123"/>
          <p:cNvPicPr preferRelativeResize="0"/>
          <p:nvPr/>
        </p:nvPicPr>
        <p:blipFill rotWithShape="1">
          <a:blip r:embed="rId15">
            <a:alphaModFix/>
          </a:blip>
          <a:srcRect b="41582" l="0" r="0" t="34888"/>
          <a:stretch/>
        </p:blipFill>
        <p:spPr>
          <a:xfrm>
            <a:off x="3727574" y="1742581"/>
            <a:ext cx="1215452" cy="2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450663" y="2469981"/>
            <a:ext cx="907425" cy="1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47712" y="1089373"/>
            <a:ext cx="1302175" cy="2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53220" y="2832349"/>
            <a:ext cx="1901261" cy="7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695264" y="3753793"/>
            <a:ext cx="1302175" cy="29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46124" y="3768847"/>
            <a:ext cx="1043593" cy="26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38398" y="3540425"/>
            <a:ext cx="1276001" cy="71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74427" y="4181850"/>
            <a:ext cx="835750" cy="8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95333" y="4462145"/>
            <a:ext cx="1417050" cy="3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1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140638" y="4471825"/>
            <a:ext cx="1465620" cy="2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24"/>
          <p:cNvSpPr txBox="1"/>
          <p:nvPr>
            <p:ph idx="12" type="sldNum"/>
          </p:nvPr>
        </p:nvSpPr>
        <p:spPr>
          <a:xfrm>
            <a:off x="368700" y="485651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6" name="Google Shape;1056;p1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All the security solutions you need to identify and manage your security risks.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57" name="Google Shape;1057;p12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058" name="Google Shape;1058;p124"/>
          <p:cNvGrpSpPr/>
          <p:nvPr/>
        </p:nvGrpSpPr>
        <p:grpSpPr>
          <a:xfrm>
            <a:off x="-112886" y="2659474"/>
            <a:ext cx="1329227" cy="1122368"/>
            <a:chOff x="1978637" y="1202068"/>
            <a:chExt cx="2407147" cy="2190413"/>
          </a:xfrm>
        </p:grpSpPr>
        <p:sp>
          <p:nvSpPr>
            <p:cNvPr id="1059" name="Google Shape;1059;p124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0" name="Google Shape;1060;p124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1" name="Google Shape;1061;p124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RESPOND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062" name="Google Shape;1062;p124"/>
          <p:cNvGrpSpPr/>
          <p:nvPr/>
        </p:nvGrpSpPr>
        <p:grpSpPr>
          <a:xfrm>
            <a:off x="377730" y="3375737"/>
            <a:ext cx="1164041" cy="1248803"/>
            <a:chOff x="2867112" y="2599927"/>
            <a:chExt cx="2108006" cy="2437164"/>
          </a:xfrm>
        </p:grpSpPr>
        <p:sp>
          <p:nvSpPr>
            <p:cNvPr id="1063" name="Google Shape;1063;p124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4" name="Google Shape;1064;p124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5" name="Google Shape;1065;p124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DETECT</a:t>
              </a:r>
              <a:endPara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066" name="Google Shape;1066;p124"/>
          <p:cNvGrpSpPr/>
          <p:nvPr/>
        </p:nvGrpSpPr>
        <p:grpSpPr>
          <a:xfrm>
            <a:off x="1330935" y="2455697"/>
            <a:ext cx="1252799" cy="1252305"/>
            <a:chOff x="4593307" y="804376"/>
            <a:chExt cx="2268741" cy="2444000"/>
          </a:xfrm>
        </p:grpSpPr>
        <p:sp>
          <p:nvSpPr>
            <p:cNvPr id="1067" name="Google Shape;1067;p124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8" name="Google Shape;1068;p124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69" name="Google Shape;1069;p124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IDENTIFY</a:t>
              </a:r>
              <a:endPara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070" name="Google Shape;1070;p124"/>
          <p:cNvGrpSpPr/>
          <p:nvPr/>
        </p:nvGrpSpPr>
        <p:grpSpPr>
          <a:xfrm>
            <a:off x="596393" y="2080085"/>
            <a:ext cx="1294414" cy="1214731"/>
            <a:chOff x="3263096" y="71333"/>
            <a:chExt cx="2344104" cy="2370669"/>
          </a:xfrm>
        </p:grpSpPr>
        <p:sp>
          <p:nvSpPr>
            <p:cNvPr id="1071" name="Google Shape;1071;p124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72" name="Google Shape;1072;p124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73" name="Google Shape;1073;p124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RECOVER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074" name="Google Shape;1074;p124"/>
          <p:cNvSpPr txBox="1"/>
          <p:nvPr>
            <p:ph idx="1" type="body"/>
          </p:nvPr>
        </p:nvSpPr>
        <p:spPr>
          <a:xfrm>
            <a:off x="3490975" y="3872275"/>
            <a:ext cx="2424600" cy="121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Recover from an incident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Virus &amp; malware removal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DDoS mitigation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Ransomware response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Backup / Disaster recovery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1075" name="Google Shape;1075;p124"/>
          <p:cNvGrpSpPr/>
          <p:nvPr/>
        </p:nvGrpSpPr>
        <p:grpSpPr>
          <a:xfrm>
            <a:off x="1189687" y="3306300"/>
            <a:ext cx="1338812" cy="1074781"/>
            <a:chOff x="4337515" y="2464414"/>
            <a:chExt cx="2424506" cy="2097542"/>
          </a:xfrm>
        </p:grpSpPr>
        <p:sp>
          <p:nvSpPr>
            <p:cNvPr id="1076" name="Google Shape;1076;p124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77" name="Google Shape;1077;p124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078" name="Google Shape;1078;p124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PROTECT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079" name="Google Shape;1079;p124"/>
          <p:cNvSpPr txBox="1"/>
          <p:nvPr/>
        </p:nvSpPr>
        <p:spPr>
          <a:xfrm>
            <a:off x="3490975" y="1771013"/>
            <a:ext cx="33033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Find the right toolset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Identity &amp; Access Management (IAM)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Workforce management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Physical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Cloud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Endpoint protection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Network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Phishing detection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80" name="Google Shape;1080;p124"/>
          <p:cNvSpPr txBox="1"/>
          <p:nvPr/>
        </p:nvSpPr>
        <p:spPr>
          <a:xfrm>
            <a:off x="3490975" y="228600"/>
            <a:ext cx="5864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Augment your expertise &amp; extend your teams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End-user security training and compliance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Security Support Services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Vulnerability &amp; Penetration testing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24x7 NOC &amp; SOC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Level 1 help desk support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81" name="Google Shape;1081;p124"/>
          <p:cNvSpPr txBox="1"/>
          <p:nvPr/>
        </p:nvSpPr>
        <p:spPr>
          <a:xfrm>
            <a:off x="6521600" y="2039100"/>
            <a:ext cx="251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Secure Access Service Edge (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SASE)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Software-defined WAN (SD-WAN)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Managed Firewall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Web application firewall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Security Information and Events Monitoring (SIEM) </a:t>
            </a:r>
            <a:endParaRPr sz="1600"/>
          </a:p>
        </p:txBody>
      </p:sp>
      <p:sp>
        <p:nvSpPr>
          <p:cNvPr id="1082" name="Google Shape;1082;p124"/>
          <p:cNvSpPr/>
          <p:nvPr/>
        </p:nvSpPr>
        <p:spPr>
          <a:xfrm>
            <a:off x="887225" y="2951450"/>
            <a:ext cx="877800" cy="830400"/>
          </a:xfrm>
          <a:prstGeom prst="ellipse">
            <a:avLst/>
          </a:prstGeom>
          <a:noFill/>
          <a:ln cap="flat" cmpd="sng" w="1143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GOVERN</a:t>
            </a:r>
            <a:endParaRPr sz="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4"/>
            <a:ext cx="9144001" cy="285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25"/>
          <p:cNvSpPr/>
          <p:nvPr/>
        </p:nvSpPr>
        <p:spPr>
          <a:xfrm>
            <a:off x="532650" y="1189975"/>
            <a:ext cx="40521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Premium tech support to troubleshoot </a:t>
            </a: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any </a:t>
            </a: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software and device issues </a:t>
            </a:r>
            <a:endParaRPr sz="18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89" name="Google Shape;1089;p1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0" name="Google Shape;1090;p125"/>
          <p:cNvSpPr txBox="1"/>
          <p:nvPr>
            <p:ph idx="4294967295" type="title"/>
          </p:nvPr>
        </p:nvSpPr>
        <p:spPr>
          <a:xfrm>
            <a:off x="391150" y="724075"/>
            <a:ext cx="3932700" cy="46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SmartSupport Premium</a:t>
            </a:r>
            <a:endParaRPr/>
          </a:p>
        </p:txBody>
      </p:sp>
      <p:pic>
        <p:nvPicPr>
          <p:cNvPr descr="preencoded.png" id="1091" name="Google Shape;1091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019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2" name="Google Shape;1092;p125"/>
          <p:cNvGrpSpPr/>
          <p:nvPr/>
        </p:nvGrpSpPr>
        <p:grpSpPr>
          <a:xfrm>
            <a:off x="391156" y="3409800"/>
            <a:ext cx="838200" cy="838200"/>
            <a:chOff x="349431" y="2571750"/>
            <a:chExt cx="838200" cy="838200"/>
          </a:xfrm>
        </p:grpSpPr>
        <p:pic>
          <p:nvPicPr>
            <p:cNvPr descr="preencoded.png" id="1093" name="Google Shape;1093;p1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9431" y="2571750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4" name="Google Shape;1094;p125"/>
            <p:cNvSpPr/>
            <p:nvPr/>
          </p:nvSpPr>
          <p:spPr>
            <a:xfrm>
              <a:off x="488313" y="2919449"/>
              <a:ext cx="560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100K+</a:t>
              </a:r>
              <a:endParaRPr sz="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1095" name="Google Shape;1095;p125"/>
          <p:cNvSpPr/>
          <p:nvPr/>
        </p:nvSpPr>
        <p:spPr>
          <a:xfrm>
            <a:off x="1410300" y="3752977"/>
            <a:ext cx="14367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End-user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Help Desk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services from troubleshooting, to installs, to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malware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removal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96" name="Google Shape;1096;p125"/>
          <p:cNvSpPr/>
          <p:nvPr/>
        </p:nvSpPr>
        <p:spPr>
          <a:xfrm>
            <a:off x="1410300" y="3393532"/>
            <a:ext cx="14367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Calls Annually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97" name="Google Shape;1097;p125"/>
          <p:cNvSpPr/>
          <p:nvPr/>
        </p:nvSpPr>
        <p:spPr>
          <a:xfrm>
            <a:off x="7318525" y="3752972"/>
            <a:ext cx="1468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Most end-customer issues are resolved on the first call.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98" name="Google Shape;1098;p125"/>
          <p:cNvSpPr/>
          <p:nvPr/>
        </p:nvSpPr>
        <p:spPr>
          <a:xfrm>
            <a:off x="7318525" y="3393525"/>
            <a:ext cx="14682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First Call Resolution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99" name="Google Shape;1099;p125"/>
          <p:cNvSpPr/>
          <p:nvPr/>
        </p:nvSpPr>
        <p:spPr>
          <a:xfrm>
            <a:off x="6407900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96%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descr="preencoded.png" id="1100" name="Google Shape;1100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8050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25"/>
          <p:cNvSpPr/>
          <p:nvPr/>
        </p:nvSpPr>
        <p:spPr>
          <a:xfrm>
            <a:off x="4339568" y="3811338"/>
            <a:ext cx="15684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02" name="Google Shape;1102;p125"/>
          <p:cNvSpPr/>
          <p:nvPr/>
        </p:nvSpPr>
        <p:spPr>
          <a:xfrm>
            <a:off x="4339548" y="3393525"/>
            <a:ext cx="17565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Satisfaction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03" name="Google Shape;1103;p125"/>
          <p:cNvSpPr/>
          <p:nvPr/>
        </p:nvSpPr>
        <p:spPr>
          <a:xfrm>
            <a:off x="3346938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93%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04" name="Google Shape;1104;p125"/>
          <p:cNvSpPr/>
          <p:nvPr/>
        </p:nvSpPr>
        <p:spPr>
          <a:xfrm>
            <a:off x="4323813" y="3752972"/>
            <a:ext cx="1468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End-customers rate us highly for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migration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level 1 help desk support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0" name="Google Shape;1110;p1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Maximize uptime with a best-in-class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networking management and monitoring platform</a:t>
            </a:r>
            <a:r>
              <a:rPr lang="en"/>
              <a:t>, coupled with a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team of NOC analysts</a:t>
            </a:r>
            <a:r>
              <a:rPr lang="en"/>
              <a:t> acting upon alerts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24x7x365</a:t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grpSp>
        <p:nvGrpSpPr>
          <p:cNvPr id="1111" name="Google Shape;1111;p126"/>
          <p:cNvGrpSpPr/>
          <p:nvPr/>
        </p:nvGrpSpPr>
        <p:grpSpPr>
          <a:xfrm>
            <a:off x="3725097" y="1109364"/>
            <a:ext cx="5299545" cy="3566143"/>
            <a:chOff x="3725097" y="1109364"/>
            <a:chExt cx="5299545" cy="3566143"/>
          </a:xfrm>
        </p:grpSpPr>
        <p:sp>
          <p:nvSpPr>
            <p:cNvPr id="1112" name="Google Shape;1112;p126"/>
            <p:cNvSpPr/>
            <p:nvPr/>
          </p:nvSpPr>
          <p:spPr>
            <a:xfrm>
              <a:off x="5135919" y="1609522"/>
              <a:ext cx="2216700" cy="2216700"/>
            </a:xfrm>
            <a:prstGeom prst="donut">
              <a:avLst>
                <a:gd fmla="val 16067" name="adj"/>
              </a:avLst>
            </a:prstGeom>
            <a:solidFill>
              <a:srgbClr val="D1D5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3" name="Google Shape;1113;p126"/>
            <p:cNvGrpSpPr/>
            <p:nvPr/>
          </p:nvGrpSpPr>
          <p:grpSpPr>
            <a:xfrm>
              <a:off x="3725097" y="1739908"/>
              <a:ext cx="1685736" cy="584360"/>
              <a:chOff x="1680836" y="1315124"/>
              <a:chExt cx="1931633" cy="669600"/>
            </a:xfrm>
          </p:grpSpPr>
          <p:cxnSp>
            <p:nvCxnSpPr>
              <p:cNvPr id="1114" name="Google Shape;1114;p126"/>
              <p:cNvCxnSpPr/>
              <p:nvPr/>
            </p:nvCxnSpPr>
            <p:spPr>
              <a:xfrm>
                <a:off x="317896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3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115" name="Google Shape;1115;p126"/>
              <p:cNvSpPr txBox="1"/>
              <p:nvPr/>
            </p:nvSpPr>
            <p:spPr>
              <a:xfrm>
                <a:off x="1680836" y="1315124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DETECT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1116" name="Google Shape;1116;p126"/>
            <p:cNvGrpSpPr/>
            <p:nvPr/>
          </p:nvGrpSpPr>
          <p:grpSpPr>
            <a:xfrm>
              <a:off x="7073196" y="1739900"/>
              <a:ext cx="1951446" cy="584360"/>
              <a:chOff x="5517319" y="1315114"/>
              <a:chExt cx="2236102" cy="669600"/>
            </a:xfrm>
          </p:grpSpPr>
          <p:cxnSp>
            <p:nvCxnSpPr>
              <p:cNvPr id="1117" name="Google Shape;1117;p126"/>
              <p:cNvCxnSpPr/>
              <p:nvPr/>
            </p:nvCxnSpPr>
            <p:spPr>
              <a:xfrm flipH="1">
                <a:off x="551731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118" name="Google Shape;1118;p126"/>
              <p:cNvSpPr txBox="1"/>
              <p:nvPr/>
            </p:nvSpPr>
            <p:spPr>
              <a:xfrm>
                <a:off x="5962121" y="1315114"/>
                <a:ext cx="17913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UNDERSTAND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1119" name="Google Shape;1119;p126"/>
            <p:cNvGrpSpPr/>
            <p:nvPr/>
          </p:nvGrpSpPr>
          <p:grpSpPr>
            <a:xfrm>
              <a:off x="5581671" y="3677317"/>
              <a:ext cx="1304861" cy="998190"/>
              <a:chOff x="3808226" y="3535140"/>
              <a:chExt cx="1495200" cy="1143796"/>
            </a:xfrm>
          </p:grpSpPr>
          <p:cxnSp>
            <p:nvCxnSpPr>
              <p:cNvPr id="1120" name="Google Shape;1120;p126"/>
              <p:cNvCxnSpPr/>
              <p:nvPr/>
            </p:nvCxnSpPr>
            <p:spPr>
              <a:xfrm rot="10800000">
                <a:off x="4556399" y="3535140"/>
                <a:ext cx="0" cy="460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121" name="Google Shape;1121;p126"/>
              <p:cNvSpPr txBox="1"/>
              <p:nvPr/>
            </p:nvSpPr>
            <p:spPr>
              <a:xfrm>
                <a:off x="3808226" y="4009336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RESOLVE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122" name="Google Shape;1122;p126"/>
            <p:cNvSpPr txBox="1"/>
            <p:nvPr/>
          </p:nvSpPr>
          <p:spPr>
            <a:xfrm>
              <a:off x="5614399" y="2386837"/>
              <a:ext cx="1259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Maximize uptime</a:t>
              </a:r>
              <a:endParaRPr sz="1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1123" name="Google Shape;1123;p126"/>
            <p:cNvSpPr/>
            <p:nvPr/>
          </p:nvSpPr>
          <p:spPr>
            <a:xfrm rot="1800054">
              <a:off x="5068149" y="1540314"/>
              <a:ext cx="2348336" cy="2348336"/>
            </a:xfrm>
            <a:prstGeom prst="blockArc">
              <a:avLst>
                <a:gd fmla="val 14414370" name="adj1"/>
                <a:gd fmla="val 694" name="adj2"/>
                <a:gd fmla="val 9562" name="adj3"/>
              </a:avLst>
            </a:prstGeom>
            <a:solidFill>
              <a:schemeClr val="accent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26"/>
            <p:cNvSpPr/>
            <p:nvPr/>
          </p:nvSpPr>
          <p:spPr>
            <a:xfrm flipH="1" rot="-1800054">
              <a:off x="5070002" y="1540314"/>
              <a:ext cx="2348336" cy="2348336"/>
            </a:xfrm>
            <a:prstGeom prst="blockArc">
              <a:avLst>
                <a:gd fmla="val 14348563" name="adj1"/>
                <a:gd fmla="val 21472873" name="adj2"/>
                <a:gd fmla="val 9381" name="adj3"/>
              </a:avLst>
            </a:prstGeom>
            <a:solidFill>
              <a:schemeClr val="accent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26"/>
            <p:cNvSpPr/>
            <p:nvPr/>
          </p:nvSpPr>
          <p:spPr>
            <a:xfrm rot="-8100000">
              <a:off x="6082977" y="1488796"/>
              <a:ext cx="316925" cy="31692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26"/>
            <p:cNvSpPr/>
            <p:nvPr/>
          </p:nvSpPr>
          <p:spPr>
            <a:xfrm flipH="1" rot="-9000867">
              <a:off x="5069085" y="1538901"/>
              <a:ext cx="2347626" cy="2347626"/>
            </a:xfrm>
            <a:prstGeom prst="blockArc">
              <a:avLst>
                <a:gd fmla="val 14316164" name="adj1"/>
                <a:gd fmla="val 21502663" name="adj2"/>
                <a:gd fmla="val 9415" name="adj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26"/>
            <p:cNvSpPr/>
            <p:nvPr/>
          </p:nvSpPr>
          <p:spPr>
            <a:xfrm rot="-1028387">
              <a:off x="7045693" y="3079181"/>
              <a:ext cx="272816" cy="27281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26"/>
            <p:cNvSpPr/>
            <p:nvPr/>
          </p:nvSpPr>
          <p:spPr>
            <a:xfrm rot="6358063">
              <a:off x="5151887" y="3077485"/>
              <a:ext cx="317344" cy="317344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9" name="Google Shape;1129;p1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AppDirect VNOC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sell Security services?</a:t>
            </a:r>
            <a:endParaRPr/>
          </a:p>
        </p:txBody>
      </p:sp>
      <p:sp>
        <p:nvSpPr>
          <p:cNvPr id="800" name="Google Shape;800;p109"/>
          <p:cNvSpPr txBox="1"/>
          <p:nvPr/>
        </p:nvSpPr>
        <p:spPr>
          <a:xfrm>
            <a:off x="457200" y="2750400"/>
            <a:ext cx="22245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Advisor facing slides</a:t>
            </a:r>
            <a:endParaRPr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27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ase studies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2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solutions are</a:t>
            </a:r>
            <a:r>
              <a:rPr lang="en"/>
              <a:t> a good fit for:</a:t>
            </a:r>
            <a:endParaRPr/>
          </a:p>
        </p:txBody>
      </p:sp>
      <p:sp>
        <p:nvSpPr>
          <p:cNvPr id="1140" name="Google Shape;1140;p1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141" name="Google Shape;1141;p12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IT teams lacking resources to properly monitor and manage their network</a:t>
            </a:r>
            <a:endParaRPr sz="1400"/>
          </a:p>
        </p:txBody>
      </p:sp>
      <p:sp>
        <p:nvSpPr>
          <p:cNvPr id="1142" name="Google Shape;1142;p12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customers</a:t>
            </a:r>
            <a:endParaRPr/>
          </a:p>
        </p:txBody>
      </p:sp>
      <p:sp>
        <p:nvSpPr>
          <p:cNvPr id="1143" name="Google Shape;1143;p12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Companies with employees working remotely</a:t>
            </a:r>
            <a:endParaRPr sz="1400"/>
          </a:p>
        </p:txBody>
      </p:sp>
      <p:sp>
        <p:nvSpPr>
          <p:cNvPr id="1144" name="Google Shape;1144;p12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Industries: healthcare, </a:t>
            </a:r>
            <a:br>
              <a:rPr lang="en" sz="1400"/>
            </a:br>
            <a:r>
              <a:rPr lang="en" sz="1400"/>
              <a:t>finance, retail, software, energy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5" name="Google Shape;114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549" y="2385675"/>
            <a:ext cx="611750" cy="7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5113" y="2385675"/>
            <a:ext cx="809324" cy="8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7350" y="2500681"/>
            <a:ext cx="809300" cy="68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2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security </a:t>
            </a:r>
            <a:r>
              <a:rPr lang="en"/>
              <a:t>win</a:t>
            </a:r>
            <a:endParaRPr/>
          </a:p>
        </p:txBody>
      </p:sp>
      <p:sp>
        <p:nvSpPr>
          <p:cNvPr id="1153" name="Google Shape;1153;p1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4" name="Google Shape;1154;p129"/>
          <p:cNvSpPr/>
          <p:nvPr/>
        </p:nvSpPr>
        <p:spPr>
          <a:xfrm>
            <a:off x="6104850" y="2632550"/>
            <a:ext cx="2691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55" name="Google Shape;1155;p12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$1.5M went missing when customer attacked while completing merger</a:t>
            </a:r>
            <a:endParaRPr/>
          </a:p>
        </p:txBody>
      </p:sp>
      <p:sp>
        <p:nvSpPr>
          <p:cNvPr id="1156" name="Google Shape;1156;p129"/>
          <p:cNvSpPr/>
          <p:nvPr/>
        </p:nvSpPr>
        <p:spPr>
          <a:xfrm>
            <a:off x="3336825" y="2554250"/>
            <a:ext cx="25854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Solution Engineering worked with the partner and customer to: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ssist with mitigation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by recommending a Breach A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ttorney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mprove the future Cybersecurity posture with a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new endpoint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protection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education, penetration testing, and SOC services.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7" name="Google Shape;1157;p129"/>
          <p:cNvSpPr/>
          <p:nvPr/>
        </p:nvSpPr>
        <p:spPr>
          <a:xfrm>
            <a:off x="878901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Challenge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58" name="Google Shape;1158;p129"/>
          <p:cNvSpPr/>
          <p:nvPr/>
        </p:nvSpPr>
        <p:spPr>
          <a:xfrm>
            <a:off x="3755089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Solution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59" name="Google Shape;1159;p129"/>
          <p:cNvSpPr/>
          <p:nvPr/>
        </p:nvSpPr>
        <p:spPr>
          <a:xfrm>
            <a:off x="6096025" y="1937150"/>
            <a:ext cx="2585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60" name="Google Shape;1160;p129"/>
          <p:cNvSpPr txBox="1"/>
          <p:nvPr/>
        </p:nvSpPr>
        <p:spPr>
          <a:xfrm>
            <a:off x="454800" y="2554250"/>
            <a:ext cx="25932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HR Director had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credentials stolen 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during merger of an acquired company.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Attacker was able to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intercept the planned wire transfer of legacy 401k accounts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and provide updated instructions; leading to $1.5M going missing.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61" name="Google Shape;1161;p129"/>
          <p:cNvSpPr/>
          <p:nvPr/>
        </p:nvSpPr>
        <p:spPr>
          <a:xfrm>
            <a:off x="6211050" y="2554250"/>
            <a:ext cx="25854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ustomer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recovered the money 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thanks to the Breach Attorney and Cyber Insurance.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They now have a more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robust security posture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and a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Disaster Recovery playbook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to ensure they know how to handle the next event.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What’s happening in the market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 and compliance are top of mind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1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807" name="Google Shape;807;p110"/>
          <p:cNvSpPr txBox="1"/>
          <p:nvPr>
            <p:ph idx="4294967295" type="subTitle"/>
          </p:nvPr>
        </p:nvSpPr>
        <p:spPr>
          <a:xfrm>
            <a:off x="1393375" y="1955700"/>
            <a:ext cx="2720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42%</a:t>
            </a:r>
            <a:r>
              <a:rPr lang="en" sz="1300">
                <a:solidFill>
                  <a:schemeClr val="lt1"/>
                </a:solidFill>
              </a:rPr>
              <a:t> say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security is the most important factor</a:t>
            </a:r>
            <a:r>
              <a:rPr lang="en" sz="1300">
                <a:solidFill>
                  <a:schemeClr val="lt1"/>
                </a:solidFill>
              </a:rPr>
              <a:t> when investing </a:t>
            </a:r>
            <a:br>
              <a:rPr lang="en" sz="1300">
                <a:solidFill>
                  <a:schemeClr val="lt1"/>
                </a:solidFill>
              </a:rPr>
            </a:br>
            <a:r>
              <a:rPr lang="en" sz="1300">
                <a:solidFill>
                  <a:schemeClr val="lt1"/>
                </a:solidFill>
              </a:rPr>
              <a:t>in new software</a:t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8" name="Google Shape;808;p110"/>
          <p:cNvSpPr txBox="1"/>
          <p:nvPr/>
        </p:nvSpPr>
        <p:spPr>
          <a:xfrm>
            <a:off x="5328900" y="2019300"/>
            <a:ext cx="335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09" name="Google Shape;809;p110"/>
          <p:cNvSpPr txBox="1"/>
          <p:nvPr/>
        </p:nvSpPr>
        <p:spPr>
          <a:xfrm>
            <a:off x="1339375" y="3285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0" name="Google Shape;810;p110"/>
          <p:cNvSpPr txBox="1"/>
          <p:nvPr>
            <p:ph idx="4294967295" type="subTitle"/>
          </p:nvPr>
        </p:nvSpPr>
        <p:spPr>
          <a:xfrm>
            <a:off x="1339375" y="3173650"/>
            <a:ext cx="2720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1/3rd of companies have over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20% of their budget</a:t>
            </a:r>
            <a:r>
              <a:rPr lang="en" sz="1300">
                <a:solidFill>
                  <a:schemeClr val="lt1"/>
                </a:solidFill>
              </a:rPr>
              <a:t> dedicated to compliance and risk governance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1" name="Google Shape;811;p110"/>
          <p:cNvSpPr txBox="1"/>
          <p:nvPr>
            <p:ph idx="4294967295" type="subTitle"/>
          </p:nvPr>
        </p:nvSpPr>
        <p:spPr>
          <a:xfrm>
            <a:off x="5328900" y="1938300"/>
            <a:ext cx="2720700" cy="68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83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%</a:t>
            </a:r>
            <a:r>
              <a:rPr lang="en" sz="1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of organizations are planning to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increase their cybersecurity budgets</a:t>
            </a:r>
            <a:r>
              <a:rPr lang="en" sz="1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by an average of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19%</a:t>
            </a:r>
            <a:r>
              <a:rPr lang="en" sz="13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in the next 12 months</a:t>
            </a:r>
            <a:endParaRPr sz="13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12" name="Google Shape;812;p110"/>
          <p:cNvSpPr txBox="1"/>
          <p:nvPr>
            <p:ph idx="4294967295" type="subTitle"/>
          </p:nvPr>
        </p:nvSpPr>
        <p:spPr>
          <a:xfrm>
            <a:off x="5328900" y="3200400"/>
            <a:ext cx="26211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SMB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spend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on cybersecurity</a:t>
            </a:r>
            <a:r>
              <a:rPr lang="en" sz="1300">
                <a:solidFill>
                  <a:schemeClr val="lt1"/>
                </a:solidFill>
              </a:rPr>
              <a:t> is projected to increase to </a:t>
            </a:r>
            <a:r>
              <a:rPr b="1"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$109 billion </a:t>
            </a:r>
            <a:r>
              <a:rPr lang="en" sz="1300">
                <a:solidFill>
                  <a:schemeClr val="lt1"/>
                </a:solidFill>
              </a:rPr>
              <a:t>by 2026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13" name="Google Shape;81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927374"/>
            <a:ext cx="804100" cy="5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29" y="3200400"/>
            <a:ext cx="701232" cy="6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4098" y="1927370"/>
            <a:ext cx="701225" cy="74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3515" y="3169420"/>
            <a:ext cx="701225" cy="6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11"/>
          <p:cNvSpPr/>
          <p:nvPr/>
        </p:nvSpPr>
        <p:spPr>
          <a:xfrm>
            <a:off x="3680625" y="859138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11"/>
          <p:cNvSpPr/>
          <p:nvPr/>
        </p:nvSpPr>
        <p:spPr>
          <a:xfrm>
            <a:off x="3680612" y="2188625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111"/>
          <p:cNvSpPr/>
          <p:nvPr/>
        </p:nvSpPr>
        <p:spPr>
          <a:xfrm>
            <a:off x="3751850" y="882775"/>
            <a:ext cx="41622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Sell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complementary</a:t>
            </a: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additional</a:t>
            </a: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security services in a unified way to increase your share of wallet.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As your customers explore new solutions and make additional purchases, you’ll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benefit from a larger share of their spending.</a:t>
            </a:r>
            <a:endParaRPr sz="10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24" name="Google Shape;824;p111"/>
          <p:cNvSpPr/>
          <p:nvPr/>
        </p:nvSpPr>
        <p:spPr>
          <a:xfrm>
            <a:off x="3751850" y="2177750"/>
            <a:ext cx="43656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Offer customers solutions from a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diverse portfolio </a:t>
            </a: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 stay ahead of their evolving business needs.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Example: complement cloud infrastructure services with security to keep earning more revenue from your customers.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25" name="Google Shape;825;p111"/>
          <p:cNvSpPr/>
          <p:nvPr/>
        </p:nvSpPr>
        <p:spPr>
          <a:xfrm>
            <a:off x="1769000" y="23761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GAIN RECURRING REVENUE STREAMS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111"/>
          <p:cNvSpPr/>
          <p:nvPr/>
        </p:nvSpPr>
        <p:spPr>
          <a:xfrm>
            <a:off x="1964513" y="1237450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INCREASE WALLET SHARE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27" name="Google Shape;827;p111"/>
          <p:cNvCxnSpPr/>
          <p:nvPr/>
        </p:nvCxnSpPr>
        <p:spPr>
          <a:xfrm>
            <a:off x="3552100" y="960150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8" name="Google Shape;828;p111"/>
          <p:cNvCxnSpPr/>
          <p:nvPr/>
        </p:nvCxnSpPr>
        <p:spPr>
          <a:xfrm flipH="1">
            <a:off x="3554938" y="2218313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9" name="Google Shape;829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0" name="Google Shape;830;p111"/>
          <p:cNvSpPr txBox="1"/>
          <p:nvPr/>
        </p:nvSpPr>
        <p:spPr>
          <a:xfrm>
            <a:off x="359700" y="191875"/>
            <a:ext cx="72069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Increase your value and commissions</a:t>
            </a:r>
            <a:endParaRPr sz="12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1" name="Google Shape;831;p111"/>
          <p:cNvSpPr/>
          <p:nvPr/>
        </p:nvSpPr>
        <p:spPr>
          <a:xfrm>
            <a:off x="995794" y="231988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2" name="Google Shape;832;p111"/>
          <p:cNvSpPr/>
          <p:nvPr/>
        </p:nvSpPr>
        <p:spPr>
          <a:xfrm>
            <a:off x="995781" y="1017135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3" name="Google Shape;833;p111"/>
          <p:cNvSpPr/>
          <p:nvPr/>
        </p:nvSpPr>
        <p:spPr>
          <a:xfrm>
            <a:off x="3680612" y="3528975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11"/>
          <p:cNvSpPr/>
          <p:nvPr/>
        </p:nvSpPr>
        <p:spPr>
          <a:xfrm>
            <a:off x="3751850" y="3518100"/>
            <a:ext cx="43656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Solidify your position as a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trusted partner</a:t>
            </a: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increase </a:t>
            </a:r>
            <a:r>
              <a:rPr lang="en" sz="1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customer loyalty</a:t>
            </a: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by providing customers with a one-stop shop for their diverse technology needs, from connectivity to cloud.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35" name="Google Shape;835;p111"/>
          <p:cNvSpPr/>
          <p:nvPr/>
        </p:nvSpPr>
        <p:spPr>
          <a:xfrm>
            <a:off x="1769000" y="37165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INCREASE VALUE TO YOUR CUSTOMERS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36" name="Google Shape;836;p111"/>
          <p:cNvCxnSpPr/>
          <p:nvPr/>
        </p:nvCxnSpPr>
        <p:spPr>
          <a:xfrm flipH="1">
            <a:off x="3554938" y="3558663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7" name="Google Shape;837;p111"/>
          <p:cNvSpPr/>
          <p:nvPr/>
        </p:nvSpPr>
        <p:spPr>
          <a:xfrm>
            <a:off x="995794" y="366023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descr="preencoded.png" id="838" name="Google Shape;83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2438" y="3810249"/>
            <a:ext cx="342712" cy="51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9" name="Google Shape;839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349" y="2534737"/>
            <a:ext cx="438050" cy="429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40" name="Google Shape;840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3500" y="1204001"/>
            <a:ext cx="392624" cy="4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3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Cyber attacks </a:t>
            </a:r>
            <a:r>
              <a:rPr lang="en" sz="2300"/>
              <a:t>are evolving </a:t>
            </a:r>
            <a:r>
              <a:rPr lang="en" sz="2300"/>
              <a:t>rapidly</a:t>
            </a:r>
            <a:endParaRPr sz="2300"/>
          </a:p>
        </p:txBody>
      </p:sp>
      <p:sp>
        <p:nvSpPr>
          <p:cNvPr id="851" name="Google Shape;851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52" name="Google Shape;852;p113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surveyed the market</a:t>
            </a:r>
            <a:endParaRPr/>
          </a:p>
        </p:txBody>
      </p:sp>
      <p:sp>
        <p:nvSpPr>
          <p:cNvPr id="853" name="Google Shape;853;p113"/>
          <p:cNvSpPr txBox="1"/>
          <p:nvPr>
            <p:ph idx="2" type="subTitle"/>
          </p:nvPr>
        </p:nvSpPr>
        <p:spPr>
          <a:xfrm>
            <a:off x="333800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 2024, t</a:t>
            </a:r>
            <a:r>
              <a:rPr lang="en" sz="1300"/>
              <a:t>he global average cost of a data breach was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≈$5M </a:t>
            </a:r>
            <a:r>
              <a:rPr lang="en" sz="1300"/>
              <a:t>– a 10% increase over the last year</a:t>
            </a:r>
            <a:endParaRPr sz="1300"/>
          </a:p>
        </p:txBody>
      </p:sp>
      <p:sp>
        <p:nvSpPr>
          <p:cNvPr id="854" name="Google Shape;854;p113"/>
          <p:cNvSpPr txBox="1"/>
          <p:nvPr>
            <p:ph idx="2" type="subTitle"/>
          </p:nvPr>
        </p:nvSpPr>
        <p:spPr>
          <a:xfrm>
            <a:off x="6064500" y="3345025"/>
            <a:ext cx="2774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biggest culprit for a data breach was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human error</a:t>
            </a:r>
            <a:endParaRPr b="1" sz="13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5" name="Google Shape;855;p113"/>
          <p:cNvSpPr txBox="1"/>
          <p:nvPr>
            <p:ph idx="2" type="subTitle"/>
          </p:nvPr>
        </p:nvSpPr>
        <p:spPr>
          <a:xfrm>
            <a:off x="51185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94%</a:t>
            </a:r>
            <a:r>
              <a:rPr lang="en" sz="1300"/>
              <a:t> of SMBs have experience at least one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cyber attack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 the last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56" name="Google Shape;85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100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907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8760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4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increasing threat of AI</a:t>
            </a:r>
            <a:endParaRPr sz="2300"/>
          </a:p>
        </p:txBody>
      </p:sp>
      <p:sp>
        <p:nvSpPr>
          <p:cNvPr id="864" name="Google Shape;864;p1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65" name="Google Shape;865;p114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Cybersecurity has never been more urgent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114"/>
          <p:cNvSpPr txBox="1"/>
          <p:nvPr>
            <p:ph idx="2" type="subTitle"/>
          </p:nvPr>
        </p:nvSpPr>
        <p:spPr>
          <a:xfrm>
            <a:off x="333800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55% </a:t>
            </a:r>
            <a:r>
              <a:rPr lang="en" sz="1300"/>
              <a:t>of data experts say their biggest concern is the possibility of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sensitive information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being exposed by LLMs </a:t>
            </a:r>
            <a:endParaRPr sz="1300"/>
          </a:p>
        </p:txBody>
      </p:sp>
      <p:sp>
        <p:nvSpPr>
          <p:cNvPr id="867" name="Google Shape;867;p114"/>
          <p:cNvSpPr txBox="1"/>
          <p:nvPr>
            <p:ph idx="2" type="subTitle"/>
          </p:nvPr>
        </p:nvSpPr>
        <p:spPr>
          <a:xfrm>
            <a:off x="6072875" y="3345025"/>
            <a:ext cx="26751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New attack surfaces</a:t>
            </a:r>
            <a:r>
              <a:rPr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introduced by AI are projected to drive a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15%</a:t>
            </a:r>
            <a:r>
              <a:rPr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increase in cybersecurity spending in the coming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8" name="Google Shape;868;p114"/>
          <p:cNvSpPr txBox="1"/>
          <p:nvPr>
            <p:ph idx="2" type="subTitle"/>
          </p:nvPr>
        </p:nvSpPr>
        <p:spPr>
          <a:xfrm>
            <a:off x="51185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57%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of organizations have reported an increase in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AI-driven attacks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in the last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69" name="Google Shape;86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500" y="2574100"/>
            <a:ext cx="585403" cy="5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732" y="2574100"/>
            <a:ext cx="585403" cy="5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9386" y="2574097"/>
            <a:ext cx="585216" cy="585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5"/>
          <p:cNvSpPr txBox="1"/>
          <p:nvPr>
            <p:ph type="title"/>
          </p:nvPr>
        </p:nvSpPr>
        <p:spPr>
          <a:xfrm>
            <a:off x="454450" y="35285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/>
              <a:t>What AI means for security</a:t>
            </a:r>
            <a:endParaRPr/>
          </a:p>
        </p:txBody>
      </p:sp>
      <p:sp>
        <p:nvSpPr>
          <p:cNvPr id="877" name="Google Shape;877;p115"/>
          <p:cNvSpPr txBox="1"/>
          <p:nvPr>
            <p:ph idx="12" type="sldNum"/>
          </p:nvPr>
        </p:nvSpPr>
        <p:spPr>
          <a:xfrm>
            <a:off x="8472458" y="4663217"/>
            <a:ext cx="5487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reencoded.png" id="878" name="Google Shape;87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50" y="870100"/>
            <a:ext cx="2909875" cy="3823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79" name="Google Shape;87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4301" y="870094"/>
            <a:ext cx="2909888" cy="3823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0" name="Google Shape;880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4675" y="870100"/>
            <a:ext cx="3000749" cy="3823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1" name="Google Shape;881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338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2" name="Google Shape;88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868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3" name="Google Shape;883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000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15"/>
          <p:cNvSpPr/>
          <p:nvPr/>
        </p:nvSpPr>
        <p:spPr>
          <a:xfrm>
            <a:off x="3273000" y="1721575"/>
            <a:ext cx="2598000" cy="27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Lower breach costs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Early detection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Analysis &amp; forecasting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Automation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Summarizing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Interaction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85" name="Google Shape;885;p115"/>
          <p:cNvSpPr/>
          <p:nvPr/>
        </p:nvSpPr>
        <p:spPr>
          <a:xfrm>
            <a:off x="392563" y="1187013"/>
            <a:ext cx="24582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57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 c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15"/>
          <p:cNvSpPr/>
          <p:nvPr/>
        </p:nvSpPr>
        <p:spPr>
          <a:xfrm>
            <a:off x="3482238" y="1189425"/>
            <a:ext cx="21795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 pros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15"/>
          <p:cNvSpPr/>
          <p:nvPr/>
        </p:nvSpPr>
        <p:spPr>
          <a:xfrm>
            <a:off x="6195400" y="1156675"/>
            <a:ext cx="27393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5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Selling security around AI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15"/>
          <p:cNvSpPr/>
          <p:nvPr/>
        </p:nvSpPr>
        <p:spPr>
          <a:xfrm>
            <a:off x="322675" y="1700425"/>
            <a:ext cx="2598000" cy="27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Data Leakage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Phishing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Malware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Misinformation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Deep Fakes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89" name="Google Shape;889;p115"/>
          <p:cNvSpPr/>
          <p:nvPr/>
        </p:nvSpPr>
        <p:spPr>
          <a:xfrm>
            <a:off x="6217825" y="1721575"/>
            <a:ext cx="2682000" cy="27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AI-powered security assistant</a:t>
            </a: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Autonomous</a:t>
            </a: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security operations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Advanced threat intelligence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Autonomous endpoint security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Continuous learning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5" name="Google Shape;895;p116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Main </a:t>
            </a: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challenges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6" name="Google Shape;896;p116"/>
          <p:cNvSpPr/>
          <p:nvPr/>
        </p:nvSpPr>
        <p:spPr>
          <a:xfrm>
            <a:off x="3480537" y="3426313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116"/>
          <p:cNvSpPr/>
          <p:nvPr/>
        </p:nvSpPr>
        <p:spPr>
          <a:xfrm>
            <a:off x="1519075" y="37024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SECURITY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98" name="Google Shape;898;p116"/>
          <p:cNvSpPr/>
          <p:nvPr/>
        </p:nvSpPr>
        <p:spPr>
          <a:xfrm>
            <a:off x="822069" y="356993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99" name="Google Shape;899;p116"/>
          <p:cNvSpPr/>
          <p:nvPr/>
        </p:nvSpPr>
        <p:spPr>
          <a:xfrm>
            <a:off x="3556725" y="3458375"/>
            <a:ext cx="41445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need help </a:t>
            </a: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staying up to date 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with the latest technolog</a:t>
            </a:r>
            <a:r>
              <a:rPr lang="en" sz="12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y guidance on how to </a:t>
            </a: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manage new security solutions.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900" name="Google Shape;900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241" y="3693706"/>
            <a:ext cx="508300" cy="52418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16"/>
          <p:cNvSpPr/>
          <p:nvPr/>
        </p:nvSpPr>
        <p:spPr>
          <a:xfrm>
            <a:off x="3480537" y="1054538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16"/>
          <p:cNvSpPr/>
          <p:nvPr/>
        </p:nvSpPr>
        <p:spPr>
          <a:xfrm>
            <a:off x="822081" y="1212535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03" name="Google Shape;903;p116"/>
          <p:cNvSpPr/>
          <p:nvPr/>
        </p:nvSpPr>
        <p:spPr>
          <a:xfrm>
            <a:off x="3578150" y="1054563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904" name="Google Shape;904;p116"/>
          <p:cNvPicPr preferRelativeResize="0"/>
          <p:nvPr/>
        </p:nvPicPr>
        <p:blipFill rotWithShape="1">
          <a:blip r:embed="rId4">
            <a:alphaModFix/>
          </a:blip>
          <a:srcRect b="12838" l="8945" r="11683" t="0"/>
          <a:stretch/>
        </p:blipFill>
        <p:spPr>
          <a:xfrm>
            <a:off x="978775" y="1375613"/>
            <a:ext cx="508300" cy="5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16"/>
          <p:cNvSpPr/>
          <p:nvPr/>
        </p:nvSpPr>
        <p:spPr>
          <a:xfrm>
            <a:off x="3549075" y="1081538"/>
            <a:ext cx="44676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6" name="Google Shape;906;p116"/>
          <p:cNvSpPr/>
          <p:nvPr/>
        </p:nvSpPr>
        <p:spPr>
          <a:xfrm>
            <a:off x="3549075" y="1081575"/>
            <a:ext cx="43992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need </a:t>
            </a: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comprehensive</a:t>
            </a: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security plans and frameworks 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to protect against, detect, respond to, and  recover from security breaches.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7" name="Google Shape;907;p116"/>
          <p:cNvSpPr/>
          <p:nvPr/>
        </p:nvSpPr>
        <p:spPr>
          <a:xfrm>
            <a:off x="1579300" y="13639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 HOLISTIC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STRATEGY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8" name="Google Shape;908;p116"/>
          <p:cNvSpPr/>
          <p:nvPr/>
        </p:nvSpPr>
        <p:spPr>
          <a:xfrm>
            <a:off x="3480537" y="2240450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16"/>
          <p:cNvSpPr/>
          <p:nvPr/>
        </p:nvSpPr>
        <p:spPr>
          <a:xfrm>
            <a:off x="822081" y="239844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10" name="Google Shape;910;p116"/>
          <p:cNvSpPr/>
          <p:nvPr/>
        </p:nvSpPr>
        <p:spPr>
          <a:xfrm>
            <a:off x="3578150" y="2240475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1" name="Google Shape;911;p116"/>
          <p:cNvSpPr/>
          <p:nvPr/>
        </p:nvSpPr>
        <p:spPr>
          <a:xfrm>
            <a:off x="3549075" y="2267450"/>
            <a:ext cx="44676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2" name="Google Shape;912;p116"/>
          <p:cNvSpPr/>
          <p:nvPr/>
        </p:nvSpPr>
        <p:spPr>
          <a:xfrm>
            <a:off x="3549075" y="2267475"/>
            <a:ext cx="41445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need </a:t>
            </a: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right security stack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to protect their business, employees, and customers, and to qualify for cybersecurity insurance.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3" name="Google Shape;913;p116"/>
          <p:cNvSpPr/>
          <p:nvPr/>
        </p:nvSpPr>
        <p:spPr>
          <a:xfrm>
            <a:off x="1579300" y="25498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ADEQUATE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TOOLSTACK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914" name="Google Shape;914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475" y="2571261"/>
            <a:ext cx="508300" cy="498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5" name="Google Shape;915;p116"/>
          <p:cNvCxnSpPr/>
          <p:nvPr/>
        </p:nvCxnSpPr>
        <p:spPr>
          <a:xfrm>
            <a:off x="3408025" y="1116225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6" name="Google Shape;916;p116"/>
          <p:cNvCxnSpPr/>
          <p:nvPr/>
        </p:nvCxnSpPr>
        <p:spPr>
          <a:xfrm>
            <a:off x="3408025" y="2302125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7" name="Google Shape;917;p116"/>
          <p:cNvCxnSpPr/>
          <p:nvPr/>
        </p:nvCxnSpPr>
        <p:spPr>
          <a:xfrm>
            <a:off x="3400250" y="3477900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