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53" r:id="rId4"/>
    <p:sldMasterId id="21474837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Roboto Serif"/>
      <p:regular r:id="rId21"/>
      <p:bold r:id="rId22"/>
      <p:italic r:id="rId23"/>
      <p:boldItalic r:id="rId24"/>
    </p:embeddedFont>
    <p:embeddedFont>
      <p:font typeface="Inter Light"/>
      <p:regular r:id="rId25"/>
      <p:bold r:id="rId26"/>
      <p:italic r:id="rId27"/>
      <p:boldItalic r:id="rId28"/>
    </p:embeddedFont>
    <p:embeddedFont>
      <p:font typeface="Inter SemiBold"/>
      <p:regular r:id="rId29"/>
      <p:bold r:id="rId30"/>
      <p:italic r:id="rId31"/>
      <p:boldItalic r:id="rId32"/>
    </p:embeddedFont>
    <p:embeddedFont>
      <p:font typeface="Roboto"/>
      <p:regular r:id="rId33"/>
      <p:bold r:id="rId34"/>
      <p:italic r:id="rId35"/>
      <p:boldItalic r:id="rId36"/>
    </p:embeddedFont>
    <p:embeddedFont>
      <p:font typeface="Inter"/>
      <p:regular r:id="rId37"/>
      <p:bold r:id="rId38"/>
      <p:italic r:id="rId39"/>
      <p:boldItalic r:id="rId40"/>
    </p:embeddedFont>
    <p:embeddedFont>
      <p:font typeface="Open Sans SemiBold"/>
      <p:regular r:id="rId41"/>
      <p:bold r:id="rId42"/>
      <p:italic r:id="rId43"/>
      <p:boldItalic r:id="rId44"/>
    </p:embeddedFont>
    <p:embeddedFont>
      <p:font typeface="Helvetica Neue Light"/>
      <p:regular r:id="rId45"/>
      <p:bold r:id="rId46"/>
      <p:italic r:id="rId47"/>
      <p:boldItalic r:id="rId48"/>
    </p:embeddedFont>
    <p:embeddedFont>
      <p:font typeface="Inter ExtraLight"/>
      <p:regular r:id="rId49"/>
      <p:bold r:id="rId50"/>
      <p:italic r:id="rId51"/>
      <p:boldItalic r:id="rId52"/>
    </p:embeddedFont>
    <p:embeddedFont>
      <p:font typeface="Inter Medium"/>
      <p:regular r:id="rId53"/>
      <p:bold r:id="rId54"/>
      <p:italic r:id="rId55"/>
      <p:boldItalic r:id="rId56"/>
    </p:embeddedFont>
    <p:embeddedFont>
      <p:font typeface="Open Sans Light"/>
      <p:regular r:id="rId57"/>
      <p:bold r:id="rId58"/>
      <p:italic r:id="rId59"/>
      <p:boldItalic r:id="rId60"/>
    </p:embeddedFont>
    <p:embeddedFont>
      <p:font typeface="Open Sans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51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51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boldItalic.fntdata"/><Relationship Id="rId42" Type="http://schemas.openxmlformats.org/officeDocument/2006/relationships/font" Target="fonts/OpenSansSemiBold-bold.fntdata"/><Relationship Id="rId41" Type="http://schemas.openxmlformats.org/officeDocument/2006/relationships/font" Target="fonts/OpenSansSemiBold-regular.fntdata"/><Relationship Id="rId44" Type="http://schemas.openxmlformats.org/officeDocument/2006/relationships/font" Target="fonts/OpenSansSemiBold-boldItalic.fntdata"/><Relationship Id="rId43" Type="http://schemas.openxmlformats.org/officeDocument/2006/relationships/font" Target="fonts/OpenSansSemiBold-italic.fntdata"/><Relationship Id="rId46" Type="http://schemas.openxmlformats.org/officeDocument/2006/relationships/font" Target="fonts/HelveticaNeueLight-bold.fntdata"/><Relationship Id="rId45" Type="http://schemas.openxmlformats.org/officeDocument/2006/relationships/font" Target="fonts/HelveticaNeue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HelveticaNeueLight-boldItalic.fntdata"/><Relationship Id="rId47" Type="http://schemas.openxmlformats.org/officeDocument/2006/relationships/font" Target="fonts/HelveticaNeueLight-italic.fntdata"/><Relationship Id="rId49" Type="http://schemas.openxmlformats.org/officeDocument/2006/relationships/font" Target="fonts/InterExtraLigh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InterSemiBold-italic.fntdata"/><Relationship Id="rId30" Type="http://schemas.openxmlformats.org/officeDocument/2006/relationships/font" Target="fonts/InterSemiBold-bold.fntdata"/><Relationship Id="rId33" Type="http://schemas.openxmlformats.org/officeDocument/2006/relationships/font" Target="fonts/Roboto-regular.fntdata"/><Relationship Id="rId32" Type="http://schemas.openxmlformats.org/officeDocument/2006/relationships/font" Target="fonts/InterSemiBold-boldItalic.fntdata"/><Relationship Id="rId35" Type="http://schemas.openxmlformats.org/officeDocument/2006/relationships/font" Target="fonts/Roboto-italic.fntdata"/><Relationship Id="rId34" Type="http://schemas.openxmlformats.org/officeDocument/2006/relationships/font" Target="fonts/Roboto-bold.fntdata"/><Relationship Id="rId37" Type="http://schemas.openxmlformats.org/officeDocument/2006/relationships/font" Target="fonts/Inter-regular.fntdata"/><Relationship Id="rId36" Type="http://schemas.openxmlformats.org/officeDocument/2006/relationships/font" Target="fonts/Roboto-boldItalic.fntdata"/><Relationship Id="rId39" Type="http://schemas.openxmlformats.org/officeDocument/2006/relationships/font" Target="fonts/Inter-italic.fntdata"/><Relationship Id="rId38" Type="http://schemas.openxmlformats.org/officeDocument/2006/relationships/font" Target="fonts/Inter-bold.fntdata"/><Relationship Id="rId62" Type="http://schemas.openxmlformats.org/officeDocument/2006/relationships/font" Target="fonts/OpenSans-bold.fntdata"/><Relationship Id="rId61" Type="http://schemas.openxmlformats.org/officeDocument/2006/relationships/font" Target="fonts/OpenSans-regular.fntdata"/><Relationship Id="rId20" Type="http://schemas.openxmlformats.org/officeDocument/2006/relationships/slide" Target="slides/slide14.xml"/><Relationship Id="rId64" Type="http://schemas.openxmlformats.org/officeDocument/2006/relationships/font" Target="fonts/OpenSans-boldItalic.fntdata"/><Relationship Id="rId63" Type="http://schemas.openxmlformats.org/officeDocument/2006/relationships/font" Target="fonts/OpenSans-italic.fntdata"/><Relationship Id="rId22" Type="http://schemas.openxmlformats.org/officeDocument/2006/relationships/font" Target="fonts/RobotoSerif-bold.fntdata"/><Relationship Id="rId21" Type="http://schemas.openxmlformats.org/officeDocument/2006/relationships/font" Target="fonts/RobotoSerif-regular.fntdata"/><Relationship Id="rId24" Type="http://schemas.openxmlformats.org/officeDocument/2006/relationships/font" Target="fonts/RobotoSerif-boldItalic.fntdata"/><Relationship Id="rId23" Type="http://schemas.openxmlformats.org/officeDocument/2006/relationships/font" Target="fonts/RobotoSerif-italic.fntdata"/><Relationship Id="rId60" Type="http://schemas.openxmlformats.org/officeDocument/2006/relationships/font" Target="fonts/OpenSansLight-boldItalic.fntdata"/><Relationship Id="rId26" Type="http://schemas.openxmlformats.org/officeDocument/2006/relationships/font" Target="fonts/InterLight-bold.fntdata"/><Relationship Id="rId25" Type="http://schemas.openxmlformats.org/officeDocument/2006/relationships/font" Target="fonts/InterLight-regular.fntdata"/><Relationship Id="rId28" Type="http://schemas.openxmlformats.org/officeDocument/2006/relationships/font" Target="fonts/InterLight-boldItalic.fntdata"/><Relationship Id="rId27" Type="http://schemas.openxmlformats.org/officeDocument/2006/relationships/font" Target="fonts/InterLight-italic.fntdata"/><Relationship Id="rId29" Type="http://schemas.openxmlformats.org/officeDocument/2006/relationships/font" Target="fonts/InterSemiBold-regular.fntdata"/><Relationship Id="rId51" Type="http://schemas.openxmlformats.org/officeDocument/2006/relationships/font" Target="fonts/InterExtraLight-italic.fntdata"/><Relationship Id="rId50" Type="http://schemas.openxmlformats.org/officeDocument/2006/relationships/font" Target="fonts/InterExtraLight-bold.fntdata"/><Relationship Id="rId53" Type="http://schemas.openxmlformats.org/officeDocument/2006/relationships/font" Target="fonts/InterMedium-regular.fntdata"/><Relationship Id="rId52" Type="http://schemas.openxmlformats.org/officeDocument/2006/relationships/font" Target="fonts/InterExtraLight-boldItalic.fntdata"/><Relationship Id="rId11" Type="http://schemas.openxmlformats.org/officeDocument/2006/relationships/slide" Target="slides/slide5.xml"/><Relationship Id="rId55" Type="http://schemas.openxmlformats.org/officeDocument/2006/relationships/font" Target="fonts/InterMedium-italic.fntdata"/><Relationship Id="rId10" Type="http://schemas.openxmlformats.org/officeDocument/2006/relationships/slide" Target="slides/slide4.xml"/><Relationship Id="rId54" Type="http://schemas.openxmlformats.org/officeDocument/2006/relationships/font" Target="fonts/InterMedium-bold.fntdata"/><Relationship Id="rId13" Type="http://schemas.openxmlformats.org/officeDocument/2006/relationships/slide" Target="slides/slide7.xml"/><Relationship Id="rId57" Type="http://schemas.openxmlformats.org/officeDocument/2006/relationships/font" Target="fonts/OpenSansLight-regular.fntdata"/><Relationship Id="rId12" Type="http://schemas.openxmlformats.org/officeDocument/2006/relationships/slide" Target="slides/slide6.xml"/><Relationship Id="rId56" Type="http://schemas.openxmlformats.org/officeDocument/2006/relationships/font" Target="fonts/InterMedium-boldItalic.fntdata"/><Relationship Id="rId15" Type="http://schemas.openxmlformats.org/officeDocument/2006/relationships/slide" Target="slides/slide9.xml"/><Relationship Id="rId59" Type="http://schemas.openxmlformats.org/officeDocument/2006/relationships/font" Target="fonts/OpenSansLight-italic.fntdata"/><Relationship Id="rId14" Type="http://schemas.openxmlformats.org/officeDocument/2006/relationships/slide" Target="slides/slide8.xml"/><Relationship Id="rId58" Type="http://schemas.openxmlformats.org/officeDocument/2006/relationships/font" Target="fonts/OpenSansLight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ist.gov/cyberframework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81d095fc23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181d095fc23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27bf6a650cf_3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27bf6a650cf_3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Add-on SmartSupport Premium Tech Support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2f6e06f6ce3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2f6e06f6ce3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Add-on VNOC offering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de1a430cd7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1de1a430cd7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25ca2fc0b6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25ca2fc0b6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details…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For the Challenge</a:t>
            </a:r>
            <a:r>
              <a:rPr lang="en"/>
              <a:t> - The customer had a basic Antivirus for endpoint protection, no eyes on glass (SOC or SIEM), no cyber security training, no password management (including no policies to have end users change their passwords on a regular basis). And no Disaster Recovery (DR) playbook.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 playbook is a document everyone business should have that includes information for how to handle a disaster/emergency. The playbook will also provide details for who to call, who owns what, and steps to take to stop/fix the issues at hand.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For the solution</a:t>
            </a:r>
            <a:r>
              <a:rPr lang="en"/>
              <a:t> - We can make recommendations for Breach Attorney. But this is not a service AppDirect offers. AppDirect also does NOT offer cyber insurance either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81d095fc23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181d095fc23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7660f50003_0_2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27660f50003_0_2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1646e32b70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21646e32b70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f4359c4d79_0_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f4359c4d79_0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f4359c4d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f4359c4d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527f2ad4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3527f2ad4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cbaae0b7f2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cbaae0b7f2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81f4999159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281f4999159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925e9a29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2925e9a29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NIST Cybersecurity Framework</a:t>
            </a:r>
            <a:r>
              <a:rPr lang="en">
                <a:solidFill>
                  <a:schemeClr val="dk1"/>
                </a:solidFill>
              </a:rPr>
              <a:t> - New pillar added: Govern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8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3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5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8.png"/><Relationship Id="rId3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Relationship Id="rId3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5.png"/><Relationship Id="rId3" Type="http://schemas.openxmlformats.org/officeDocument/2006/relationships/image" Target="../media/image1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1.png"/><Relationship Id="rId3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7" name="Google Shape;67;p1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2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7" name="Google Shape;757;p102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8" name="Google Shape;758;p102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9" name="Google Shape;759;p102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03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3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63" name="Google Shape;763;p10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64" name="Google Shape;764;p103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5" name="Google Shape;765;p103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66" name="Google Shape;766;p10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04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04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1" name="Google Shape;771;p104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p104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773" name="Google Shape;773;p104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0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77" name="Google Shape;777;p10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78" name="Google Shape;778;p10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6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1" name="Google Shape;781;p106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7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4" name="Google Shape;784;p107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5" name="Google Shape;785;p107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6" name="Google Shape;786;p107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7" name="Google Shape;787;p107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8" name="Google Shape;788;p107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9" name="Google Shape;79;p1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1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89" name="Google Shape;89;p1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7" name="Google Shape;97;p1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00" name="Google Shape;100;p1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p1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12" name="Google Shape;112;p1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" name="Google Shape;120;p15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24" name="Google Shape;124;p1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1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31" name="Google Shape;13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3" name="Google Shape;133;p1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36" name="Google Shape;136;p1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7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4" name="Google Shape;144;p17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5" name="Google Shape;145;p1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48" name="Google Shape;148;p1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1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4" name="Google Shape;154;p18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55" name="Google Shape;15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157" name="Google Shape;157;p18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8" name="Google Shape;158;p1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61" name="Google Shape;161;p1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4" name="Google Shape;164;p1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6" name="Google Shape;166;p1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7" name="Google Shape;167;p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19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9" name="Google Shape;169;p19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0" name="Google Shape;170;p19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1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77" name="Google Shape;1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85" name="Google Shape;1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2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22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22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5" name="Google Shape;195;p22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6" name="Google Shape;196;p22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22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2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9" name="Google Shape;19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4" name="Google Shape;204;p23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" name="Google Shape;205;p23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23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3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8" name="Google Shape;208;p23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3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3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1" name="Google Shape;211;p2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4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9" name="Google Shape;219;p24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0" name="Google Shape;2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6" name="Google Shape;226;p25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7" name="Google Shape;227;p25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5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2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238" name="Google Shape;23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9" name="Google Shape;249;p28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0" name="Google Shape;250;p28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8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52" name="Google Shape;252;p2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7" name="Google Shape;257;p29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8" name="Google Shape;258;p29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9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2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5" name="Google Shape;265;p30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266" name="Google Shape;266;p3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67" name="Google Shape;267;p3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3" name="Google Shape;273;p30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p30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77" name="Google Shape;277;p3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0" name="Google Shape;280;p3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3" name="Google Shape;283;p31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4" name="Google Shape;284;p31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85" name="Google Shape;285;p31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6" name="Google Shape;286;p31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89" name="Google Shape;289;p3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2" name="Google Shape;29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4" name="Google Shape;294;p3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3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98" name="Google Shape;298;p3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3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7" name="Google Shape;307;p3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08" name="Google Shape;308;p3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1" name="Google Shape;31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315" name="Google Shape;315;p3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" name="Google Shape;318;p3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1_Body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" name="Google Shape;26;p5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4" name="Google Shape;334;p41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3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0" name="Google Shape;340;p4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1" name="Google Shape;341;p4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4" name="Google Shape;344;p4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5" name="Google Shape;345;p4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6" name="Google Shape;346;p4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0" name="Google Shape;350;p46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1" name="Google Shape;351;p46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2" name="Google Shape;352;p46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5" name="Google Shape;355;p47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6" name="Google Shape;356;p47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7" name="Google Shape;357;p47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8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1" name="Google Shape;361;p4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2" name="Google Shape;362;p48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3" name="Google Shape;363;p48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364" name="Google Shape;364;p4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9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49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49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371" name="Google Shape;371;p49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0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5" name="Google Shape;375;p50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6" name="Google Shape;376;p50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79" name="Google Shape;379;p51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2" name="Google Shape;382;p52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3" name="Google Shape;383;p52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4" name="Google Shape;384;p52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5" name="Google Shape;385;p52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6" name="Google Shape;386;p52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3"/>
          <p:cNvSpPr txBox="1"/>
          <p:nvPr>
            <p:ph idx="12" type="sldNum"/>
          </p:nvPr>
        </p:nvSpPr>
        <p:spPr>
          <a:xfrm>
            <a:off x="8388350" y="4857750"/>
            <a:ext cx="755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53"/>
          <p:cNvPicPr preferRelativeResize="0"/>
          <p:nvPr/>
        </p:nvPicPr>
        <p:blipFill rotWithShape="1">
          <a:blip r:embed="rId2">
            <a:alphaModFix/>
          </a:blip>
          <a:srcRect b="87682" l="0" r="0" t="0"/>
          <a:stretch/>
        </p:blipFill>
        <p:spPr>
          <a:xfrm>
            <a:off x="-18287" y="-51350"/>
            <a:ext cx="9180575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3"/>
          <p:cNvSpPr txBox="1"/>
          <p:nvPr/>
        </p:nvSpPr>
        <p:spPr>
          <a:xfrm>
            <a:off x="76200" y="51363"/>
            <a:ext cx="87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 b="1814" l="38834" r="39274" t="92311"/>
          <a:stretch/>
        </p:blipFill>
        <p:spPr>
          <a:xfrm>
            <a:off x="7761625" y="4900362"/>
            <a:ext cx="1076352" cy="1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3">
  <p:cSld name="BLANK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4" name="Google Shape;394;p5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5" name="Google Shape;395;p5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6" name="Google Shape;396;p5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4">
  <p:cSld name="BLANK_1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9" name="Google Shape;399;p55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0" name="Google Shape;400;p55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1" name="Google Shape;401;p55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4" name="Google Shape;404;p5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05" name="Google Shape;405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6" name="Google Shape;406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7" name="Google Shape;407;p56"/>
          <p:cNvSpPr txBox="1"/>
          <p:nvPr>
            <p:ph idx="12" type="sldNum"/>
          </p:nvPr>
        </p:nvSpPr>
        <p:spPr>
          <a:xfrm>
            <a:off x="6457950" y="4767263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4" name="Google Shape;414;p58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15" name="Google Shape;415;p5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6" name="Google Shape;416;p5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17" name="Google Shape;4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9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0" name="Google Shape;420;p59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1" name="Google Shape;421;p59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22" name="Google Shape;4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5" name="Google Shape;425;p60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8" name="Google Shape;428;p61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9" name="Google Shape;429;p61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2" name="Google Shape;432;p62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5" name="Google Shape;435;p63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36" name="Google Shape;436;p63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39" name="Google Shape;439;p6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/>
            </a:lvl1pPr>
            <a:lvl2pPr lvl="1" rtl="0">
              <a:buNone/>
              <a:defRPr sz="700"/>
            </a:lvl2pPr>
            <a:lvl3pPr lvl="2" rtl="0">
              <a:buNone/>
              <a:defRPr sz="700"/>
            </a:lvl3pPr>
            <a:lvl4pPr lvl="3" rtl="0">
              <a:buNone/>
              <a:defRPr sz="700"/>
            </a:lvl4pPr>
            <a:lvl5pPr lvl="4" rtl="0">
              <a:buNone/>
              <a:defRPr sz="700"/>
            </a:lvl5pPr>
            <a:lvl6pPr lvl="5" rtl="0">
              <a:buNone/>
              <a:defRPr sz="700"/>
            </a:lvl6pPr>
            <a:lvl7pPr lvl="6" rtl="0">
              <a:buNone/>
              <a:defRPr sz="700"/>
            </a:lvl7pPr>
            <a:lvl8pPr lvl="7" rtl="0">
              <a:buNone/>
              <a:defRPr sz="700"/>
            </a:lvl8pPr>
            <a:lvl9pPr lvl="8" rtl="0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0" name="Google Shape;440;p6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41" name="Google Shape;441;p6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6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6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6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4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6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49" name="Google Shape;449;p6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6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3" name="Google Shape;453;p6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6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5" name="Google Shape;455;p6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5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9" name="Google Shape;459;p6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0" name="Google Shape;460;p6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61" name="Google Shape;461;p6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4" name="Google Shape;464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6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66" name="Google Shape;466;p66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7" name="Google Shape;467;p6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6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70" name="Google Shape;470;p6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3" name="Google Shape;473;p6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75" name="Google Shape;475;p6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6" name="Google Shape;476;p67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7" name="Google Shape;477;p67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478" name="Google Shape;478;p6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6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82" name="Google Shape;482;p6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5" name="Google Shape;485;p6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6" name="Google Shape;486;p6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7" name="Google Shape;487;p68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8" name="Google Shape;488;p68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9" name="Google Shape;489;p6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6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92" name="Google Shape;492;p6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5" name="Google Shape;495;p6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97" name="Google Shape;497;p6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69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99" name="Google Shape;499;p69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0" name="Google Shape;500;p6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7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03" name="Google Shape;503;p7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7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7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6" name="Google Shape;506;p7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07" name="Google Shape;507;p7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8" name="Google Shape;508;p70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09" name="Google Shape;509;p70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10" name="Google Shape;51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0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2" name="Google Shape;512;p7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7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15" name="Google Shape;515;p7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7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7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8" name="Google Shape;518;p7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0" name="Google Shape;520;p7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1" name="Google Shape;521;p71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2" name="Google Shape;522;p71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3" name="Google Shape;523;p71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4" name="Google Shape;524;p7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/>
            </a:lvl1pPr>
            <a:lvl2pPr lvl="1">
              <a:buNone/>
              <a:defRPr sz="700"/>
            </a:lvl2pPr>
            <a:lvl3pPr lvl="2">
              <a:buNone/>
              <a:defRPr sz="700"/>
            </a:lvl3pPr>
            <a:lvl4pPr lvl="3">
              <a:buNone/>
              <a:defRPr sz="700"/>
            </a:lvl4pPr>
            <a:lvl5pPr lvl="4">
              <a:buNone/>
              <a:defRPr sz="700"/>
            </a:lvl5pPr>
            <a:lvl6pPr lvl="5">
              <a:buNone/>
              <a:defRPr sz="700"/>
            </a:lvl6pPr>
            <a:lvl7pPr lvl="6">
              <a:buNone/>
              <a:defRPr sz="700"/>
            </a:lvl7pPr>
            <a:lvl8pPr lvl="7">
              <a:buNone/>
              <a:defRPr sz="700"/>
            </a:lvl8pPr>
            <a:lvl9pPr lvl="8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8" name="Google Shape;38;p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7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27" name="Google Shape;527;p7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7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0" name="Google Shape;530;p7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31" name="Google Shape;531;p7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72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3" name="Google Shape;533;p72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34" name="Google Shape;534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2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6" name="Google Shape;536;p7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7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39" name="Google Shape;539;p7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7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7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2" name="Google Shape;542;p7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4" name="Google Shape;544;p7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45" name="Google Shape;545;p7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73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7" name="Google Shape;547;p73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8" name="Google Shape;548;p7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7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51" name="Google Shape;551;p7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4" name="Google Shape;554;p7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55" name="Google Shape;555;p7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74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57" name="Google Shape;557;p74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58" name="Google Shape;558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560" name="Google Shape;560;p74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1" name="Google Shape;561;p7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7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64" name="Google Shape;564;p7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7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7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7" name="Google Shape;567;p7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5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69" name="Google Shape;569;p7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0" name="Google Shape;570;p7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75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2" name="Google Shape;572;p75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3" name="Google Shape;573;p75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4" name="Google Shape;574;p7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6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7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78" name="Google Shape;578;p7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7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80" name="Google Shape;580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6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7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7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6" name="Google Shape;586;p7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7" name="Google Shape;587;p7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588" name="Google Shape;58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7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7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8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94" name="Google Shape;594;p7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78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96" name="Google Shape;596;p78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7" name="Google Shape;597;p78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8" name="Google Shape;598;p78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9" name="Google Shape;599;p78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78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78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02" name="Google Shape;602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9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7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7" name="Google Shape;607;p79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8" name="Google Shape;608;p79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9" name="Google Shape;609;p79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0" name="Google Shape;610;p79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1" name="Google Shape;611;p79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79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p79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4" name="Google Shape;614;p7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6" name="Google Shape;616;p7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19" name="Google Shape;619;p8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0" name="Google Shape;620;p8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1" name="Google Shape;621;p80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2" name="Google Shape;622;p80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623" name="Google Shape;623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27" name="Google Shape;627;p8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8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29" name="Google Shape;629;p81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0" name="Google Shape;630;p81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1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32" name="Google Shape;632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1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1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5" name="Google Shape;635;p8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6" name="Google Shape;46;p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2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82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9" name="Google Shape;639;p8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82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641" name="Google Shape;64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3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83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46" name="Google Shape;646;p83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647" name="Google Shape;647;p8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9" name="Google Shape;649;p8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4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2" name="Google Shape;652;p84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3" name="Google Shape;653;p84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p84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55" name="Google Shape;655;p8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6" name="Google Shape;656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5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0" name="Google Shape;660;p85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1" name="Google Shape;661;p85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p85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63" name="Google Shape;663;p8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5" name="Google Shape;665;p8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68" name="Google Shape;668;p86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669" name="Google Shape;669;p8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70" name="Google Shape;670;p8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8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8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p8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4" name="Google Shape;674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6" name="Google Shape;676;p86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7" name="Google Shape;677;p86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8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80" name="Google Shape;680;p8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8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8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3" name="Google Shape;683;p8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5" name="Google Shape;685;p8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6" name="Google Shape;686;p87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7" name="Google Shape;687;p87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688" name="Google Shape;688;p87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9" name="Google Shape;689;p87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8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92" name="Google Shape;692;p8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8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8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5" name="Google Shape;695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97" name="Google Shape;697;p8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8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8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01" name="Google Shape;701;p8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8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8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4" name="Google Shape;704;p8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705" name="Google Shape;705;p8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8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7" name="Google Shape;707;p8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0" name="Google Shape;710;p9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11" name="Google Shape;711;p9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9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9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4" name="Google Shape;714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9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9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18" name="Google Shape;718;p9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9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1" name="Google Shape;721;p9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2" name="Google Shape;722;p9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9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8" name="Google Shape;58;p1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1" name="Google Shape;6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2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6" name="Google Shape;72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3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9" name="Google Shape;72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34" name="Google Shape;734;p9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5" name="Google Shape;735;p9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6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98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42" name="Google Shape;742;p9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3" name="Google Shape;743;p9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9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6" name="Google Shape;746;p99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7" name="Google Shape;747;p99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8" name="Google Shape;748;p99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1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2" name="Google Shape;752;p101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3" name="Google Shape;753;p101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4" name="Google Shape;754;p101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56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84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0" name="Google Shape;410;p57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1" name="Google Shape;411;p5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9.png"/><Relationship Id="rId4" Type="http://schemas.openxmlformats.org/officeDocument/2006/relationships/image" Target="../media/image8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Relationship Id="rId5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59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5" Type="http://schemas.openxmlformats.org/officeDocument/2006/relationships/image" Target="../media/image62.png"/><Relationship Id="rId6" Type="http://schemas.openxmlformats.org/officeDocument/2006/relationships/image" Target="../media/image61.png"/><Relationship Id="rId7" Type="http://schemas.openxmlformats.org/officeDocument/2006/relationships/image" Target="../media/image64.png"/><Relationship Id="rId8" Type="http://schemas.openxmlformats.org/officeDocument/2006/relationships/image" Target="../media/image66.png"/><Relationship Id="rId20" Type="http://schemas.openxmlformats.org/officeDocument/2006/relationships/image" Target="../media/image76.png"/><Relationship Id="rId22" Type="http://schemas.openxmlformats.org/officeDocument/2006/relationships/image" Target="../media/image79.png"/><Relationship Id="rId21" Type="http://schemas.openxmlformats.org/officeDocument/2006/relationships/image" Target="../media/image78.png"/><Relationship Id="rId23" Type="http://schemas.openxmlformats.org/officeDocument/2006/relationships/image" Target="../media/image80.png"/><Relationship Id="rId11" Type="http://schemas.openxmlformats.org/officeDocument/2006/relationships/image" Target="../media/image67.png"/><Relationship Id="rId10" Type="http://schemas.openxmlformats.org/officeDocument/2006/relationships/image" Target="../media/image69.png"/><Relationship Id="rId13" Type="http://schemas.openxmlformats.org/officeDocument/2006/relationships/image" Target="../media/image71.png"/><Relationship Id="rId12" Type="http://schemas.openxmlformats.org/officeDocument/2006/relationships/image" Target="../media/image77.png"/><Relationship Id="rId15" Type="http://schemas.openxmlformats.org/officeDocument/2006/relationships/image" Target="../media/image73.png"/><Relationship Id="rId14" Type="http://schemas.openxmlformats.org/officeDocument/2006/relationships/image" Target="../media/image88.jpg"/><Relationship Id="rId17" Type="http://schemas.openxmlformats.org/officeDocument/2006/relationships/image" Target="../media/image72.png"/><Relationship Id="rId16" Type="http://schemas.openxmlformats.org/officeDocument/2006/relationships/image" Target="../media/image70.png"/><Relationship Id="rId19" Type="http://schemas.openxmlformats.org/officeDocument/2006/relationships/image" Target="../media/image75.png"/><Relationship Id="rId18" Type="http://schemas.openxmlformats.org/officeDocument/2006/relationships/image" Target="../media/image7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0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Selling Security </a:t>
            </a:r>
            <a:r>
              <a:rPr lang="en" sz="2900"/>
              <a:t>with AppDirect</a:t>
            </a:r>
            <a:endParaRPr sz="2900"/>
          </a:p>
        </p:txBody>
      </p:sp>
      <p:sp>
        <p:nvSpPr>
          <p:cNvPr id="794" name="Google Shape;794;p10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4"/>
            <a:ext cx="9144001" cy="2856712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17"/>
          <p:cNvSpPr/>
          <p:nvPr/>
        </p:nvSpPr>
        <p:spPr>
          <a:xfrm>
            <a:off x="532650" y="1189975"/>
            <a:ext cx="40521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Premium tech support to troubleshoot </a:t>
            </a:r>
            <a:r>
              <a:rPr lang="en" sz="18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any </a:t>
            </a:r>
            <a:r>
              <a:rPr lang="en" sz="18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software and device issues </a:t>
            </a:r>
            <a:endParaRPr sz="18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74" name="Google Shape;974;p11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5" name="Google Shape;975;p117"/>
          <p:cNvSpPr txBox="1"/>
          <p:nvPr>
            <p:ph idx="4294967295" type="title"/>
          </p:nvPr>
        </p:nvSpPr>
        <p:spPr>
          <a:xfrm>
            <a:off x="391150" y="724075"/>
            <a:ext cx="3932700" cy="46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SmartSupport Premium</a:t>
            </a:r>
            <a:endParaRPr/>
          </a:p>
        </p:txBody>
      </p:sp>
      <p:pic>
        <p:nvPicPr>
          <p:cNvPr descr="preencoded.png" id="976" name="Google Shape;976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9019" y="3409800"/>
            <a:ext cx="838200" cy="83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7" name="Google Shape;977;p117"/>
          <p:cNvGrpSpPr/>
          <p:nvPr/>
        </p:nvGrpSpPr>
        <p:grpSpPr>
          <a:xfrm>
            <a:off x="391156" y="3409800"/>
            <a:ext cx="838200" cy="838200"/>
            <a:chOff x="349431" y="2571750"/>
            <a:chExt cx="838200" cy="838200"/>
          </a:xfrm>
        </p:grpSpPr>
        <p:pic>
          <p:nvPicPr>
            <p:cNvPr descr="preencoded.png" id="978" name="Google Shape;978;p1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9431" y="2571750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9" name="Google Shape;979;p117"/>
            <p:cNvSpPr/>
            <p:nvPr/>
          </p:nvSpPr>
          <p:spPr>
            <a:xfrm>
              <a:off x="488313" y="2919449"/>
              <a:ext cx="560400" cy="1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accent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100K+</a:t>
              </a:r>
              <a:endParaRPr sz="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sp>
        <p:nvSpPr>
          <p:cNvPr id="980" name="Google Shape;980;p117"/>
          <p:cNvSpPr/>
          <p:nvPr/>
        </p:nvSpPr>
        <p:spPr>
          <a:xfrm>
            <a:off x="1410300" y="3752977"/>
            <a:ext cx="14367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End-user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Help Desk 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services from troubleshooting, to installs, to 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malware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 removal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81" name="Google Shape;981;p117"/>
          <p:cNvSpPr/>
          <p:nvPr/>
        </p:nvSpPr>
        <p:spPr>
          <a:xfrm>
            <a:off x="1410300" y="3393532"/>
            <a:ext cx="1436700" cy="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Calls Annually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82" name="Google Shape;982;p117"/>
          <p:cNvSpPr/>
          <p:nvPr/>
        </p:nvSpPr>
        <p:spPr>
          <a:xfrm>
            <a:off x="7318525" y="3752972"/>
            <a:ext cx="14682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Most end-customer issues are resolved on the first call.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83" name="Google Shape;983;p117"/>
          <p:cNvSpPr/>
          <p:nvPr/>
        </p:nvSpPr>
        <p:spPr>
          <a:xfrm>
            <a:off x="7318525" y="3393525"/>
            <a:ext cx="14682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First Call Resolution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84" name="Google Shape;984;p117"/>
          <p:cNvSpPr/>
          <p:nvPr/>
        </p:nvSpPr>
        <p:spPr>
          <a:xfrm>
            <a:off x="6407900" y="3757500"/>
            <a:ext cx="560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96%</a:t>
            </a:r>
            <a:endParaRPr sz="50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descr="preencoded.png" id="985" name="Google Shape;985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8050" y="3409800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117"/>
          <p:cNvSpPr/>
          <p:nvPr/>
        </p:nvSpPr>
        <p:spPr>
          <a:xfrm>
            <a:off x="4339568" y="3811338"/>
            <a:ext cx="15684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87" name="Google Shape;987;p117"/>
          <p:cNvSpPr/>
          <p:nvPr/>
        </p:nvSpPr>
        <p:spPr>
          <a:xfrm>
            <a:off x="4339548" y="3393525"/>
            <a:ext cx="1756500" cy="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Customer Satisfaction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88" name="Google Shape;988;p117"/>
          <p:cNvSpPr/>
          <p:nvPr/>
        </p:nvSpPr>
        <p:spPr>
          <a:xfrm>
            <a:off x="3346938" y="3757500"/>
            <a:ext cx="560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93%</a:t>
            </a:r>
            <a:endParaRPr sz="50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89" name="Google Shape;989;p117"/>
          <p:cNvSpPr/>
          <p:nvPr/>
        </p:nvSpPr>
        <p:spPr>
          <a:xfrm>
            <a:off x="4323813" y="3752972"/>
            <a:ext cx="1468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End-customers rate us highly for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on-boarding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migration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, and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level 1 help desk support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5" name="Google Shape;995;p118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Maximize uptime with a best-in-class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networking management and monitoring platform</a:t>
            </a:r>
            <a:r>
              <a:rPr lang="en"/>
              <a:t>, coupled with a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team of NOC analysts</a:t>
            </a:r>
            <a:r>
              <a:rPr lang="en"/>
              <a:t> acting upon alerts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24x7x365</a:t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grpSp>
        <p:nvGrpSpPr>
          <p:cNvPr id="996" name="Google Shape;996;p118"/>
          <p:cNvGrpSpPr/>
          <p:nvPr/>
        </p:nvGrpSpPr>
        <p:grpSpPr>
          <a:xfrm>
            <a:off x="3725097" y="1109364"/>
            <a:ext cx="5299545" cy="3566143"/>
            <a:chOff x="3725097" y="1109364"/>
            <a:chExt cx="5299545" cy="3566143"/>
          </a:xfrm>
        </p:grpSpPr>
        <p:sp>
          <p:nvSpPr>
            <p:cNvPr id="997" name="Google Shape;997;p118"/>
            <p:cNvSpPr/>
            <p:nvPr/>
          </p:nvSpPr>
          <p:spPr>
            <a:xfrm>
              <a:off x="5135919" y="1609522"/>
              <a:ext cx="2216700" cy="2216700"/>
            </a:xfrm>
            <a:prstGeom prst="donut">
              <a:avLst>
                <a:gd fmla="val 16067" name="adj"/>
              </a:avLst>
            </a:prstGeom>
            <a:solidFill>
              <a:srgbClr val="D1D5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8" name="Google Shape;998;p118"/>
            <p:cNvGrpSpPr/>
            <p:nvPr/>
          </p:nvGrpSpPr>
          <p:grpSpPr>
            <a:xfrm>
              <a:off x="3725097" y="1739908"/>
              <a:ext cx="1685736" cy="584360"/>
              <a:chOff x="1680836" y="1315124"/>
              <a:chExt cx="1931633" cy="669600"/>
            </a:xfrm>
          </p:grpSpPr>
          <p:cxnSp>
            <p:nvCxnSpPr>
              <p:cNvPr id="999" name="Google Shape;999;p118"/>
              <p:cNvCxnSpPr/>
              <p:nvPr/>
            </p:nvCxnSpPr>
            <p:spPr>
              <a:xfrm>
                <a:off x="317896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3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1000" name="Google Shape;1000;p118"/>
              <p:cNvSpPr txBox="1"/>
              <p:nvPr/>
            </p:nvSpPr>
            <p:spPr>
              <a:xfrm>
                <a:off x="1680836" y="1315124"/>
                <a:ext cx="14952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DETECT</a:t>
                </a:r>
                <a:endParaRPr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</p:grpSp>
        <p:grpSp>
          <p:nvGrpSpPr>
            <p:cNvPr id="1001" name="Google Shape;1001;p118"/>
            <p:cNvGrpSpPr/>
            <p:nvPr/>
          </p:nvGrpSpPr>
          <p:grpSpPr>
            <a:xfrm>
              <a:off x="7073196" y="1739900"/>
              <a:ext cx="1951446" cy="584360"/>
              <a:chOff x="5517319" y="1315114"/>
              <a:chExt cx="2236102" cy="669600"/>
            </a:xfrm>
          </p:grpSpPr>
          <p:cxnSp>
            <p:nvCxnSpPr>
              <p:cNvPr id="1002" name="Google Shape;1002;p118"/>
              <p:cNvCxnSpPr/>
              <p:nvPr/>
            </p:nvCxnSpPr>
            <p:spPr>
              <a:xfrm flipH="1">
                <a:off x="551731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1003" name="Google Shape;1003;p118"/>
              <p:cNvSpPr txBox="1"/>
              <p:nvPr/>
            </p:nvSpPr>
            <p:spPr>
              <a:xfrm>
                <a:off x="5962121" y="1315114"/>
                <a:ext cx="17913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UNDERSTAND</a:t>
                </a:r>
                <a:endParaRPr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</p:grpSp>
        <p:grpSp>
          <p:nvGrpSpPr>
            <p:cNvPr id="1004" name="Google Shape;1004;p118"/>
            <p:cNvGrpSpPr/>
            <p:nvPr/>
          </p:nvGrpSpPr>
          <p:grpSpPr>
            <a:xfrm>
              <a:off x="5581671" y="3677317"/>
              <a:ext cx="1304861" cy="998190"/>
              <a:chOff x="3808226" y="3535140"/>
              <a:chExt cx="1495200" cy="1143796"/>
            </a:xfrm>
          </p:grpSpPr>
          <p:cxnSp>
            <p:nvCxnSpPr>
              <p:cNvPr id="1005" name="Google Shape;1005;p118"/>
              <p:cNvCxnSpPr/>
              <p:nvPr/>
            </p:nvCxnSpPr>
            <p:spPr>
              <a:xfrm rot="10800000">
                <a:off x="4556399" y="3535140"/>
                <a:ext cx="0" cy="460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6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1006" name="Google Shape;1006;p118"/>
              <p:cNvSpPr txBox="1"/>
              <p:nvPr/>
            </p:nvSpPr>
            <p:spPr>
              <a:xfrm>
                <a:off x="3808226" y="4009336"/>
                <a:ext cx="14952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RESOLVE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007" name="Google Shape;1007;p118"/>
            <p:cNvSpPr txBox="1"/>
            <p:nvPr/>
          </p:nvSpPr>
          <p:spPr>
            <a:xfrm>
              <a:off x="5614399" y="2386837"/>
              <a:ext cx="1259700" cy="7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Maximize uptime</a:t>
              </a:r>
              <a:endParaRPr sz="12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1008" name="Google Shape;1008;p118"/>
            <p:cNvSpPr/>
            <p:nvPr/>
          </p:nvSpPr>
          <p:spPr>
            <a:xfrm rot="1800054">
              <a:off x="5068149" y="1540314"/>
              <a:ext cx="2348336" cy="2348336"/>
            </a:xfrm>
            <a:prstGeom prst="blockArc">
              <a:avLst>
                <a:gd fmla="val 14414370" name="adj1"/>
                <a:gd fmla="val 694" name="adj2"/>
                <a:gd fmla="val 9562" name="adj3"/>
              </a:avLst>
            </a:prstGeom>
            <a:solidFill>
              <a:schemeClr val="accent1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18"/>
            <p:cNvSpPr/>
            <p:nvPr/>
          </p:nvSpPr>
          <p:spPr>
            <a:xfrm flipH="1" rot="-1800054">
              <a:off x="5070002" y="1540314"/>
              <a:ext cx="2348336" cy="2348336"/>
            </a:xfrm>
            <a:prstGeom prst="blockArc">
              <a:avLst>
                <a:gd fmla="val 14348563" name="adj1"/>
                <a:gd fmla="val 21472873" name="adj2"/>
                <a:gd fmla="val 9381" name="adj3"/>
              </a:avLst>
            </a:prstGeom>
            <a:solidFill>
              <a:schemeClr val="accent3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18"/>
            <p:cNvSpPr/>
            <p:nvPr/>
          </p:nvSpPr>
          <p:spPr>
            <a:xfrm rot="-8100000">
              <a:off x="6082977" y="1488796"/>
              <a:ext cx="316925" cy="316925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18"/>
            <p:cNvSpPr/>
            <p:nvPr/>
          </p:nvSpPr>
          <p:spPr>
            <a:xfrm flipH="1" rot="-9000867">
              <a:off x="5069085" y="1538901"/>
              <a:ext cx="2347626" cy="2347626"/>
            </a:xfrm>
            <a:prstGeom prst="blockArc">
              <a:avLst>
                <a:gd fmla="val 14316164" name="adj1"/>
                <a:gd fmla="val 21502663" name="adj2"/>
                <a:gd fmla="val 9415" name="adj3"/>
              </a:avLst>
            </a:prstGeom>
            <a:solidFill>
              <a:schemeClr val="accent6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118"/>
            <p:cNvSpPr/>
            <p:nvPr/>
          </p:nvSpPr>
          <p:spPr>
            <a:xfrm rot="-1028387">
              <a:off x="7045693" y="3079181"/>
              <a:ext cx="272816" cy="272816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118"/>
            <p:cNvSpPr/>
            <p:nvPr/>
          </p:nvSpPr>
          <p:spPr>
            <a:xfrm rot="6358063">
              <a:off x="5151887" y="3077485"/>
              <a:ext cx="317344" cy="317344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4" name="Google Shape;1014;p118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/>
              <a:t>AppDirect VNOC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19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ase studies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2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security </a:t>
            </a:r>
            <a:r>
              <a:rPr lang="en"/>
              <a:t>win</a:t>
            </a:r>
            <a:endParaRPr/>
          </a:p>
        </p:txBody>
      </p:sp>
      <p:sp>
        <p:nvSpPr>
          <p:cNvPr id="1025" name="Google Shape;1025;p1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6" name="Google Shape;1026;p120"/>
          <p:cNvSpPr/>
          <p:nvPr/>
        </p:nvSpPr>
        <p:spPr>
          <a:xfrm>
            <a:off x="6104850" y="2632550"/>
            <a:ext cx="26916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27" name="Google Shape;1027;p120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$1.5M went missing when customer attacked while completing merger</a:t>
            </a:r>
            <a:endParaRPr/>
          </a:p>
        </p:txBody>
      </p:sp>
      <p:sp>
        <p:nvSpPr>
          <p:cNvPr id="1028" name="Google Shape;1028;p120"/>
          <p:cNvSpPr/>
          <p:nvPr/>
        </p:nvSpPr>
        <p:spPr>
          <a:xfrm>
            <a:off x="3336825" y="2554250"/>
            <a:ext cx="2585400" cy="27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AppDirect Solution Engineering worked with the partner and customer to: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ssist with mitigation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by recommending a Breach A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ttorney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mprove the future Cybersecurity posture with a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new endpoint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protection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education, penetration testing, and SOC services.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29" name="Google Shape;1029;p120"/>
          <p:cNvSpPr/>
          <p:nvPr/>
        </p:nvSpPr>
        <p:spPr>
          <a:xfrm>
            <a:off x="878901" y="1937152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Challenge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30" name="Google Shape;1030;p120"/>
          <p:cNvSpPr/>
          <p:nvPr/>
        </p:nvSpPr>
        <p:spPr>
          <a:xfrm>
            <a:off x="3755089" y="1937152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Solution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31" name="Google Shape;1031;p120"/>
          <p:cNvSpPr/>
          <p:nvPr/>
        </p:nvSpPr>
        <p:spPr>
          <a:xfrm>
            <a:off x="6096025" y="1937150"/>
            <a:ext cx="2585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32" name="Google Shape;1032;p120"/>
          <p:cNvSpPr txBox="1"/>
          <p:nvPr/>
        </p:nvSpPr>
        <p:spPr>
          <a:xfrm>
            <a:off x="454800" y="2554250"/>
            <a:ext cx="2593200" cy="27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HR Director had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credentials stolen 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during merger of an acquired company.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Attacker was able to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intercept the planned wire transfer of legacy 401k accounts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and provide updated instructions; leading to $1.5M going missing.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33" name="Google Shape;1033;p120"/>
          <p:cNvSpPr/>
          <p:nvPr/>
        </p:nvSpPr>
        <p:spPr>
          <a:xfrm>
            <a:off x="6211050" y="2554250"/>
            <a:ext cx="2585400" cy="27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ustomer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recovered the money 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thanks to the Breach Attorney and Cyber Insurance.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They now have a more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robust security posture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and a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Disaster Recovery playbook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to ensure they know how to handle the next event.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9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10"/>
          <p:cNvSpPr txBox="1"/>
          <p:nvPr>
            <p:ph type="title"/>
          </p:nvPr>
        </p:nvSpPr>
        <p:spPr>
          <a:xfrm>
            <a:off x="457200" y="100470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Cyber attacks </a:t>
            </a:r>
            <a:r>
              <a:rPr lang="en" sz="2300"/>
              <a:t>are evolving </a:t>
            </a:r>
            <a:r>
              <a:rPr lang="en" sz="2300"/>
              <a:t>rapidly</a:t>
            </a:r>
            <a:endParaRPr sz="2300"/>
          </a:p>
        </p:txBody>
      </p:sp>
      <p:sp>
        <p:nvSpPr>
          <p:cNvPr id="805" name="Google Shape;805;p1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806" name="Google Shape;806;p110"/>
          <p:cNvSpPr txBox="1"/>
          <p:nvPr>
            <p:ph idx="1" type="subTitle"/>
          </p:nvPr>
        </p:nvSpPr>
        <p:spPr>
          <a:xfrm>
            <a:off x="359450" y="553800"/>
            <a:ext cx="8229600" cy="30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surveyed the market</a:t>
            </a:r>
            <a:endParaRPr/>
          </a:p>
        </p:txBody>
      </p:sp>
      <p:sp>
        <p:nvSpPr>
          <p:cNvPr id="807" name="Google Shape;807;p110"/>
          <p:cNvSpPr txBox="1"/>
          <p:nvPr>
            <p:ph idx="2" type="subTitle"/>
          </p:nvPr>
        </p:nvSpPr>
        <p:spPr>
          <a:xfrm>
            <a:off x="3338000" y="3345025"/>
            <a:ext cx="2582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 2024, t</a:t>
            </a:r>
            <a:r>
              <a:rPr lang="en" sz="1300"/>
              <a:t>he global average cost of a data breach was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≈$5M </a:t>
            </a:r>
            <a:r>
              <a:rPr lang="en" sz="1300"/>
              <a:t>– a 10% increase over the last year</a:t>
            </a:r>
            <a:endParaRPr sz="1300"/>
          </a:p>
        </p:txBody>
      </p:sp>
      <p:sp>
        <p:nvSpPr>
          <p:cNvPr id="808" name="Google Shape;808;p110"/>
          <p:cNvSpPr txBox="1"/>
          <p:nvPr>
            <p:ph idx="2" type="subTitle"/>
          </p:nvPr>
        </p:nvSpPr>
        <p:spPr>
          <a:xfrm>
            <a:off x="6064500" y="3345025"/>
            <a:ext cx="2774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biggest culprit for a data breach was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human error</a:t>
            </a:r>
            <a:endParaRPr b="1" sz="13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9" name="Google Shape;809;p110"/>
          <p:cNvSpPr txBox="1"/>
          <p:nvPr>
            <p:ph idx="2" type="subTitle"/>
          </p:nvPr>
        </p:nvSpPr>
        <p:spPr>
          <a:xfrm>
            <a:off x="511850" y="3345025"/>
            <a:ext cx="2582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Inter"/>
                <a:ea typeface="Inter"/>
                <a:cs typeface="Inter"/>
                <a:sym typeface="Inter"/>
              </a:rPr>
              <a:t>94%</a:t>
            </a:r>
            <a:r>
              <a:rPr lang="en" sz="1300"/>
              <a:t> of SMBs have experience at least one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cyber attack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300"/>
              <a:t>in the last year</a:t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10" name="Google Shape;810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100" y="2588550"/>
            <a:ext cx="586190" cy="5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8907" y="2588550"/>
            <a:ext cx="586190" cy="5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8760" y="2588550"/>
            <a:ext cx="586190" cy="5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11"/>
          <p:cNvSpPr txBox="1"/>
          <p:nvPr>
            <p:ph type="title"/>
          </p:nvPr>
        </p:nvSpPr>
        <p:spPr>
          <a:xfrm>
            <a:off x="457200" y="100470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The increasing threat of AI</a:t>
            </a:r>
            <a:endParaRPr sz="2300"/>
          </a:p>
        </p:txBody>
      </p:sp>
      <p:sp>
        <p:nvSpPr>
          <p:cNvPr id="818" name="Google Shape;818;p1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819" name="Google Shape;819;p111"/>
          <p:cNvSpPr txBox="1"/>
          <p:nvPr>
            <p:ph idx="1" type="subTitle"/>
          </p:nvPr>
        </p:nvSpPr>
        <p:spPr>
          <a:xfrm>
            <a:off x="359450" y="553800"/>
            <a:ext cx="8229600" cy="30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Cybersecurity has never been more urgent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111"/>
          <p:cNvSpPr txBox="1"/>
          <p:nvPr>
            <p:ph idx="2" type="subTitle"/>
          </p:nvPr>
        </p:nvSpPr>
        <p:spPr>
          <a:xfrm>
            <a:off x="3338000" y="3345025"/>
            <a:ext cx="2582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00">
                <a:latin typeface="Inter"/>
                <a:ea typeface="Inter"/>
                <a:cs typeface="Inter"/>
                <a:sym typeface="Inter"/>
              </a:rPr>
              <a:t>55% </a:t>
            </a:r>
            <a:r>
              <a:rPr lang="en" sz="1300"/>
              <a:t>of data experts say their biggest concern is the possibility of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sensitive information</a:t>
            </a:r>
            <a:r>
              <a:rPr lang="en" sz="1300"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" sz="1300"/>
              <a:t>being exposed by LLMs </a:t>
            </a:r>
            <a:endParaRPr sz="1300"/>
          </a:p>
        </p:txBody>
      </p:sp>
      <p:sp>
        <p:nvSpPr>
          <p:cNvPr id="821" name="Google Shape;821;p111"/>
          <p:cNvSpPr txBox="1"/>
          <p:nvPr>
            <p:ph idx="2" type="subTitle"/>
          </p:nvPr>
        </p:nvSpPr>
        <p:spPr>
          <a:xfrm>
            <a:off x="6072875" y="3345025"/>
            <a:ext cx="26751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Inter"/>
                <a:ea typeface="Inter"/>
                <a:cs typeface="Inter"/>
                <a:sym typeface="Inter"/>
              </a:rPr>
              <a:t>New attack surfaces</a:t>
            </a:r>
            <a:r>
              <a:rPr lang="en" sz="130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300"/>
              <a:t>introduced by AI are projected to drive a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15%</a:t>
            </a:r>
            <a:r>
              <a:rPr lang="en" sz="130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300"/>
              <a:t>increase in cybersecurity spending in the coming year</a:t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2" name="Google Shape;822;p111"/>
          <p:cNvSpPr txBox="1"/>
          <p:nvPr>
            <p:ph idx="2" type="subTitle"/>
          </p:nvPr>
        </p:nvSpPr>
        <p:spPr>
          <a:xfrm>
            <a:off x="511850" y="3345025"/>
            <a:ext cx="25827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latin typeface="Inter"/>
                <a:ea typeface="Inter"/>
                <a:cs typeface="Inter"/>
                <a:sym typeface="Inter"/>
              </a:rPr>
              <a:t>57%</a:t>
            </a:r>
            <a:r>
              <a:rPr lang="en" sz="1300"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" sz="1300"/>
              <a:t>of organizations have reported an increase in</a:t>
            </a:r>
            <a:r>
              <a:rPr lang="en" sz="1300"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b="1" lang="en" sz="1300">
                <a:latin typeface="Inter"/>
                <a:ea typeface="Inter"/>
                <a:cs typeface="Inter"/>
                <a:sym typeface="Inter"/>
              </a:rPr>
              <a:t>AI-driven attacks</a:t>
            </a:r>
            <a:r>
              <a:rPr lang="en" sz="1300"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" sz="1300"/>
              <a:t>in the last year</a:t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23" name="Google Shape;82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500" y="2574100"/>
            <a:ext cx="585403" cy="58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7732" y="2574100"/>
            <a:ext cx="585403" cy="58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9386" y="2574097"/>
            <a:ext cx="585216" cy="585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12"/>
          <p:cNvSpPr txBox="1"/>
          <p:nvPr>
            <p:ph type="title"/>
          </p:nvPr>
        </p:nvSpPr>
        <p:spPr>
          <a:xfrm>
            <a:off x="454450" y="35285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/>
              <a:t>What AI means for security</a:t>
            </a:r>
            <a:endParaRPr/>
          </a:p>
        </p:txBody>
      </p:sp>
      <p:sp>
        <p:nvSpPr>
          <p:cNvPr id="831" name="Google Shape;831;p112"/>
          <p:cNvSpPr txBox="1"/>
          <p:nvPr>
            <p:ph idx="12" type="sldNum"/>
          </p:nvPr>
        </p:nvSpPr>
        <p:spPr>
          <a:xfrm>
            <a:off x="8472458" y="4663217"/>
            <a:ext cx="5487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reencoded.png" id="832" name="Google Shape;832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450" y="870100"/>
            <a:ext cx="2909875" cy="3823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33" name="Google Shape;833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4301" y="870094"/>
            <a:ext cx="2909888" cy="3823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34" name="Google Shape;834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4675" y="870100"/>
            <a:ext cx="3000749" cy="3823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35" name="Google Shape;835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338" y="1474931"/>
            <a:ext cx="2243137" cy="14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36" name="Google Shape;836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868" y="1474931"/>
            <a:ext cx="2243137" cy="14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37" name="Google Shape;837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000" y="1474931"/>
            <a:ext cx="2243137" cy="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112"/>
          <p:cNvSpPr/>
          <p:nvPr/>
        </p:nvSpPr>
        <p:spPr>
          <a:xfrm>
            <a:off x="3273000" y="1721575"/>
            <a:ext cx="2598000" cy="27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Lower breach costs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Early detection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Analysis &amp; forecasting 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Automation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Summarizing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Interaction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39" name="Google Shape;839;p112"/>
          <p:cNvSpPr/>
          <p:nvPr/>
        </p:nvSpPr>
        <p:spPr>
          <a:xfrm>
            <a:off x="392563" y="1187013"/>
            <a:ext cx="24582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57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AI c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ons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112"/>
          <p:cNvSpPr/>
          <p:nvPr/>
        </p:nvSpPr>
        <p:spPr>
          <a:xfrm>
            <a:off x="3482238" y="1189425"/>
            <a:ext cx="21795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AI pros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112"/>
          <p:cNvSpPr/>
          <p:nvPr/>
        </p:nvSpPr>
        <p:spPr>
          <a:xfrm>
            <a:off x="6195400" y="1156675"/>
            <a:ext cx="27393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5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Selling security around AI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112"/>
          <p:cNvSpPr/>
          <p:nvPr/>
        </p:nvSpPr>
        <p:spPr>
          <a:xfrm>
            <a:off x="322675" y="1700425"/>
            <a:ext cx="2598000" cy="27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Data Leakage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Phishing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Malware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Misinformation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Deep Fakes 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43" name="Google Shape;843;p112"/>
          <p:cNvSpPr/>
          <p:nvPr/>
        </p:nvSpPr>
        <p:spPr>
          <a:xfrm>
            <a:off x="6217825" y="1721575"/>
            <a:ext cx="2682000" cy="27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AI-powered security assistant</a:t>
            </a: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Autonomous</a:t>
            </a: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 security operations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Advanced threat intelligence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Autonomous endpoint security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Light"/>
              <a:buChar char="●"/>
            </a:pPr>
            <a:r>
              <a:rPr lang="en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Continuous learning 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13"/>
          <p:cNvSpPr/>
          <p:nvPr/>
        </p:nvSpPr>
        <p:spPr>
          <a:xfrm>
            <a:off x="1397275" y="3622625"/>
            <a:ext cx="2858400" cy="808500"/>
          </a:xfrm>
          <a:prstGeom prst="rect">
            <a:avLst/>
          </a:prstGeom>
          <a:solidFill>
            <a:srgbClr val="CDFDDA">
              <a:alpha val="33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49" name="Google Shape;849;p113"/>
          <p:cNvSpPr txBox="1"/>
          <p:nvPr/>
        </p:nvSpPr>
        <p:spPr>
          <a:xfrm>
            <a:off x="5154175" y="553150"/>
            <a:ext cx="30000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COMMUNICATIONS SOLUTIONS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50" name="Google Shape;850;p1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1" name="Google Shape;851;p113"/>
          <p:cNvSpPr txBox="1"/>
          <p:nvPr/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11B58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700">
              <a:solidFill>
                <a:srgbClr val="011B5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52" name="Google Shape;852;p113"/>
          <p:cNvSpPr/>
          <p:nvPr/>
        </p:nvSpPr>
        <p:spPr>
          <a:xfrm>
            <a:off x="807900" y="960057"/>
            <a:ext cx="3155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EV Charging  |  Water &amp; Waste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Electricity  |  Natural Gas  |  Solar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53" name="Google Shape;853;p113"/>
          <p:cNvSpPr/>
          <p:nvPr/>
        </p:nvSpPr>
        <p:spPr>
          <a:xfrm>
            <a:off x="230925" y="3033672"/>
            <a:ext cx="30000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PCs | Laptops | Phones | Monitors | Digital Displays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Hardware Services &amp; Logistics </a:t>
            </a:r>
            <a:endParaRPr sz="850">
              <a:solidFill>
                <a:schemeClr val="accent5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54" name="Google Shape;854;p113"/>
          <p:cNvSpPr/>
          <p:nvPr/>
        </p:nvSpPr>
        <p:spPr>
          <a:xfrm>
            <a:off x="5154175" y="4048712"/>
            <a:ext cx="327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Public, Private, &amp; Hybrid Cloud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 Center &amp; Colocation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Disaster Recovery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                                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55" name="Google Shape;855;p113"/>
          <p:cNvSpPr/>
          <p:nvPr/>
        </p:nvSpPr>
        <p:spPr>
          <a:xfrm>
            <a:off x="1187700" y="4045262"/>
            <a:ext cx="27759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Physical Security  |  Network Security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Endpoint Security  |  Cloud Security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56" name="Google Shape;856;p113"/>
          <p:cNvSpPr/>
          <p:nvPr/>
        </p:nvSpPr>
        <p:spPr>
          <a:xfrm>
            <a:off x="5154175" y="960051"/>
            <a:ext cx="35994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Network | Mobility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&amp; IoT  |   Satellite </a:t>
            </a:r>
            <a:b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SD-WAN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ASE |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TEM  |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UCaaS | CCaaS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57" name="Google Shape;857;p113"/>
          <p:cNvSpPr/>
          <p:nvPr/>
        </p:nvSpPr>
        <p:spPr>
          <a:xfrm>
            <a:off x="415125" y="2001570"/>
            <a:ext cx="28158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Network (NOC) &amp; Cloud Monitoring |  SOC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Technical Support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Professional Services </a:t>
            </a:r>
            <a:b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endParaRPr b="0" i="0" sz="1000" u="none" cap="none" strike="noStrike">
              <a:solidFill>
                <a:srgbClr val="F0F0F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58" name="Google Shape;858;p113"/>
          <p:cNvSpPr/>
          <p:nvPr/>
        </p:nvSpPr>
        <p:spPr>
          <a:xfrm>
            <a:off x="5852350" y="3064272"/>
            <a:ext cx="26859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Large-Language Models | Agentic AI | Copilot | Gemini | Chat Bots | Customer Experience</a:t>
            </a:r>
            <a:endParaRPr sz="85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0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59" name="Google Shape;859;p113"/>
          <p:cNvSpPr/>
          <p:nvPr/>
        </p:nvSpPr>
        <p:spPr>
          <a:xfrm>
            <a:off x="5852350" y="2001575"/>
            <a:ext cx="32766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Microsoft  |  Google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ERP  |  CRM  |  Productivity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Business Applications  |  IT Management  |  BI</a:t>
            </a:r>
            <a:endParaRPr i="0" sz="850" u="none" cap="none" strike="noStrik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60" name="Google Shape;860;p113"/>
          <p:cNvSpPr txBox="1"/>
          <p:nvPr/>
        </p:nvSpPr>
        <p:spPr>
          <a:xfrm>
            <a:off x="963600" y="5531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ENERGY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61" name="Google Shape;861;p113"/>
          <p:cNvSpPr txBox="1"/>
          <p:nvPr/>
        </p:nvSpPr>
        <p:spPr>
          <a:xfrm>
            <a:off x="230925" y="15998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MANAGED &amp; PRO SERVICES</a:t>
            </a:r>
            <a:endParaRPr/>
          </a:p>
        </p:txBody>
      </p:sp>
      <p:sp>
        <p:nvSpPr>
          <p:cNvPr id="862" name="Google Shape;862;p113"/>
          <p:cNvSpPr txBox="1"/>
          <p:nvPr/>
        </p:nvSpPr>
        <p:spPr>
          <a:xfrm>
            <a:off x="230925" y="267101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HARDWARE &amp; LOGISTICS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63" name="Google Shape;863;p113"/>
          <p:cNvSpPr txBox="1"/>
          <p:nvPr/>
        </p:nvSpPr>
        <p:spPr>
          <a:xfrm>
            <a:off x="5852350" y="267101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ARTIFICIAL INTELLIGENCE</a:t>
            </a:r>
            <a:endParaRPr/>
          </a:p>
        </p:txBody>
      </p:sp>
      <p:sp>
        <p:nvSpPr>
          <p:cNvPr id="864" name="Google Shape;864;p113"/>
          <p:cNvSpPr txBox="1"/>
          <p:nvPr/>
        </p:nvSpPr>
        <p:spPr>
          <a:xfrm>
            <a:off x="963600" y="365608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</a:t>
            </a:r>
            <a:endParaRPr/>
          </a:p>
        </p:txBody>
      </p:sp>
      <p:sp>
        <p:nvSpPr>
          <p:cNvPr id="865" name="Google Shape;865;p113"/>
          <p:cNvSpPr txBox="1"/>
          <p:nvPr/>
        </p:nvSpPr>
        <p:spPr>
          <a:xfrm>
            <a:off x="5852350" y="15998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SOFTWARE AS A SERVICE</a:t>
            </a:r>
            <a:endParaRPr/>
          </a:p>
        </p:txBody>
      </p:sp>
      <p:sp>
        <p:nvSpPr>
          <p:cNvPr id="866" name="Google Shape;866;p113"/>
          <p:cNvSpPr txBox="1"/>
          <p:nvPr/>
        </p:nvSpPr>
        <p:spPr>
          <a:xfrm>
            <a:off x="5154175" y="365608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INFRASTRUCTURE</a:t>
            </a:r>
            <a:endParaRPr sz="13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67" name="Google Shape;867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350" y="1171226"/>
            <a:ext cx="2506476" cy="2506476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13"/>
          <p:cNvSpPr txBox="1"/>
          <p:nvPr/>
        </p:nvSpPr>
        <p:spPr>
          <a:xfrm>
            <a:off x="-3103000" y="281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TRANSITION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69" name="Google Shape;869;p113"/>
          <p:cNvSpPr/>
          <p:nvPr/>
        </p:nvSpPr>
        <p:spPr>
          <a:xfrm>
            <a:off x="4632075" y="13515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0" name="Google Shape;870;p113"/>
          <p:cNvSpPr/>
          <p:nvPr/>
        </p:nvSpPr>
        <p:spPr>
          <a:xfrm>
            <a:off x="5185550" y="186982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1" name="Google Shape;871;p113"/>
          <p:cNvSpPr/>
          <p:nvPr/>
        </p:nvSpPr>
        <p:spPr>
          <a:xfrm>
            <a:off x="5185550" y="26421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2" name="Google Shape;872;p113"/>
          <p:cNvSpPr/>
          <p:nvPr/>
        </p:nvSpPr>
        <p:spPr>
          <a:xfrm>
            <a:off x="4632075" y="311047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3" name="Google Shape;873;p113"/>
          <p:cNvSpPr/>
          <p:nvPr/>
        </p:nvSpPr>
        <p:spPr>
          <a:xfrm>
            <a:off x="3890725" y="311047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4" name="Google Shape;874;p113"/>
          <p:cNvSpPr/>
          <p:nvPr/>
        </p:nvSpPr>
        <p:spPr>
          <a:xfrm>
            <a:off x="3452075" y="26421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5" name="Google Shape;875;p113"/>
          <p:cNvSpPr/>
          <p:nvPr/>
        </p:nvSpPr>
        <p:spPr>
          <a:xfrm>
            <a:off x="3389825" y="1869825"/>
            <a:ext cx="4542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6" name="Google Shape;876;p113"/>
          <p:cNvSpPr/>
          <p:nvPr/>
        </p:nvSpPr>
        <p:spPr>
          <a:xfrm>
            <a:off x="3890725" y="13515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77" name="Google Shape;877;p113" title="ai-sparkle 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511" y="2679032"/>
            <a:ext cx="335883" cy="31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113" title="cloud-devices 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2294" y="1376064"/>
            <a:ext cx="296991" cy="33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113" title="Cloud-Gea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6387" y="1855446"/>
            <a:ext cx="410131" cy="41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113" title="Energy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5475" y="1342463"/>
            <a:ext cx="403060" cy="40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13" title="Laptop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1025" y="2598350"/>
            <a:ext cx="391800" cy="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13" title="Managed-Services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11857" y="1855461"/>
            <a:ext cx="410131" cy="41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113" title="Security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85095" y="3101391"/>
            <a:ext cx="403060" cy="40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113" title="Server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2677" y="3101391"/>
            <a:ext cx="406595" cy="403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0" name="Google Shape;890;p114"/>
          <p:cNvSpPr txBox="1"/>
          <p:nvPr/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11B58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700">
              <a:solidFill>
                <a:srgbClr val="011B5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91" name="Google Shape;891;p114"/>
          <p:cNvSpPr/>
          <p:nvPr/>
        </p:nvSpPr>
        <p:spPr>
          <a:xfrm>
            <a:off x="318100" y="1229382"/>
            <a:ext cx="3155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Smart Cameras |  Smart Locks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Secure Data Centers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92" name="Google Shape;892;p114"/>
          <p:cNvSpPr/>
          <p:nvPr/>
        </p:nvSpPr>
        <p:spPr>
          <a:xfrm>
            <a:off x="1153100" y="3456825"/>
            <a:ext cx="2320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CSPM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|  CASB  |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Container Security  |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Cloud Workload Protection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                        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93" name="Google Shape;893;p114"/>
          <p:cNvSpPr/>
          <p:nvPr/>
        </p:nvSpPr>
        <p:spPr>
          <a:xfrm>
            <a:off x="3526950" y="4146525"/>
            <a:ext cx="2090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EDR/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XDR  |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DLP |  MDM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Vulnerability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Management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94" name="Google Shape;894;p114"/>
          <p:cNvSpPr/>
          <p:nvPr/>
        </p:nvSpPr>
        <p:spPr>
          <a:xfrm>
            <a:off x="5544600" y="3469025"/>
            <a:ext cx="30000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SOCaaS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Incident Response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Penetration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Testing  |</a:t>
            </a:r>
            <a:b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vCISO   |  Security Assessments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|  NOC  |  MDR</a:t>
            </a:r>
            <a:endParaRPr i="0" sz="1000" u="none" cap="none" strike="noStrike">
              <a:solidFill>
                <a:srgbClr val="F0F0F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95" name="Google Shape;895;p114"/>
          <p:cNvSpPr/>
          <p:nvPr/>
        </p:nvSpPr>
        <p:spPr>
          <a:xfrm>
            <a:off x="1153100" y="2289075"/>
            <a:ext cx="19809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Firewall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SASE</a:t>
            </a:r>
            <a:r>
              <a:rPr b="1" lang="en" sz="850">
                <a:solidFill>
                  <a:srgbClr val="F0F0F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OT Security  |  ZTNA  |  IPS  |  DDoS Mitigation</a:t>
            </a:r>
            <a:endParaRPr b="0" i="0" sz="1000" u="none" cap="none" strike="noStrike">
              <a:solidFill>
                <a:srgbClr val="F0F0F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96" name="Google Shape;896;p114"/>
          <p:cNvSpPr txBox="1"/>
          <p:nvPr/>
        </p:nvSpPr>
        <p:spPr>
          <a:xfrm>
            <a:off x="473800" y="852407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PHYSICAL SECURITY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97" name="Google Shape;897;p114"/>
          <p:cNvSpPr txBox="1"/>
          <p:nvPr/>
        </p:nvSpPr>
        <p:spPr>
          <a:xfrm>
            <a:off x="5544600" y="3067257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MANAGED </a:t>
            </a: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 SERVICES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98" name="Google Shape;898;p114"/>
          <p:cNvSpPr txBox="1"/>
          <p:nvPr/>
        </p:nvSpPr>
        <p:spPr>
          <a:xfrm>
            <a:off x="133900" y="18873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NETWORK SECURITY</a:t>
            </a:r>
            <a:endParaRPr/>
          </a:p>
        </p:txBody>
      </p:sp>
      <p:sp>
        <p:nvSpPr>
          <p:cNvPr id="899" name="Google Shape;899;p114"/>
          <p:cNvSpPr txBox="1"/>
          <p:nvPr/>
        </p:nvSpPr>
        <p:spPr>
          <a:xfrm>
            <a:off x="2989875" y="37616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ENDPOINT SECURITY</a:t>
            </a:r>
            <a:endParaRPr/>
          </a:p>
        </p:txBody>
      </p:sp>
      <p:sp>
        <p:nvSpPr>
          <p:cNvPr id="900" name="Google Shape;900;p114"/>
          <p:cNvSpPr txBox="1"/>
          <p:nvPr/>
        </p:nvSpPr>
        <p:spPr>
          <a:xfrm>
            <a:off x="473788" y="30672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CLOUD SECURITY</a:t>
            </a:r>
            <a:endParaRPr sz="13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901" name="Google Shape;90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350" y="1171226"/>
            <a:ext cx="2506476" cy="2506476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114"/>
          <p:cNvSpPr txBox="1"/>
          <p:nvPr/>
        </p:nvSpPr>
        <p:spPr>
          <a:xfrm>
            <a:off x="2166225" y="354025"/>
            <a:ext cx="46473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THE LEADING SECURITY SOLUTIONS</a:t>
            </a:r>
            <a:endParaRPr sz="16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03" name="Google Shape;903;p114"/>
          <p:cNvSpPr/>
          <p:nvPr/>
        </p:nvSpPr>
        <p:spPr>
          <a:xfrm>
            <a:off x="5857275" y="2365287"/>
            <a:ext cx="35994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SIEM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UEBA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SOAR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AI   </a:t>
            </a:r>
            <a:endParaRPr i="0" sz="1000" u="none" cap="none" strike="noStrike">
              <a:solidFill>
                <a:srgbClr val="F0F0F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04" name="Google Shape;904;p114"/>
          <p:cNvSpPr txBox="1"/>
          <p:nvPr/>
        </p:nvSpPr>
        <p:spPr>
          <a:xfrm>
            <a:off x="5824025" y="1767319"/>
            <a:ext cx="30000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INTELLIGENT INCIDENT DETECTION AND RESPONSE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05" name="Google Shape;905;p114"/>
          <p:cNvSpPr/>
          <p:nvPr/>
        </p:nvSpPr>
        <p:spPr>
          <a:xfrm>
            <a:off x="5448125" y="1229375"/>
            <a:ext cx="28158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Email Security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MFA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SSO  |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User Training</a:t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CIAM</a:t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06" name="Google Shape;906;p114"/>
          <p:cNvSpPr txBox="1"/>
          <p:nvPr/>
        </p:nvSpPr>
        <p:spPr>
          <a:xfrm>
            <a:off x="5448125" y="852407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USER SECURITY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2" name="Google Shape;912;p115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the leading security </a:t>
            </a:r>
            <a:r>
              <a:rPr lang="en"/>
              <a:t>providers</a:t>
            </a:r>
            <a:endParaRPr/>
          </a:p>
        </p:txBody>
      </p:sp>
      <p:sp>
        <p:nvSpPr>
          <p:cNvPr id="913" name="Google Shape;913;p115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Consider</a:t>
            </a:r>
            <a:r>
              <a:rPr lang="en"/>
              <a:t> security solutions from 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vendor-agnostic advisors </a:t>
            </a:r>
            <a:r>
              <a:rPr lang="en"/>
              <a:t>with 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security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 experts</a:t>
            </a:r>
            <a:r>
              <a:rPr lang="en"/>
              <a:t> to guide you.</a:t>
            </a:r>
            <a:r>
              <a:rPr lang="en"/>
              <a:t> </a:t>
            </a:r>
            <a:endParaRPr/>
          </a:p>
        </p:txBody>
      </p:sp>
      <p:sp>
        <p:nvSpPr>
          <p:cNvPr id="914" name="Google Shape;914;p11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915" name="Google Shape;915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4813" y="458781"/>
            <a:ext cx="1043609" cy="27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7300" y="433794"/>
            <a:ext cx="1386552" cy="33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8327" y="464170"/>
            <a:ext cx="1417047" cy="26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9337" y="2232102"/>
            <a:ext cx="1130542" cy="62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1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0430" y="1687094"/>
            <a:ext cx="846043" cy="44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1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99038" y="2961663"/>
            <a:ext cx="1386550" cy="47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44689" y="870404"/>
            <a:ext cx="842656" cy="73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1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125" y="3049843"/>
            <a:ext cx="907427" cy="30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1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84576" y="2141090"/>
            <a:ext cx="1215457" cy="81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1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08350" y="1075775"/>
            <a:ext cx="1275999" cy="3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46097" y="1776778"/>
            <a:ext cx="1901261" cy="35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115"/>
          <p:cNvPicPr preferRelativeResize="0"/>
          <p:nvPr/>
        </p:nvPicPr>
        <p:blipFill rotWithShape="1">
          <a:blip r:embed="rId14">
            <a:alphaModFix/>
          </a:blip>
          <a:srcRect b="41582" l="0" r="0" t="34888"/>
          <a:stretch/>
        </p:blipFill>
        <p:spPr>
          <a:xfrm>
            <a:off x="3727574" y="1742581"/>
            <a:ext cx="1215452" cy="2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1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50663" y="2469981"/>
            <a:ext cx="907425" cy="15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147712" y="1089373"/>
            <a:ext cx="1302175" cy="23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53220" y="2832349"/>
            <a:ext cx="1901261" cy="73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695264" y="3753793"/>
            <a:ext cx="1302175" cy="29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646124" y="3768847"/>
            <a:ext cx="1043593" cy="26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1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338398" y="3540425"/>
            <a:ext cx="1276001" cy="71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774427" y="4181850"/>
            <a:ext cx="835750" cy="8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1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695333" y="4462145"/>
            <a:ext cx="1417050" cy="30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1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140638" y="4471825"/>
            <a:ext cx="1465620" cy="27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16"/>
          <p:cNvSpPr txBox="1"/>
          <p:nvPr>
            <p:ph idx="12" type="sldNum"/>
          </p:nvPr>
        </p:nvSpPr>
        <p:spPr>
          <a:xfrm>
            <a:off x="368700" y="485651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1" name="Google Shape;941;p11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All the security solutions you need to identify and manage your security risks.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942" name="Google Shape;942;p11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943" name="Google Shape;943;p116"/>
          <p:cNvGrpSpPr/>
          <p:nvPr/>
        </p:nvGrpSpPr>
        <p:grpSpPr>
          <a:xfrm>
            <a:off x="-112886" y="2659474"/>
            <a:ext cx="1329227" cy="1122368"/>
            <a:chOff x="1978637" y="1202068"/>
            <a:chExt cx="2407147" cy="2190413"/>
          </a:xfrm>
        </p:grpSpPr>
        <p:sp>
          <p:nvSpPr>
            <p:cNvPr id="944" name="Google Shape;944;p116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rect b="b" l="l" r="r" t="t"/>
              <a:pathLst>
                <a:path extrusionOk="0" h="240" w="246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45" name="Google Shape;945;p116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rect b="b" l="l" r="r" t="t"/>
              <a:pathLst>
                <a:path extrusionOk="0" h="213" w="248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46" name="Google Shape;946;p116"/>
            <p:cNvSpPr txBox="1"/>
            <p:nvPr/>
          </p:nvSpPr>
          <p:spPr>
            <a:xfrm rot="-4432199">
              <a:off x="2798390" y="1964894"/>
              <a:ext cx="1304451" cy="5625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RESPOND</a:t>
              </a:r>
              <a:endParaRPr sz="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47" name="Google Shape;947;p116"/>
          <p:cNvGrpSpPr/>
          <p:nvPr/>
        </p:nvGrpSpPr>
        <p:grpSpPr>
          <a:xfrm>
            <a:off x="377730" y="3375737"/>
            <a:ext cx="1164041" cy="1248803"/>
            <a:chOff x="2867112" y="2599927"/>
            <a:chExt cx="2108006" cy="2437164"/>
          </a:xfrm>
        </p:grpSpPr>
        <p:sp>
          <p:nvSpPr>
            <p:cNvPr id="948" name="Google Shape;948;p116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rect b="b" l="l" r="r" t="t"/>
              <a:pathLst>
                <a:path extrusionOk="0" h="300" w="163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49" name="Google Shape;949;p116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rect b="b" l="l" r="r" t="t"/>
              <a:pathLst>
                <a:path extrusionOk="0" h="273" w="183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50" name="Google Shape;950;p116"/>
            <p:cNvSpPr txBox="1"/>
            <p:nvPr/>
          </p:nvSpPr>
          <p:spPr>
            <a:xfrm rot="2156063">
              <a:off x="3231785" y="3231412"/>
              <a:ext cx="1304574" cy="562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DETECT</a:t>
              </a:r>
              <a:endPara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51" name="Google Shape;951;p116"/>
          <p:cNvGrpSpPr/>
          <p:nvPr/>
        </p:nvGrpSpPr>
        <p:grpSpPr>
          <a:xfrm>
            <a:off x="1330935" y="2455697"/>
            <a:ext cx="1252799" cy="1252305"/>
            <a:chOff x="4593307" y="804376"/>
            <a:chExt cx="2268741" cy="2444000"/>
          </a:xfrm>
        </p:grpSpPr>
        <p:sp>
          <p:nvSpPr>
            <p:cNvPr id="952" name="Google Shape;952;p116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rect b="b" l="l" r="r" t="t"/>
              <a:pathLst>
                <a:path extrusionOk="0" h="328" w="107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53" name="Google Shape;953;p116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rect b="b" l="l" r="r" t="t"/>
              <a:pathLst>
                <a:path extrusionOk="0" h="289" w="184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54" name="Google Shape;954;p116"/>
            <p:cNvSpPr txBox="1"/>
            <p:nvPr/>
          </p:nvSpPr>
          <p:spPr>
            <a:xfrm rot="4352156">
              <a:off x="5032997" y="1939707"/>
              <a:ext cx="1304532" cy="56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IDENTIFY</a:t>
              </a:r>
              <a:endPara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55" name="Google Shape;955;p116"/>
          <p:cNvGrpSpPr/>
          <p:nvPr/>
        </p:nvGrpSpPr>
        <p:grpSpPr>
          <a:xfrm>
            <a:off x="596393" y="2080085"/>
            <a:ext cx="1294414" cy="1214731"/>
            <a:chOff x="3263096" y="71333"/>
            <a:chExt cx="2344104" cy="2370669"/>
          </a:xfrm>
        </p:grpSpPr>
        <p:sp>
          <p:nvSpPr>
            <p:cNvPr id="956" name="Google Shape;956;p116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rect b="b" l="l" r="r" t="t"/>
              <a:pathLst>
                <a:path extrusionOk="0" h="172" w="299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57" name="Google Shape;957;p116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rect b="b" l="l" r="r" t="t"/>
              <a:pathLst>
                <a:path extrusionOk="0" h="217" w="258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58" name="Google Shape;958;p116"/>
            <p:cNvSpPr txBox="1"/>
            <p:nvPr/>
          </p:nvSpPr>
          <p:spPr>
            <a:xfrm>
              <a:off x="3919788" y="1123225"/>
              <a:ext cx="13044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RECOVER</a:t>
              </a:r>
              <a:endParaRPr sz="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59" name="Google Shape;959;p116"/>
          <p:cNvSpPr txBox="1"/>
          <p:nvPr>
            <p:ph idx="1" type="body"/>
          </p:nvPr>
        </p:nvSpPr>
        <p:spPr>
          <a:xfrm>
            <a:off x="3490975" y="3872275"/>
            <a:ext cx="2424600" cy="121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Recover from an incident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Virus &amp; malware removal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DDoS mitigation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Ransomware response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Backup / Disaster recovery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960" name="Google Shape;960;p116"/>
          <p:cNvGrpSpPr/>
          <p:nvPr/>
        </p:nvGrpSpPr>
        <p:grpSpPr>
          <a:xfrm>
            <a:off x="1189687" y="3306300"/>
            <a:ext cx="1338812" cy="1074781"/>
            <a:chOff x="4337515" y="2464414"/>
            <a:chExt cx="2424506" cy="2097542"/>
          </a:xfrm>
        </p:grpSpPr>
        <p:sp>
          <p:nvSpPr>
            <p:cNvPr id="961" name="Google Shape;961;p116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rect b="b" l="l" r="r" t="t"/>
              <a:pathLst>
                <a:path extrusionOk="0" h="99" w="326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62" name="Google Shape;962;p116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rect b="b" l="l" r="r" t="t"/>
              <a:pathLst>
                <a:path extrusionOk="0" h="159" w="292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63" name="Google Shape;963;p116"/>
            <p:cNvSpPr txBox="1"/>
            <p:nvPr/>
          </p:nvSpPr>
          <p:spPr>
            <a:xfrm rot="-2245873">
              <a:off x="4639442" y="3207930"/>
              <a:ext cx="1304523" cy="563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PROTECT</a:t>
              </a:r>
              <a:endParaRPr sz="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64" name="Google Shape;964;p116"/>
          <p:cNvSpPr txBox="1"/>
          <p:nvPr/>
        </p:nvSpPr>
        <p:spPr>
          <a:xfrm>
            <a:off x="3490975" y="1771013"/>
            <a:ext cx="33033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Find the right toolset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Identity &amp; Access Management (IAM)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Workforce management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Physical security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Cloud security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Endpoint protection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Network security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Phishing detection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65" name="Google Shape;965;p116"/>
          <p:cNvSpPr txBox="1"/>
          <p:nvPr/>
        </p:nvSpPr>
        <p:spPr>
          <a:xfrm>
            <a:off x="3490975" y="228600"/>
            <a:ext cx="5864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Augment your expertise &amp; extend your teams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End-user security training and compliance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Security Support Services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Vulnerability &amp; Penetration testing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24x7 NOC &amp; SOC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Level 1 help desk support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66" name="Google Shape;966;p116"/>
          <p:cNvSpPr txBox="1"/>
          <p:nvPr/>
        </p:nvSpPr>
        <p:spPr>
          <a:xfrm>
            <a:off x="6521600" y="2039100"/>
            <a:ext cx="251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Secure Access Service Edge (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SASE)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Software-defined WAN (SD-WAN)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Managed Firewall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Web application firewall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Security Information and Events Monitoring (SIEM) </a:t>
            </a:r>
            <a:endParaRPr sz="1600"/>
          </a:p>
        </p:txBody>
      </p:sp>
      <p:sp>
        <p:nvSpPr>
          <p:cNvPr id="967" name="Google Shape;967;p116"/>
          <p:cNvSpPr/>
          <p:nvPr/>
        </p:nvSpPr>
        <p:spPr>
          <a:xfrm>
            <a:off x="887225" y="2951450"/>
            <a:ext cx="877800" cy="830400"/>
          </a:xfrm>
          <a:prstGeom prst="ellipse">
            <a:avLst/>
          </a:prstGeom>
          <a:noFill/>
          <a:ln cap="flat" cmpd="sng" w="1143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GOVERN</a:t>
            </a:r>
            <a:endParaRPr sz="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