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88" r:id="rId5"/>
    <p:sldMasterId id="2147483789" r:id="rId6"/>
    <p:sldMasterId id="214748379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6858000" cy="9144000"/>
  <p:embeddedFontLst>
    <p:embeddedFont>
      <p:font typeface="Inter"/>
      <p:regular r:id="rId38"/>
      <p:bold r:id="rId39"/>
      <p:italic r:id="rId40"/>
      <p:boldItalic r:id="rId41"/>
    </p:embeddedFont>
    <p:embeddedFont>
      <p:font typeface="Plus Jakarta Sans Medium"/>
      <p:regular r:id="rId42"/>
      <p:bold r:id="rId43"/>
      <p:italic r:id="rId44"/>
      <p:boldItalic r:id="rId45"/>
    </p:embeddedFont>
    <p:embeddedFont>
      <p:font typeface="Helvetica Neue"/>
      <p:regular r:id="rId46"/>
      <p:bold r:id="rId47"/>
      <p:italic r:id="rId48"/>
      <p:boldItalic r:id="rId49"/>
    </p:embeddedFont>
    <p:embeddedFont>
      <p:font typeface="Roboto Serif"/>
      <p:regular r:id="rId50"/>
      <p:bold r:id="rId51"/>
      <p:italic r:id="rId52"/>
      <p:boldItalic r:id="rId53"/>
    </p:embeddedFont>
    <p:embeddedFont>
      <p:font typeface="Montserrat SemiBold"/>
      <p:regular r:id="rId54"/>
      <p:bold r:id="rId55"/>
      <p:italic r:id="rId56"/>
      <p:boldItalic r:id="rId57"/>
    </p:embeddedFont>
    <p:embeddedFont>
      <p:font typeface="Inter Light"/>
      <p:regular r:id="rId58"/>
      <p:bold r:id="rId59"/>
      <p:italic r:id="rId60"/>
      <p:boldItalic r:id="rId61"/>
    </p:embeddedFont>
    <p:embeddedFont>
      <p:font typeface="Plus Jakarta Sans ExtraBold"/>
      <p:bold r:id="rId62"/>
      <p:boldItalic r:id="rId63"/>
    </p:embeddedFont>
    <p:embeddedFont>
      <p:font typeface="Inter SemiBold"/>
      <p:regular r:id="rId64"/>
      <p:bold r:id="rId65"/>
      <p:italic r:id="rId66"/>
      <p:boldItalic r:id="rId67"/>
    </p:embeddedFont>
    <p:embeddedFont>
      <p:font typeface="Roboto"/>
      <p:regular r:id="rId68"/>
      <p:bold r:id="rId69"/>
      <p:italic r:id="rId70"/>
      <p:boldItalic r:id="rId71"/>
    </p:embeddedFont>
    <p:embeddedFont>
      <p:font typeface="Plus Jakarta Sans"/>
      <p:regular r:id="rId72"/>
      <p:bold r:id="rId73"/>
      <p:italic r:id="rId74"/>
      <p:boldItalic r:id="rId75"/>
    </p:embeddedFont>
    <p:embeddedFont>
      <p:font typeface="Open Sans SemiBold"/>
      <p:regular r:id="rId76"/>
      <p:bold r:id="rId77"/>
      <p:italic r:id="rId78"/>
      <p:boldItalic r:id="rId79"/>
    </p:embeddedFont>
    <p:embeddedFont>
      <p:font typeface="Inter ExtraLight"/>
      <p:regular r:id="rId80"/>
      <p:bold r:id="rId81"/>
      <p:italic r:id="rId82"/>
      <p:boldItalic r:id="rId83"/>
    </p:embeddedFont>
    <p:embeddedFont>
      <p:font typeface="Inter Medium"/>
      <p:regular r:id="rId84"/>
      <p:bold r:id="rId85"/>
      <p:italic r:id="rId86"/>
      <p:boldItalic r:id="rId87"/>
    </p:embeddedFont>
    <p:embeddedFont>
      <p:font typeface="Open Sans Light"/>
      <p:regular r:id="rId88"/>
      <p:bold r:id="rId89"/>
      <p:italic r:id="rId90"/>
      <p:boldItalic r:id="rId91"/>
    </p:embeddedFont>
    <p:embeddedFont>
      <p:font typeface="Open Sans"/>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assandra Travaglin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italic.fntdata"/><Relationship Id="rId84" Type="http://schemas.openxmlformats.org/officeDocument/2006/relationships/font" Target="fonts/InterMedium-regular.fntdata"/><Relationship Id="rId83" Type="http://schemas.openxmlformats.org/officeDocument/2006/relationships/font" Target="fonts/InterExtraLight-boldItalic.fntdata"/><Relationship Id="rId42" Type="http://schemas.openxmlformats.org/officeDocument/2006/relationships/font" Target="fonts/PlusJakartaSansMedium-regular.fntdata"/><Relationship Id="rId86" Type="http://schemas.openxmlformats.org/officeDocument/2006/relationships/font" Target="fonts/InterMedium-italic.fntdata"/><Relationship Id="rId41" Type="http://schemas.openxmlformats.org/officeDocument/2006/relationships/font" Target="fonts/Inter-boldItalic.fntdata"/><Relationship Id="rId85" Type="http://schemas.openxmlformats.org/officeDocument/2006/relationships/font" Target="fonts/InterMedium-bold.fntdata"/><Relationship Id="rId44" Type="http://schemas.openxmlformats.org/officeDocument/2006/relationships/font" Target="fonts/PlusJakartaSansMedium-italic.fntdata"/><Relationship Id="rId88" Type="http://schemas.openxmlformats.org/officeDocument/2006/relationships/font" Target="fonts/OpenSansLight-regular.fntdata"/><Relationship Id="rId43" Type="http://schemas.openxmlformats.org/officeDocument/2006/relationships/font" Target="fonts/PlusJakartaSansMedium-bold.fntdata"/><Relationship Id="rId87" Type="http://schemas.openxmlformats.org/officeDocument/2006/relationships/font" Target="fonts/InterMedium-boldItalic.fntdata"/><Relationship Id="rId46" Type="http://schemas.openxmlformats.org/officeDocument/2006/relationships/font" Target="fonts/HelveticaNeue-regular.fntdata"/><Relationship Id="rId45" Type="http://schemas.openxmlformats.org/officeDocument/2006/relationships/font" Target="fonts/PlusJakartaSansMedium-boldItalic.fntdata"/><Relationship Id="rId89" Type="http://schemas.openxmlformats.org/officeDocument/2006/relationships/font" Target="fonts/OpenSansLight-bold.fntdata"/><Relationship Id="rId80" Type="http://schemas.openxmlformats.org/officeDocument/2006/relationships/font" Target="fonts/InterExtraLight-regular.fntdata"/><Relationship Id="rId82" Type="http://schemas.openxmlformats.org/officeDocument/2006/relationships/font" Target="fonts/InterExtraLight-italic.fntdata"/><Relationship Id="rId81" Type="http://schemas.openxmlformats.org/officeDocument/2006/relationships/font" Target="fonts/InterExtraLigh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PlusJakartaSans-bold.fntdata"/><Relationship Id="rId72" Type="http://schemas.openxmlformats.org/officeDocument/2006/relationships/font" Target="fonts/PlusJakartaSans-regular.fntdata"/><Relationship Id="rId31" Type="http://schemas.openxmlformats.org/officeDocument/2006/relationships/slide" Target="slides/slide23.xml"/><Relationship Id="rId75" Type="http://schemas.openxmlformats.org/officeDocument/2006/relationships/font" Target="fonts/PlusJakartaSans-boldItalic.fntdata"/><Relationship Id="rId30" Type="http://schemas.openxmlformats.org/officeDocument/2006/relationships/slide" Target="slides/slide22.xml"/><Relationship Id="rId74" Type="http://schemas.openxmlformats.org/officeDocument/2006/relationships/font" Target="fonts/PlusJakartaSans-italic.fntdata"/><Relationship Id="rId33" Type="http://schemas.openxmlformats.org/officeDocument/2006/relationships/slide" Target="slides/slide25.xml"/><Relationship Id="rId77" Type="http://schemas.openxmlformats.org/officeDocument/2006/relationships/font" Target="fonts/OpenSansSemiBold-bold.fntdata"/><Relationship Id="rId32" Type="http://schemas.openxmlformats.org/officeDocument/2006/relationships/slide" Target="slides/slide24.xml"/><Relationship Id="rId76" Type="http://schemas.openxmlformats.org/officeDocument/2006/relationships/font" Target="fonts/OpenSansSemiBold-regular.fntdata"/><Relationship Id="rId35" Type="http://schemas.openxmlformats.org/officeDocument/2006/relationships/slide" Target="slides/slide27.xml"/><Relationship Id="rId79" Type="http://schemas.openxmlformats.org/officeDocument/2006/relationships/font" Target="fonts/OpenSansSemiBold-boldItalic.fntdata"/><Relationship Id="rId34" Type="http://schemas.openxmlformats.org/officeDocument/2006/relationships/slide" Target="slides/slide26.xml"/><Relationship Id="rId78" Type="http://schemas.openxmlformats.org/officeDocument/2006/relationships/font" Target="fonts/OpenSansSemiBold-italic.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Inter-bold.fntdata"/><Relationship Id="rId38" Type="http://schemas.openxmlformats.org/officeDocument/2006/relationships/font" Target="fonts/Inter-regular.fntdata"/><Relationship Id="rId62" Type="http://schemas.openxmlformats.org/officeDocument/2006/relationships/font" Target="fonts/PlusJakartaSansExtraBold-bold.fntdata"/><Relationship Id="rId61" Type="http://schemas.openxmlformats.org/officeDocument/2006/relationships/font" Target="fonts/InterLight-boldItalic.fntdata"/><Relationship Id="rId20" Type="http://schemas.openxmlformats.org/officeDocument/2006/relationships/slide" Target="slides/slide12.xml"/><Relationship Id="rId64" Type="http://schemas.openxmlformats.org/officeDocument/2006/relationships/font" Target="fonts/InterSemiBold-regular.fntdata"/><Relationship Id="rId63" Type="http://schemas.openxmlformats.org/officeDocument/2006/relationships/font" Target="fonts/PlusJakartaSansExtraBold-boldItalic.fntdata"/><Relationship Id="rId22" Type="http://schemas.openxmlformats.org/officeDocument/2006/relationships/slide" Target="slides/slide14.xml"/><Relationship Id="rId66" Type="http://schemas.openxmlformats.org/officeDocument/2006/relationships/font" Target="fonts/InterSemiBold-italic.fntdata"/><Relationship Id="rId21" Type="http://schemas.openxmlformats.org/officeDocument/2006/relationships/slide" Target="slides/slide13.xml"/><Relationship Id="rId65" Type="http://schemas.openxmlformats.org/officeDocument/2006/relationships/font" Target="fonts/InterSemiBold-bold.fntdata"/><Relationship Id="rId24" Type="http://schemas.openxmlformats.org/officeDocument/2006/relationships/slide" Target="slides/slide16.xml"/><Relationship Id="rId68" Type="http://schemas.openxmlformats.org/officeDocument/2006/relationships/font" Target="fonts/Roboto-regular.fntdata"/><Relationship Id="rId23" Type="http://schemas.openxmlformats.org/officeDocument/2006/relationships/slide" Target="slides/slide15.xml"/><Relationship Id="rId67" Type="http://schemas.openxmlformats.org/officeDocument/2006/relationships/font" Target="fonts/InterSemiBold-boldItalic.fntdata"/><Relationship Id="rId60" Type="http://schemas.openxmlformats.org/officeDocument/2006/relationships/font" Target="fonts/InterLight-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Serif-bold.fntdata"/><Relationship Id="rId95" Type="http://schemas.openxmlformats.org/officeDocument/2006/relationships/font" Target="fonts/OpenSans-boldItalic.fntdata"/><Relationship Id="rId50" Type="http://schemas.openxmlformats.org/officeDocument/2006/relationships/font" Target="fonts/RobotoSerif-regular.fntdata"/><Relationship Id="rId94" Type="http://schemas.openxmlformats.org/officeDocument/2006/relationships/font" Target="fonts/OpenSans-italic.fntdata"/><Relationship Id="rId53" Type="http://schemas.openxmlformats.org/officeDocument/2006/relationships/font" Target="fonts/RobotoSerif-boldItalic.fntdata"/><Relationship Id="rId52" Type="http://schemas.openxmlformats.org/officeDocument/2006/relationships/font" Target="fonts/RobotoSerif-italic.fntdata"/><Relationship Id="rId11" Type="http://schemas.openxmlformats.org/officeDocument/2006/relationships/slide" Target="slides/slide3.xml"/><Relationship Id="rId55" Type="http://schemas.openxmlformats.org/officeDocument/2006/relationships/font" Target="fonts/MontserratSemiBold-bold.fntdata"/><Relationship Id="rId10" Type="http://schemas.openxmlformats.org/officeDocument/2006/relationships/slide" Target="slides/slide2.xml"/><Relationship Id="rId54" Type="http://schemas.openxmlformats.org/officeDocument/2006/relationships/font" Target="fonts/MontserratSemiBold-regular.fntdata"/><Relationship Id="rId13" Type="http://schemas.openxmlformats.org/officeDocument/2006/relationships/slide" Target="slides/slide5.xml"/><Relationship Id="rId57" Type="http://schemas.openxmlformats.org/officeDocument/2006/relationships/font" Target="fonts/MontserratSemiBold-boldItalic.fntdata"/><Relationship Id="rId12" Type="http://schemas.openxmlformats.org/officeDocument/2006/relationships/slide" Target="slides/slide4.xml"/><Relationship Id="rId56" Type="http://schemas.openxmlformats.org/officeDocument/2006/relationships/font" Target="fonts/MontserratSemiBold-italic.fntdata"/><Relationship Id="rId91" Type="http://schemas.openxmlformats.org/officeDocument/2006/relationships/font" Target="fonts/OpenSansLight-boldItalic.fntdata"/><Relationship Id="rId90" Type="http://schemas.openxmlformats.org/officeDocument/2006/relationships/font" Target="fonts/OpenSansLight-italic.fntdata"/><Relationship Id="rId93" Type="http://schemas.openxmlformats.org/officeDocument/2006/relationships/font" Target="fonts/OpenSans-bold.fntdata"/><Relationship Id="rId92" Type="http://schemas.openxmlformats.org/officeDocument/2006/relationships/font" Target="fonts/OpenSans-regular.fntdata"/><Relationship Id="rId15" Type="http://schemas.openxmlformats.org/officeDocument/2006/relationships/slide" Target="slides/slide7.xml"/><Relationship Id="rId59" Type="http://schemas.openxmlformats.org/officeDocument/2006/relationships/font" Target="fonts/InterLight-bold.fntdata"/><Relationship Id="rId14" Type="http://schemas.openxmlformats.org/officeDocument/2006/relationships/slide" Target="slides/slide6.xml"/><Relationship Id="rId58" Type="http://schemas.openxmlformats.org/officeDocument/2006/relationships/font" Target="fonts/InterLight-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1-13T16:18:26.628">
    <p:pos x="2020" y="624"/>
    <p:text>Should be through AppDirect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vs.ai"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 1. </a:t>
            </a:r>
            <a:r>
              <a:rPr lang="en"/>
              <a:t>Visibility into how you spend and simplified procurement to help you save</a:t>
            </a:r>
            <a:endParaRPr/>
          </a:p>
          <a:p>
            <a:pPr indent="0" lvl="0" marL="0" rtl="0" algn="l">
              <a:spcBef>
                <a:spcPts val="0"/>
              </a:spcBef>
              <a:spcAft>
                <a:spcPts val="0"/>
              </a:spcAft>
              <a:buNone/>
            </a:pPr>
            <a:r>
              <a:rPr lang="en"/>
              <a:t>Alt 2. Your status quo might be costing you more than it should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a2da06484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a2da06484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a2da064841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a2da06484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a2da064841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a2da064841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3a2da064841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3a2da06484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3a2da064841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3a2da064841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2b883faa80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2b883faa80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2b883faa80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32b883faa80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9126e9bf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29126e9bf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Procuring technology is increasingly complex—lean on AppDirect as an extension of your sales team. </a:t>
            </a:r>
            <a:endParaRPr i="1"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We provide you with the digital back office and tools you’re used to, and a 250+ bench of back office specialists, engineers, and responsive support teams.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 team of solution engineers and solution architects to identify business problems and offer expert advice to your customers on the solutions that best fit their business model.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From engaging the providers to deal registration, demonstration, quoting, and post-sales support, AppDirect is there every step of the way.</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32b401946e8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32b401946e8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32b401946e8_0_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4" name="Google Shape;1264;g32b401946e8_0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32b401946e8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1" name="Google Shape;1291;g32b401946e8_0_5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2b883faa80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6" name="Google Shape;1326;g32b883faa80_0_6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32b883faa80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5" name="Google Shape;1355;g32b883faa80_0_7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32b883faa80_0_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4" name="Google Shape;1384;g32b883faa80_0_7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32b883faa80_0_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3" name="Google Shape;1413;g32b883faa80_0_7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32b883faa80_0_7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2" name="Google Shape;1442;g32b883faa80_0_7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32b883faa80_0_8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3" name="Google Shape;1473;g32b883faa80_0_8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32b883faa80_0_8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2" name="Google Shape;1502;g32b883faa80_0_8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32b883faa80_0_8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1" name="Google Shape;1531;g32b883faa80_0_8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a2da0648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a2da0648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Fourth stat - results of third party survey with Bospar (not published yet).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2b401946e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32b401946e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Tying it back to AppDirect, these are some value proposition that we put together, making it clear how we address the pain points seen on the previous slide – again tying it closely to their main CBI </a:t>
            </a:r>
            <a:r>
              <a:rPr lang="en">
                <a:solidFill>
                  <a:schemeClr val="dk1"/>
                </a:solidFill>
              </a:rPr>
              <a:t>around</a:t>
            </a:r>
            <a:r>
              <a:rPr b="1" lang="en">
                <a:solidFill>
                  <a:schemeClr val="dk1"/>
                </a:solidFill>
              </a:rPr>
              <a:t> automating </a:t>
            </a:r>
            <a:r>
              <a:rPr lang="en">
                <a:solidFill>
                  <a:schemeClr val="dk1"/>
                </a:solidFill>
              </a:rPr>
              <a:t>their </a:t>
            </a:r>
            <a:r>
              <a:rPr b="1" lang="en">
                <a:solidFill>
                  <a:schemeClr val="dk1"/>
                </a:solidFill>
              </a:rPr>
              <a:t>run activities</a:t>
            </a:r>
            <a:r>
              <a:rPr lang="en">
                <a:solidFill>
                  <a:schemeClr val="dk1"/>
                </a:solidFill>
              </a:rPr>
              <a:t> to </a:t>
            </a:r>
            <a:r>
              <a:rPr b="1" lang="en">
                <a:solidFill>
                  <a:schemeClr val="dk1"/>
                </a:solidFill>
              </a:rPr>
              <a:t>save costs &amp; time.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Industry expertise – </a:t>
            </a:r>
            <a:r>
              <a:rPr lang="en">
                <a:solidFill>
                  <a:schemeClr val="dk1"/>
                </a:solidFill>
              </a:rPr>
              <a:t>placing the advisor at the forefront of this – expertise throughout the entire journey, from finding, buying, to managing as we know buyers are increasingly purchasing from the channel.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our “how we can help” messaging, we are speaking to both the guidance (Advisor) &amp; digital tools (Platform) offered. Initial journey is with the advisor and their team, but we also equip them with the self-serve tools in both the marketplace and the workspace if ever they want to be autonomous players (digitally enabled). </a:t>
            </a:r>
            <a:endParaRPr>
              <a:solidFill>
                <a:schemeClr val="dk1"/>
              </a:solidFill>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527c6b3d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527c6b3d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2b401946e8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32b401946e8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a2da06484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3a2da06484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a2da064841_0_67:notes"/>
          <p:cNvSpPr/>
          <p:nvPr>
            <p:ph idx="2" type="sldImg"/>
          </p:nvPr>
        </p:nvSpPr>
        <p:spPr>
          <a:xfrm>
            <a:off x="129895"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3a2da064841_0_67: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spcBef>
                <a:spcPts val="0"/>
              </a:spcBef>
              <a:spcAft>
                <a:spcPts val="0"/>
              </a:spcAft>
              <a:buNone/>
            </a:pPr>
            <a:r>
              <a:rPr lang="en">
                <a:solidFill>
                  <a:schemeClr val="dk1"/>
                </a:solidFill>
              </a:rPr>
              <a:t>Now these are the integrated platforms that let you manage your lifecycle.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Through one unified  platform, at a high level, you get immediate access to:</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AppDirect for cloud and SaaS subscription lifecycle management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Firstbase for complete hardware lifecycle management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vCom for all your network and mobility lifecycle management</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Devs.ai</a:t>
            </a:r>
            <a:r>
              <a:rPr lang="en">
                <a:solidFill>
                  <a:schemeClr val="dk1"/>
                </a:solidFill>
              </a:rPr>
              <a:t> to help you securely derive insights from your company data and build agents that automate your organization’s workflows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NOC to monitor your network infrastructure ongoing and prevent downtime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integration is crucial because fragmented technology environments often stand in the way of successful digital transformation. By providing holistic visibility, our solution ensures your technology roadmap stays aligned with actual usage and costs.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Now let’s dive into each solution.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a2da06484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3a2da06484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 Id="rId3"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1.png"/><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png"/><Relationship Id="rId3"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1.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 Id="rId3"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620" name="Shape 620"/>
        <p:cNvGrpSpPr/>
        <p:nvPr/>
      </p:nvGrpSpPr>
      <p:grpSpPr>
        <a:xfrm>
          <a:off x="0" y="0"/>
          <a:ext cx="0" cy="0"/>
          <a:chOff x="0" y="0"/>
          <a:chExt cx="0" cy="0"/>
        </a:xfrm>
      </p:grpSpPr>
      <p:grpSp>
        <p:nvGrpSpPr>
          <p:cNvPr id="621" name="Google Shape;621;p103"/>
          <p:cNvGrpSpPr/>
          <p:nvPr/>
        </p:nvGrpSpPr>
        <p:grpSpPr>
          <a:xfrm>
            <a:off x="4822703" y="31"/>
            <a:ext cx="4321568" cy="5143648"/>
            <a:chOff x="3991150" y="848375"/>
            <a:chExt cx="3376225" cy="4018475"/>
          </a:xfrm>
        </p:grpSpPr>
        <p:sp>
          <p:nvSpPr>
            <p:cNvPr id="622" name="Google Shape;622;p10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0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0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5" name="Google Shape;625;p10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26" name="Google Shape;626;p10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27" name="Google Shape;627;p10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28" name="Google Shape;628;p10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29" name="Google Shape;629;p10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0" name="Google Shape;630;p10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31" name="Google Shape;631;p10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632" name="Shape 632"/>
        <p:cNvGrpSpPr/>
        <p:nvPr/>
      </p:nvGrpSpPr>
      <p:grpSpPr>
        <a:xfrm>
          <a:off x="0" y="0"/>
          <a:ext cx="0" cy="0"/>
          <a:chOff x="0" y="0"/>
          <a:chExt cx="0" cy="0"/>
        </a:xfrm>
      </p:grpSpPr>
      <p:grpSp>
        <p:nvGrpSpPr>
          <p:cNvPr id="633" name="Google Shape;633;p104"/>
          <p:cNvGrpSpPr/>
          <p:nvPr/>
        </p:nvGrpSpPr>
        <p:grpSpPr>
          <a:xfrm>
            <a:off x="4822703" y="31"/>
            <a:ext cx="4321568" cy="5143648"/>
            <a:chOff x="4822703" y="31"/>
            <a:chExt cx="4321568" cy="5143648"/>
          </a:xfrm>
        </p:grpSpPr>
        <p:sp>
          <p:nvSpPr>
            <p:cNvPr id="634" name="Google Shape;634;p10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0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0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7" name="Google Shape;637;p10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38" name="Google Shape;638;p10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639" name="Google Shape;639;p10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0" name="Google Shape;640;p10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1" name="Google Shape;641;p10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2" name="Google Shape;642;p10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643" name="Google Shape;643;p10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644" name="Shape 644"/>
        <p:cNvGrpSpPr/>
        <p:nvPr/>
      </p:nvGrpSpPr>
      <p:grpSpPr>
        <a:xfrm>
          <a:off x="0" y="0"/>
          <a:ext cx="0" cy="0"/>
          <a:chOff x="0" y="0"/>
          <a:chExt cx="0" cy="0"/>
        </a:xfrm>
      </p:grpSpPr>
      <p:grpSp>
        <p:nvGrpSpPr>
          <p:cNvPr id="645" name="Google Shape;645;p105"/>
          <p:cNvGrpSpPr/>
          <p:nvPr/>
        </p:nvGrpSpPr>
        <p:grpSpPr>
          <a:xfrm>
            <a:off x="4822703" y="31"/>
            <a:ext cx="4321568" cy="5143648"/>
            <a:chOff x="3991150" y="848375"/>
            <a:chExt cx="3376225" cy="4018475"/>
          </a:xfrm>
        </p:grpSpPr>
        <p:sp>
          <p:nvSpPr>
            <p:cNvPr id="646" name="Google Shape;646;p10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0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0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 name="Google Shape;649;p10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0" name="Google Shape;650;p10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105"/>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52" name="Google Shape;652;p105"/>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53" name="Google Shape;653;p10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4" name="Google Shape;654;p105"/>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55" name="Google Shape;655;p10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656" name="Shape 656"/>
        <p:cNvGrpSpPr/>
        <p:nvPr/>
      </p:nvGrpSpPr>
      <p:grpSpPr>
        <a:xfrm>
          <a:off x="0" y="0"/>
          <a:ext cx="0" cy="0"/>
          <a:chOff x="0" y="0"/>
          <a:chExt cx="0" cy="0"/>
        </a:xfrm>
      </p:grpSpPr>
      <p:grpSp>
        <p:nvGrpSpPr>
          <p:cNvPr id="657" name="Google Shape;657;p106"/>
          <p:cNvGrpSpPr/>
          <p:nvPr/>
        </p:nvGrpSpPr>
        <p:grpSpPr>
          <a:xfrm>
            <a:off x="4822703" y="31"/>
            <a:ext cx="4321568" cy="5143648"/>
            <a:chOff x="4822703" y="31"/>
            <a:chExt cx="4321568" cy="5143648"/>
          </a:xfrm>
        </p:grpSpPr>
        <p:sp>
          <p:nvSpPr>
            <p:cNvPr id="658" name="Google Shape;658;p10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0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0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10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62" name="Google Shape;662;p106"/>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63" name="Google Shape;663;p10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64" name="Google Shape;664;p10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65" name="Google Shape;665;p106"/>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66" name="Google Shape;666;p106"/>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67" name="Google Shape;667;p10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668" name="Shape 668"/>
        <p:cNvGrpSpPr/>
        <p:nvPr/>
      </p:nvGrpSpPr>
      <p:grpSpPr>
        <a:xfrm>
          <a:off x="0" y="0"/>
          <a:ext cx="0" cy="0"/>
          <a:chOff x="0" y="0"/>
          <a:chExt cx="0" cy="0"/>
        </a:xfrm>
      </p:grpSpPr>
      <p:grpSp>
        <p:nvGrpSpPr>
          <p:cNvPr id="669" name="Google Shape;669;p107"/>
          <p:cNvGrpSpPr/>
          <p:nvPr/>
        </p:nvGrpSpPr>
        <p:grpSpPr>
          <a:xfrm>
            <a:off x="4822703" y="31"/>
            <a:ext cx="4321568" cy="5143648"/>
            <a:chOff x="3991150" y="848375"/>
            <a:chExt cx="3376225" cy="4018475"/>
          </a:xfrm>
        </p:grpSpPr>
        <p:sp>
          <p:nvSpPr>
            <p:cNvPr id="670" name="Google Shape;670;p10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0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0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3" name="Google Shape;673;p10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74" name="Google Shape;674;p10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75" name="Google Shape;675;p107"/>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76" name="Google Shape;676;p107"/>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77" name="Google Shape;677;p10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78" name="Google Shape;678;p10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679" name="Google Shape;679;p107"/>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80" name="Google Shape;680;p10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681" name="Shape 681"/>
        <p:cNvGrpSpPr/>
        <p:nvPr/>
      </p:nvGrpSpPr>
      <p:grpSpPr>
        <a:xfrm>
          <a:off x="0" y="0"/>
          <a:ext cx="0" cy="0"/>
          <a:chOff x="0" y="0"/>
          <a:chExt cx="0" cy="0"/>
        </a:xfrm>
      </p:grpSpPr>
      <p:grpSp>
        <p:nvGrpSpPr>
          <p:cNvPr id="682" name="Google Shape;682;p108"/>
          <p:cNvGrpSpPr/>
          <p:nvPr/>
        </p:nvGrpSpPr>
        <p:grpSpPr>
          <a:xfrm>
            <a:off x="4822703" y="31"/>
            <a:ext cx="4321568" cy="5143648"/>
            <a:chOff x="4822703" y="31"/>
            <a:chExt cx="4321568" cy="5143648"/>
          </a:xfrm>
        </p:grpSpPr>
        <p:sp>
          <p:nvSpPr>
            <p:cNvPr id="683" name="Google Shape;683;p10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0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0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6" name="Google Shape;686;p10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87" name="Google Shape;687;p108"/>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88" name="Google Shape;688;p10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689" name="Google Shape;689;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0" name="Google Shape;690;p108"/>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91" name="Google Shape;691;p108"/>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92" name="Google Shape;692;p108"/>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693" name="Google Shape;693;p10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694" name="Shape 694"/>
        <p:cNvGrpSpPr/>
        <p:nvPr/>
      </p:nvGrpSpPr>
      <p:grpSpPr>
        <a:xfrm>
          <a:off x="0" y="0"/>
          <a:ext cx="0" cy="0"/>
          <a:chOff x="0" y="0"/>
          <a:chExt cx="0" cy="0"/>
        </a:xfrm>
      </p:grpSpPr>
      <p:sp>
        <p:nvSpPr>
          <p:cNvPr id="695" name="Google Shape;695;p109"/>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0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697" name="Google Shape;697;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98" name="Google Shape;698;p10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99" name="Google Shape;699;p10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0" name="Google Shape;700;p109"/>
          <p:cNvSpPr/>
          <p:nvPr>
            <p:ph idx="2" type="pic"/>
          </p:nvPr>
        </p:nvSpPr>
        <p:spPr>
          <a:xfrm>
            <a:off x="3710250" y="494700"/>
            <a:ext cx="4976700" cy="4168500"/>
          </a:xfrm>
          <a:prstGeom prst="rect">
            <a:avLst/>
          </a:prstGeom>
          <a:noFill/>
          <a:ln>
            <a:noFill/>
          </a:ln>
        </p:spPr>
      </p:sp>
      <p:sp>
        <p:nvSpPr>
          <p:cNvPr id="701" name="Google Shape;701;p10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702" name="Shape 702"/>
        <p:cNvGrpSpPr/>
        <p:nvPr/>
      </p:nvGrpSpPr>
      <p:grpSpPr>
        <a:xfrm>
          <a:off x="0" y="0"/>
          <a:ext cx="0" cy="0"/>
          <a:chOff x="0" y="0"/>
          <a:chExt cx="0" cy="0"/>
        </a:xfrm>
      </p:grpSpPr>
      <p:sp>
        <p:nvSpPr>
          <p:cNvPr id="703" name="Google Shape;703;p110"/>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1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705" name="Google Shape;705;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06" name="Google Shape;706;p11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707" name="Google Shape;707;p1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8" name="Google Shape;708;p110"/>
          <p:cNvSpPr/>
          <p:nvPr>
            <p:ph idx="2" type="pic"/>
          </p:nvPr>
        </p:nvSpPr>
        <p:spPr>
          <a:xfrm>
            <a:off x="3710250" y="494700"/>
            <a:ext cx="4976700" cy="4168500"/>
          </a:xfrm>
          <a:prstGeom prst="rect">
            <a:avLst/>
          </a:prstGeom>
          <a:noFill/>
          <a:ln>
            <a:noFill/>
          </a:ln>
        </p:spPr>
      </p:sp>
      <p:sp>
        <p:nvSpPr>
          <p:cNvPr id="709" name="Google Shape;709;p11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710" name="Shape 710"/>
        <p:cNvGrpSpPr/>
        <p:nvPr/>
      </p:nvGrpSpPr>
      <p:grpSpPr>
        <a:xfrm>
          <a:off x="0" y="0"/>
          <a:ext cx="0" cy="0"/>
          <a:chOff x="0" y="0"/>
          <a:chExt cx="0" cy="0"/>
        </a:xfrm>
      </p:grpSpPr>
      <p:sp>
        <p:nvSpPr>
          <p:cNvPr id="711" name="Google Shape;711;p111"/>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3" name="Google Shape;713;p1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14" name="Google Shape;714;p11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715" name="Google Shape;715;p11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16" name="Google Shape;716;p11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17" name="Google Shape;717;p11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18" name="Google Shape;718;p111"/>
          <p:cNvSpPr/>
          <p:nvPr>
            <p:ph idx="5" type="pic"/>
          </p:nvPr>
        </p:nvSpPr>
        <p:spPr>
          <a:xfrm>
            <a:off x="462775" y="1946900"/>
            <a:ext cx="2577300" cy="1253400"/>
          </a:xfrm>
          <a:prstGeom prst="rect">
            <a:avLst/>
          </a:prstGeom>
          <a:noFill/>
          <a:ln>
            <a:noFill/>
          </a:ln>
        </p:spPr>
      </p:sp>
      <p:sp>
        <p:nvSpPr>
          <p:cNvPr id="719" name="Google Shape;719;p111"/>
          <p:cNvSpPr/>
          <p:nvPr>
            <p:ph idx="6" type="pic"/>
          </p:nvPr>
        </p:nvSpPr>
        <p:spPr>
          <a:xfrm>
            <a:off x="3287375" y="1946900"/>
            <a:ext cx="2577300" cy="1253400"/>
          </a:xfrm>
          <a:prstGeom prst="rect">
            <a:avLst/>
          </a:prstGeom>
          <a:noFill/>
          <a:ln>
            <a:noFill/>
          </a:ln>
        </p:spPr>
      </p:sp>
      <p:sp>
        <p:nvSpPr>
          <p:cNvPr id="720" name="Google Shape;720;p111"/>
          <p:cNvSpPr/>
          <p:nvPr>
            <p:ph idx="7" type="pic"/>
          </p:nvPr>
        </p:nvSpPr>
        <p:spPr>
          <a:xfrm>
            <a:off x="6091125" y="1946900"/>
            <a:ext cx="2577300" cy="1253400"/>
          </a:xfrm>
          <a:prstGeom prst="rect">
            <a:avLst/>
          </a:prstGeom>
          <a:noFill/>
          <a:ln>
            <a:noFill/>
          </a:ln>
        </p:spPr>
      </p:sp>
      <p:pic>
        <p:nvPicPr>
          <p:cNvPr id="721" name="Google Shape;721;p11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2" name="Google Shape;722;p11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723" name="Shape 723"/>
        <p:cNvGrpSpPr/>
        <p:nvPr/>
      </p:nvGrpSpPr>
      <p:grpSpPr>
        <a:xfrm>
          <a:off x="0" y="0"/>
          <a:ext cx="0" cy="0"/>
          <a:chOff x="0" y="0"/>
          <a:chExt cx="0" cy="0"/>
        </a:xfrm>
      </p:grpSpPr>
      <p:sp>
        <p:nvSpPr>
          <p:cNvPr id="724" name="Google Shape;724;p112"/>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26" name="Google Shape;726;p11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727" name="Google Shape;727;p11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728" name="Google Shape;728;p11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729" name="Google Shape;729;p11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730" name="Google Shape;730;p112"/>
          <p:cNvSpPr/>
          <p:nvPr>
            <p:ph idx="5" type="pic"/>
          </p:nvPr>
        </p:nvSpPr>
        <p:spPr>
          <a:xfrm>
            <a:off x="462775" y="1946900"/>
            <a:ext cx="2577300" cy="1253400"/>
          </a:xfrm>
          <a:prstGeom prst="rect">
            <a:avLst/>
          </a:prstGeom>
          <a:noFill/>
          <a:ln>
            <a:noFill/>
          </a:ln>
        </p:spPr>
      </p:sp>
      <p:sp>
        <p:nvSpPr>
          <p:cNvPr id="731" name="Google Shape;731;p112"/>
          <p:cNvSpPr/>
          <p:nvPr>
            <p:ph idx="6" type="pic"/>
          </p:nvPr>
        </p:nvSpPr>
        <p:spPr>
          <a:xfrm>
            <a:off x="3287375" y="1946900"/>
            <a:ext cx="2577300" cy="1253400"/>
          </a:xfrm>
          <a:prstGeom prst="rect">
            <a:avLst/>
          </a:prstGeom>
          <a:noFill/>
          <a:ln>
            <a:noFill/>
          </a:ln>
        </p:spPr>
      </p:sp>
      <p:sp>
        <p:nvSpPr>
          <p:cNvPr id="732" name="Google Shape;732;p112"/>
          <p:cNvSpPr/>
          <p:nvPr>
            <p:ph idx="7" type="pic"/>
          </p:nvPr>
        </p:nvSpPr>
        <p:spPr>
          <a:xfrm>
            <a:off x="6091125" y="1946900"/>
            <a:ext cx="2577300" cy="1253400"/>
          </a:xfrm>
          <a:prstGeom prst="rect">
            <a:avLst/>
          </a:prstGeom>
          <a:noFill/>
          <a:ln>
            <a:noFill/>
          </a:ln>
        </p:spPr>
      </p:sp>
      <p:pic>
        <p:nvPicPr>
          <p:cNvPr id="733" name="Google Shape;733;p11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4" name="Google Shape;734;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5" name="Google Shape;735;p11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736" name="Shape 736"/>
        <p:cNvGrpSpPr/>
        <p:nvPr/>
      </p:nvGrpSpPr>
      <p:grpSpPr>
        <a:xfrm>
          <a:off x="0" y="0"/>
          <a:ext cx="0" cy="0"/>
          <a:chOff x="0" y="0"/>
          <a:chExt cx="0" cy="0"/>
        </a:xfrm>
      </p:grpSpPr>
      <p:sp>
        <p:nvSpPr>
          <p:cNvPr id="737" name="Google Shape;737;p11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8" name="Google Shape;738;p1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39" name="Google Shape;739;p11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740" name="Google Shape;740;p11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741" name="Google Shape;741;p113"/>
          <p:cNvSpPr/>
          <p:nvPr>
            <p:ph idx="3" type="pic"/>
          </p:nvPr>
        </p:nvSpPr>
        <p:spPr>
          <a:xfrm>
            <a:off x="6111950" y="486725"/>
            <a:ext cx="2574900" cy="4176600"/>
          </a:xfrm>
          <a:prstGeom prst="rect">
            <a:avLst/>
          </a:prstGeom>
          <a:noFill/>
          <a:ln>
            <a:noFill/>
          </a:ln>
        </p:spPr>
      </p:sp>
      <p:pic>
        <p:nvPicPr>
          <p:cNvPr id="742" name="Google Shape;742;p11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43" name="Google Shape;743;p11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744" name="Shape 744"/>
        <p:cNvGrpSpPr/>
        <p:nvPr/>
      </p:nvGrpSpPr>
      <p:grpSpPr>
        <a:xfrm>
          <a:off x="0" y="0"/>
          <a:ext cx="0" cy="0"/>
          <a:chOff x="0" y="0"/>
          <a:chExt cx="0" cy="0"/>
        </a:xfrm>
      </p:grpSpPr>
      <p:sp>
        <p:nvSpPr>
          <p:cNvPr id="745" name="Google Shape;745;p11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6" name="Google Shape;746;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47" name="Google Shape;747;p11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48" name="Google Shape;748;p11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49" name="Google Shape;749;p114"/>
          <p:cNvSpPr/>
          <p:nvPr>
            <p:ph idx="3" type="pic"/>
          </p:nvPr>
        </p:nvSpPr>
        <p:spPr>
          <a:xfrm>
            <a:off x="6111950" y="486725"/>
            <a:ext cx="2574900" cy="4176600"/>
          </a:xfrm>
          <a:prstGeom prst="rect">
            <a:avLst/>
          </a:prstGeom>
          <a:noFill/>
          <a:ln>
            <a:noFill/>
          </a:ln>
        </p:spPr>
      </p:sp>
      <p:sp>
        <p:nvSpPr>
          <p:cNvPr id="750" name="Google Shape;750;p114"/>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751" name="Google Shape;751;p114"/>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752" name="Google Shape;752;p114"/>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753" name="Google Shape;753;p114"/>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54" name="Google Shape;754;p11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755" name="Shape 755"/>
        <p:cNvGrpSpPr/>
        <p:nvPr/>
      </p:nvGrpSpPr>
      <p:grpSpPr>
        <a:xfrm>
          <a:off x="0" y="0"/>
          <a:ext cx="0" cy="0"/>
          <a:chOff x="0" y="0"/>
          <a:chExt cx="0" cy="0"/>
        </a:xfrm>
      </p:grpSpPr>
      <p:sp>
        <p:nvSpPr>
          <p:cNvPr id="756" name="Google Shape;756;p115"/>
          <p:cNvSpPr/>
          <p:nvPr>
            <p:ph idx="2" type="pic"/>
          </p:nvPr>
        </p:nvSpPr>
        <p:spPr>
          <a:xfrm>
            <a:off x="3276600" y="486725"/>
            <a:ext cx="2590800" cy="4176600"/>
          </a:xfrm>
          <a:prstGeom prst="rect">
            <a:avLst/>
          </a:prstGeom>
          <a:noFill/>
          <a:ln>
            <a:noFill/>
          </a:ln>
        </p:spPr>
      </p:sp>
      <p:sp>
        <p:nvSpPr>
          <p:cNvPr id="757" name="Google Shape;757;p11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8" name="Google Shape;758;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59" name="Google Shape;759;p11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760" name="Google Shape;760;p11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61" name="Google Shape;761;p11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762" name="Shape 762"/>
        <p:cNvGrpSpPr/>
        <p:nvPr/>
      </p:nvGrpSpPr>
      <p:grpSpPr>
        <a:xfrm>
          <a:off x="0" y="0"/>
          <a:ext cx="0" cy="0"/>
          <a:chOff x="0" y="0"/>
          <a:chExt cx="0" cy="0"/>
        </a:xfrm>
      </p:grpSpPr>
      <p:sp>
        <p:nvSpPr>
          <p:cNvPr id="763" name="Google Shape;763;p116"/>
          <p:cNvSpPr/>
          <p:nvPr>
            <p:ph idx="2" type="pic"/>
          </p:nvPr>
        </p:nvSpPr>
        <p:spPr>
          <a:xfrm>
            <a:off x="3276600" y="486725"/>
            <a:ext cx="2590800" cy="4176600"/>
          </a:xfrm>
          <a:prstGeom prst="rect">
            <a:avLst/>
          </a:prstGeom>
          <a:noFill/>
          <a:ln>
            <a:noFill/>
          </a:ln>
        </p:spPr>
      </p:sp>
      <p:sp>
        <p:nvSpPr>
          <p:cNvPr id="764" name="Google Shape;764;p11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65" name="Google Shape;765;p11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766" name="Google Shape;766;p11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67" name="Google Shape;767;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68" name="Google Shape;768;p11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769" name="Shape 769"/>
        <p:cNvGrpSpPr/>
        <p:nvPr/>
      </p:nvGrpSpPr>
      <p:grpSpPr>
        <a:xfrm>
          <a:off x="0" y="0"/>
          <a:ext cx="0" cy="0"/>
          <a:chOff x="0" y="0"/>
          <a:chExt cx="0" cy="0"/>
        </a:xfrm>
      </p:grpSpPr>
      <p:sp>
        <p:nvSpPr>
          <p:cNvPr id="770" name="Google Shape;770;p11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771" name="Google Shape;771;p11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772" name="Google Shape;772;p117"/>
          <p:cNvSpPr/>
          <p:nvPr>
            <p:ph idx="3" type="pic"/>
          </p:nvPr>
        </p:nvSpPr>
        <p:spPr>
          <a:xfrm>
            <a:off x="457200" y="486725"/>
            <a:ext cx="2590800" cy="4176600"/>
          </a:xfrm>
          <a:prstGeom prst="rect">
            <a:avLst/>
          </a:prstGeom>
          <a:noFill/>
          <a:ln>
            <a:noFill/>
          </a:ln>
        </p:spPr>
      </p:sp>
      <p:sp>
        <p:nvSpPr>
          <p:cNvPr id="773" name="Google Shape;773;p11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4" name="Google Shape;774;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75" name="Google Shape;775;p11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76" name="Google Shape;776;p11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777" name="Shape 777"/>
        <p:cNvGrpSpPr/>
        <p:nvPr/>
      </p:nvGrpSpPr>
      <p:grpSpPr>
        <a:xfrm>
          <a:off x="0" y="0"/>
          <a:ext cx="0" cy="0"/>
          <a:chOff x="0" y="0"/>
          <a:chExt cx="0" cy="0"/>
        </a:xfrm>
      </p:grpSpPr>
      <p:sp>
        <p:nvSpPr>
          <p:cNvPr id="778" name="Google Shape;778;p11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79" name="Google Shape;779;p11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80" name="Google Shape;780;p118"/>
          <p:cNvSpPr/>
          <p:nvPr>
            <p:ph idx="3" type="pic"/>
          </p:nvPr>
        </p:nvSpPr>
        <p:spPr>
          <a:xfrm>
            <a:off x="457200" y="486725"/>
            <a:ext cx="2590800" cy="4176600"/>
          </a:xfrm>
          <a:prstGeom prst="rect">
            <a:avLst/>
          </a:prstGeom>
          <a:noFill/>
          <a:ln>
            <a:noFill/>
          </a:ln>
        </p:spPr>
      </p:sp>
      <p:sp>
        <p:nvSpPr>
          <p:cNvPr id="781" name="Google Shape;781;p11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782" name="Google Shape;782;p11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83" name="Google Shape;783;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84" name="Google Shape;784;p11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785" name="Shape 785"/>
        <p:cNvGrpSpPr/>
        <p:nvPr/>
      </p:nvGrpSpPr>
      <p:grpSpPr>
        <a:xfrm>
          <a:off x="0" y="0"/>
          <a:ext cx="0" cy="0"/>
          <a:chOff x="0" y="0"/>
          <a:chExt cx="0" cy="0"/>
        </a:xfrm>
      </p:grpSpPr>
      <p:sp>
        <p:nvSpPr>
          <p:cNvPr id="786" name="Google Shape;786;p11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787" name="Google Shape;787;p11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788" name="Google Shape;788;p119"/>
          <p:cNvGrpSpPr/>
          <p:nvPr/>
        </p:nvGrpSpPr>
        <p:grpSpPr>
          <a:xfrm>
            <a:off x="4822703" y="31"/>
            <a:ext cx="4321568" cy="5143648"/>
            <a:chOff x="3991150" y="848375"/>
            <a:chExt cx="3376225" cy="4018475"/>
          </a:xfrm>
        </p:grpSpPr>
        <p:sp>
          <p:nvSpPr>
            <p:cNvPr id="789" name="Google Shape;789;p11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2" name="Google Shape;792;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93" name="Google Shape;793;p11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94" name="Google Shape;794;p11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795" name="Google Shape;795;p119"/>
          <p:cNvSpPr/>
          <p:nvPr>
            <p:ph idx="2" type="pic"/>
          </p:nvPr>
        </p:nvSpPr>
        <p:spPr>
          <a:xfrm>
            <a:off x="1123950" y="1943100"/>
            <a:ext cx="1257300" cy="1257300"/>
          </a:xfrm>
          <a:prstGeom prst="ellipse">
            <a:avLst/>
          </a:prstGeom>
          <a:noFill/>
          <a:ln>
            <a:noFill/>
          </a:ln>
        </p:spPr>
      </p:sp>
      <p:sp>
        <p:nvSpPr>
          <p:cNvPr id="796" name="Google Shape;796;p11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797" name="Shape 797"/>
        <p:cNvGrpSpPr/>
        <p:nvPr/>
      </p:nvGrpSpPr>
      <p:grpSpPr>
        <a:xfrm>
          <a:off x="0" y="0"/>
          <a:ext cx="0" cy="0"/>
          <a:chOff x="0" y="0"/>
          <a:chExt cx="0" cy="0"/>
        </a:xfrm>
      </p:grpSpPr>
      <p:grpSp>
        <p:nvGrpSpPr>
          <p:cNvPr id="798" name="Google Shape;798;p120"/>
          <p:cNvGrpSpPr/>
          <p:nvPr/>
        </p:nvGrpSpPr>
        <p:grpSpPr>
          <a:xfrm>
            <a:off x="4822703" y="31"/>
            <a:ext cx="4321568" cy="5143648"/>
            <a:chOff x="4822703" y="31"/>
            <a:chExt cx="4321568" cy="5143648"/>
          </a:xfrm>
        </p:grpSpPr>
        <p:sp>
          <p:nvSpPr>
            <p:cNvPr id="799" name="Google Shape;799;p12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2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2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2" name="Google Shape;802;p12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03" name="Google Shape;803;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04" name="Google Shape;804;p12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805" name="Google Shape;805;p12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806" name="Google Shape;806;p12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807" name="Google Shape;807;p120"/>
          <p:cNvSpPr/>
          <p:nvPr>
            <p:ph idx="2" type="pic"/>
          </p:nvPr>
        </p:nvSpPr>
        <p:spPr>
          <a:xfrm>
            <a:off x="1123950" y="1943100"/>
            <a:ext cx="1257300" cy="1257300"/>
          </a:xfrm>
          <a:prstGeom prst="ellipse">
            <a:avLst/>
          </a:prstGeom>
          <a:noFill/>
          <a:ln>
            <a:noFill/>
          </a:ln>
        </p:spPr>
      </p:sp>
      <p:sp>
        <p:nvSpPr>
          <p:cNvPr id="808" name="Google Shape;808;p12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809" name="Shape 809"/>
        <p:cNvGrpSpPr/>
        <p:nvPr/>
      </p:nvGrpSpPr>
      <p:grpSpPr>
        <a:xfrm>
          <a:off x="0" y="0"/>
          <a:ext cx="0" cy="0"/>
          <a:chOff x="0" y="0"/>
          <a:chExt cx="0" cy="0"/>
        </a:xfrm>
      </p:grpSpPr>
      <p:grpSp>
        <p:nvGrpSpPr>
          <p:cNvPr id="810" name="Google Shape;810;p121"/>
          <p:cNvGrpSpPr/>
          <p:nvPr/>
        </p:nvGrpSpPr>
        <p:grpSpPr>
          <a:xfrm>
            <a:off x="4822703" y="31"/>
            <a:ext cx="4321568" cy="5143648"/>
            <a:chOff x="3991150" y="848375"/>
            <a:chExt cx="3376225" cy="4018475"/>
          </a:xfrm>
        </p:grpSpPr>
        <p:sp>
          <p:nvSpPr>
            <p:cNvPr id="811" name="Google Shape;811;p12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2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2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14" name="Google Shape;814;p1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15" name="Google Shape;815;p12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6" name="Google Shape;816;p1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17" name="Google Shape;817;p12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818" name="Shape 818"/>
        <p:cNvGrpSpPr/>
        <p:nvPr/>
      </p:nvGrpSpPr>
      <p:grpSpPr>
        <a:xfrm>
          <a:off x="0" y="0"/>
          <a:ext cx="0" cy="0"/>
          <a:chOff x="0" y="0"/>
          <a:chExt cx="0" cy="0"/>
        </a:xfrm>
      </p:grpSpPr>
      <p:grpSp>
        <p:nvGrpSpPr>
          <p:cNvPr id="819" name="Google Shape;819;p122"/>
          <p:cNvGrpSpPr/>
          <p:nvPr/>
        </p:nvGrpSpPr>
        <p:grpSpPr>
          <a:xfrm>
            <a:off x="4822703" y="31"/>
            <a:ext cx="4321568" cy="5143648"/>
            <a:chOff x="4822703" y="31"/>
            <a:chExt cx="4321568" cy="5143648"/>
          </a:xfrm>
        </p:grpSpPr>
        <p:sp>
          <p:nvSpPr>
            <p:cNvPr id="820" name="Google Shape;820;p12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2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2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3" name="Google Shape;823;p1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824" name="Google Shape;824;p12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25" name="Google Shape;825;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26" name="Google Shape;826;p12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827" name="Shape 827"/>
        <p:cNvGrpSpPr/>
        <p:nvPr/>
      </p:nvGrpSpPr>
      <p:grpSpPr>
        <a:xfrm>
          <a:off x="0" y="0"/>
          <a:ext cx="0" cy="0"/>
          <a:chOff x="0" y="0"/>
          <a:chExt cx="0" cy="0"/>
        </a:xfrm>
      </p:grpSpPr>
      <p:sp>
        <p:nvSpPr>
          <p:cNvPr id="828" name="Google Shape;828;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829" name="Google Shape;829;p123"/>
          <p:cNvGrpSpPr/>
          <p:nvPr/>
        </p:nvGrpSpPr>
        <p:grpSpPr>
          <a:xfrm>
            <a:off x="4822703" y="31"/>
            <a:ext cx="4321568" cy="5143648"/>
            <a:chOff x="3991150" y="848375"/>
            <a:chExt cx="3376225" cy="4018475"/>
          </a:xfrm>
        </p:grpSpPr>
        <p:sp>
          <p:nvSpPr>
            <p:cNvPr id="830" name="Google Shape;830;p12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2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2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33" name="Google Shape;833;p12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34" name="Google Shape;834;p12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835" name="Shape 835"/>
        <p:cNvGrpSpPr/>
        <p:nvPr/>
      </p:nvGrpSpPr>
      <p:grpSpPr>
        <a:xfrm>
          <a:off x="0" y="0"/>
          <a:ext cx="0" cy="0"/>
          <a:chOff x="0" y="0"/>
          <a:chExt cx="0" cy="0"/>
        </a:xfrm>
      </p:grpSpPr>
      <p:grpSp>
        <p:nvGrpSpPr>
          <p:cNvPr id="836" name="Google Shape;836;p124"/>
          <p:cNvGrpSpPr/>
          <p:nvPr/>
        </p:nvGrpSpPr>
        <p:grpSpPr>
          <a:xfrm>
            <a:off x="4822703" y="31"/>
            <a:ext cx="4321568" cy="5143648"/>
            <a:chOff x="4822703" y="31"/>
            <a:chExt cx="4321568" cy="5143648"/>
          </a:xfrm>
        </p:grpSpPr>
        <p:sp>
          <p:nvSpPr>
            <p:cNvPr id="837" name="Google Shape;837;p12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2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2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 name="Google Shape;840;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841" name="Google Shape;841;p12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42" name="Google Shape;842;p12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843" name="Shape 843"/>
        <p:cNvGrpSpPr/>
        <p:nvPr/>
      </p:nvGrpSpPr>
      <p:grpSpPr>
        <a:xfrm>
          <a:off x="0" y="0"/>
          <a:ext cx="0" cy="0"/>
          <a:chOff x="0" y="0"/>
          <a:chExt cx="0" cy="0"/>
        </a:xfrm>
      </p:grpSpPr>
      <p:sp>
        <p:nvSpPr>
          <p:cNvPr id="844" name="Google Shape;844;p12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845" name="Google Shape;845;p12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846" name="Shape 846"/>
        <p:cNvGrpSpPr/>
        <p:nvPr/>
      </p:nvGrpSpPr>
      <p:grpSpPr>
        <a:xfrm>
          <a:off x="0" y="0"/>
          <a:ext cx="0" cy="0"/>
          <a:chOff x="0" y="0"/>
          <a:chExt cx="0" cy="0"/>
        </a:xfrm>
      </p:grpSpPr>
      <p:sp>
        <p:nvSpPr>
          <p:cNvPr id="847" name="Google Shape;847;p12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848" name="Google Shape;848;p12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849" name="Shape 849"/>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850" name="Shape 850"/>
        <p:cNvGrpSpPr/>
        <p:nvPr/>
      </p:nvGrpSpPr>
      <p:grpSpPr>
        <a:xfrm>
          <a:off x="0" y="0"/>
          <a:ext cx="0" cy="0"/>
          <a:chOff x="0" y="0"/>
          <a:chExt cx="0" cy="0"/>
        </a:xfrm>
      </p:grpSpPr>
      <p:pic>
        <p:nvPicPr>
          <p:cNvPr id="851" name="Google Shape;851;p12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52" name="Google Shape;852;p12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53" name="Google Shape;853;p12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54" name="Google Shape;854;p12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855" name="Shape 855"/>
        <p:cNvGrpSpPr/>
        <p:nvPr/>
      </p:nvGrpSpPr>
      <p:grpSpPr>
        <a:xfrm>
          <a:off x="0" y="0"/>
          <a:ext cx="0" cy="0"/>
          <a:chOff x="0" y="0"/>
          <a:chExt cx="0" cy="0"/>
        </a:xfrm>
      </p:grpSpPr>
      <p:sp>
        <p:nvSpPr>
          <p:cNvPr id="856" name="Google Shape;856;p12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857" name="Shape 857"/>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858" name="Shape 858"/>
        <p:cNvGrpSpPr/>
        <p:nvPr/>
      </p:nvGrpSpPr>
      <p:grpSpPr>
        <a:xfrm>
          <a:off x="0" y="0"/>
          <a:ext cx="0" cy="0"/>
          <a:chOff x="0" y="0"/>
          <a:chExt cx="0" cy="0"/>
        </a:xfrm>
      </p:grpSpPr>
      <p:pic>
        <p:nvPicPr>
          <p:cNvPr id="859" name="Google Shape;859;p13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60" name="Google Shape;860;p13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61" name="Google Shape;861;p13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62" name="Google Shape;862;p13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863" name="Shape 863"/>
        <p:cNvGrpSpPr/>
        <p:nvPr/>
      </p:nvGrpSpPr>
      <p:grpSpPr>
        <a:xfrm>
          <a:off x="0" y="0"/>
          <a:ext cx="0" cy="0"/>
          <a:chOff x="0" y="0"/>
          <a:chExt cx="0" cy="0"/>
        </a:xfrm>
      </p:grpSpPr>
      <p:sp>
        <p:nvSpPr>
          <p:cNvPr id="864" name="Google Shape;864;p13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5" name="Google Shape;865;p13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6" name="Google Shape;866;p13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7" name="Google Shape;867;p13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868" name="Shape 868"/>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869" name="Shape 869"/>
        <p:cNvGrpSpPr/>
        <p:nvPr/>
      </p:nvGrpSpPr>
      <p:grpSpPr>
        <a:xfrm>
          <a:off x="0" y="0"/>
          <a:ext cx="0" cy="0"/>
          <a:chOff x="0" y="0"/>
          <a:chExt cx="0" cy="0"/>
        </a:xfrm>
      </p:grpSpPr>
      <p:sp>
        <p:nvSpPr>
          <p:cNvPr id="870" name="Google Shape;870;p13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1" name="Google Shape;871;p13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2" name="Google Shape;872;p13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3" name="Google Shape;873;p13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874" name="Shape 874"/>
        <p:cNvGrpSpPr/>
        <p:nvPr/>
      </p:nvGrpSpPr>
      <p:grpSpPr>
        <a:xfrm>
          <a:off x="0" y="0"/>
          <a:ext cx="0" cy="0"/>
          <a:chOff x="0" y="0"/>
          <a:chExt cx="0" cy="0"/>
        </a:xfrm>
      </p:grpSpPr>
      <p:sp>
        <p:nvSpPr>
          <p:cNvPr id="875" name="Google Shape;875;p135"/>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6" name="Google Shape;876;p135"/>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7" name="Google Shape;877;p135"/>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8" name="Google Shape;878;p135"/>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879" name="Shape 879"/>
        <p:cNvGrpSpPr/>
        <p:nvPr/>
      </p:nvGrpSpPr>
      <p:grpSpPr>
        <a:xfrm>
          <a:off x="0" y="0"/>
          <a:ext cx="0" cy="0"/>
          <a:chOff x="0" y="0"/>
          <a:chExt cx="0" cy="0"/>
        </a:xfrm>
      </p:grpSpPr>
      <p:pic>
        <p:nvPicPr>
          <p:cNvPr id="880" name="Google Shape;880;p136"/>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881" name="Google Shape;881;p136"/>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882" name="Google Shape;882;p136"/>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83" name="Google Shape;883;p136"/>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84" name="Google Shape;884;p136"/>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885" name="Google Shape;885;p13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886" name="Shape 886"/>
        <p:cNvGrpSpPr/>
        <p:nvPr/>
      </p:nvGrpSpPr>
      <p:grpSpPr>
        <a:xfrm>
          <a:off x="0" y="0"/>
          <a:ext cx="0" cy="0"/>
          <a:chOff x="0" y="0"/>
          <a:chExt cx="0" cy="0"/>
        </a:xfrm>
      </p:grpSpPr>
      <p:pic>
        <p:nvPicPr>
          <p:cNvPr id="887" name="Google Shape;887;p137"/>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888" name="Google Shape;888;p137"/>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9" name="Google Shape;889;p137"/>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890" name="Google Shape;890;p137"/>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91" name="Google Shape;891;p137"/>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892" name="Google Shape;892;p137"/>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893" name="Shape 893"/>
        <p:cNvGrpSpPr/>
        <p:nvPr/>
      </p:nvGrpSpPr>
      <p:grpSpPr>
        <a:xfrm>
          <a:off x="0" y="0"/>
          <a:ext cx="0" cy="0"/>
          <a:chOff x="0" y="0"/>
          <a:chExt cx="0" cy="0"/>
        </a:xfrm>
      </p:grpSpPr>
      <p:pic>
        <p:nvPicPr>
          <p:cNvPr id="894" name="Google Shape;894;p13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95" name="Google Shape;895;p13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96" name="Google Shape;896;p13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97" name="Google Shape;897;p13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898" name="Shape 898"/>
        <p:cNvGrpSpPr/>
        <p:nvPr/>
      </p:nvGrpSpPr>
      <p:grpSpPr>
        <a:xfrm>
          <a:off x="0" y="0"/>
          <a:ext cx="0" cy="0"/>
          <a:chOff x="0" y="0"/>
          <a:chExt cx="0" cy="0"/>
        </a:xfrm>
      </p:grpSpPr>
      <p:sp>
        <p:nvSpPr>
          <p:cNvPr id="899" name="Google Shape;899;p139"/>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0" name="Google Shape;900;p139"/>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901" name="Shape 901"/>
        <p:cNvGrpSpPr/>
        <p:nvPr/>
      </p:nvGrpSpPr>
      <p:grpSpPr>
        <a:xfrm>
          <a:off x="0" y="0"/>
          <a:ext cx="0" cy="0"/>
          <a:chOff x="0" y="0"/>
          <a:chExt cx="0" cy="0"/>
        </a:xfrm>
      </p:grpSpPr>
      <p:sp>
        <p:nvSpPr>
          <p:cNvPr id="902" name="Google Shape;902;p14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3" name="Google Shape;903;p14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4" name="Google Shape;904;p14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5" name="Google Shape;905;p14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6" name="Google Shape;906;p14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7" name="Google Shape;907;p14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908" name="Shape 908"/>
        <p:cNvGrpSpPr/>
        <p:nvPr/>
      </p:nvGrpSpPr>
      <p:grpSpPr>
        <a:xfrm>
          <a:off x="0" y="0"/>
          <a:ext cx="0" cy="0"/>
          <a:chOff x="0" y="0"/>
          <a:chExt cx="0" cy="0"/>
        </a:xfrm>
      </p:grpSpPr>
      <p:sp>
        <p:nvSpPr>
          <p:cNvPr id="909" name="Google Shape;909;p141"/>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0" name="Google Shape;910;p141"/>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1" name="Google Shape;911;p141"/>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12" name="Google Shape;912;p141"/>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2200"/>
              <a:buNone/>
              <a:defRPr sz="2200">
                <a:solidFill>
                  <a:srgbClr val="FFFFFF"/>
                </a:solidFill>
              </a:defRPr>
            </a:lvl2pPr>
            <a:lvl3pPr lvl="2" algn="l">
              <a:lnSpc>
                <a:spcPct val="100000"/>
              </a:lnSpc>
              <a:spcBef>
                <a:spcPts val="0"/>
              </a:spcBef>
              <a:spcAft>
                <a:spcPts val="0"/>
              </a:spcAft>
              <a:buClr>
                <a:srgbClr val="FFFFFF"/>
              </a:buClr>
              <a:buSzPts val="2200"/>
              <a:buNone/>
              <a:defRPr sz="2200">
                <a:solidFill>
                  <a:srgbClr val="FFFFFF"/>
                </a:solidFill>
              </a:defRPr>
            </a:lvl3pPr>
            <a:lvl4pPr lvl="3" algn="l">
              <a:lnSpc>
                <a:spcPct val="100000"/>
              </a:lnSpc>
              <a:spcBef>
                <a:spcPts val="0"/>
              </a:spcBef>
              <a:spcAft>
                <a:spcPts val="0"/>
              </a:spcAft>
              <a:buClr>
                <a:srgbClr val="FFFFFF"/>
              </a:buClr>
              <a:buSzPts val="2200"/>
              <a:buNone/>
              <a:defRPr sz="2200">
                <a:solidFill>
                  <a:srgbClr val="FFFFFF"/>
                </a:solidFill>
              </a:defRPr>
            </a:lvl4pPr>
            <a:lvl5pPr lvl="4" algn="l">
              <a:lnSpc>
                <a:spcPct val="100000"/>
              </a:lnSpc>
              <a:spcBef>
                <a:spcPts val="0"/>
              </a:spcBef>
              <a:spcAft>
                <a:spcPts val="0"/>
              </a:spcAft>
              <a:buClr>
                <a:srgbClr val="FFFFFF"/>
              </a:buClr>
              <a:buSzPts val="2200"/>
              <a:buNone/>
              <a:defRPr sz="2200">
                <a:solidFill>
                  <a:srgbClr val="FFFFFF"/>
                </a:solidFill>
              </a:defRPr>
            </a:lvl5pPr>
            <a:lvl6pPr lvl="5" algn="l">
              <a:lnSpc>
                <a:spcPct val="100000"/>
              </a:lnSpc>
              <a:spcBef>
                <a:spcPts val="0"/>
              </a:spcBef>
              <a:spcAft>
                <a:spcPts val="0"/>
              </a:spcAft>
              <a:buClr>
                <a:srgbClr val="FFFFFF"/>
              </a:buClr>
              <a:buSzPts val="2200"/>
              <a:buNone/>
              <a:defRPr sz="2200">
                <a:solidFill>
                  <a:srgbClr val="FFFFFF"/>
                </a:solidFill>
              </a:defRPr>
            </a:lvl6pPr>
            <a:lvl7pPr lvl="6" algn="l">
              <a:lnSpc>
                <a:spcPct val="100000"/>
              </a:lnSpc>
              <a:spcBef>
                <a:spcPts val="0"/>
              </a:spcBef>
              <a:spcAft>
                <a:spcPts val="0"/>
              </a:spcAft>
              <a:buClr>
                <a:srgbClr val="FFFFFF"/>
              </a:buClr>
              <a:buSzPts val="2200"/>
              <a:buNone/>
              <a:defRPr sz="2200">
                <a:solidFill>
                  <a:srgbClr val="FFFFFF"/>
                </a:solidFill>
              </a:defRPr>
            </a:lvl7pPr>
            <a:lvl8pPr lvl="7" algn="l">
              <a:lnSpc>
                <a:spcPct val="100000"/>
              </a:lnSpc>
              <a:spcBef>
                <a:spcPts val="0"/>
              </a:spcBef>
              <a:spcAft>
                <a:spcPts val="0"/>
              </a:spcAft>
              <a:buClr>
                <a:srgbClr val="FFFFFF"/>
              </a:buClr>
              <a:buSzPts val="2200"/>
              <a:buNone/>
              <a:defRPr sz="2200">
                <a:solidFill>
                  <a:srgbClr val="FFFFFF"/>
                </a:solidFill>
              </a:defRPr>
            </a:lvl8pPr>
            <a:lvl9pPr lvl="8" algn="l">
              <a:lnSpc>
                <a:spcPct val="100000"/>
              </a:lnSpc>
              <a:spcBef>
                <a:spcPts val="0"/>
              </a:spcBef>
              <a:spcAft>
                <a:spcPts val="0"/>
              </a:spcAft>
              <a:buClr>
                <a:srgbClr val="FFFFFF"/>
              </a:buClr>
              <a:buSzPts val="2200"/>
              <a:buNone/>
              <a:defRPr sz="2200">
                <a:solidFill>
                  <a:srgbClr val="FFFFFF"/>
                </a:solidFill>
              </a:defRPr>
            </a:lvl9pPr>
          </a:lstStyle>
          <a:p/>
        </p:txBody>
      </p:sp>
      <p:sp>
        <p:nvSpPr>
          <p:cNvPr id="913" name="Google Shape;913;p141"/>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a:solidFill>
                  <a:srgbClr val="FFFFFF"/>
                </a:solidFill>
              </a:defRPr>
            </a:lvl1pPr>
            <a:lvl2pPr indent="-292100" lvl="1" marL="914400" algn="l">
              <a:lnSpc>
                <a:spcPct val="100000"/>
              </a:lnSpc>
              <a:spcBef>
                <a:spcPts val="500"/>
              </a:spcBef>
              <a:spcAft>
                <a:spcPts val="0"/>
              </a:spcAft>
              <a:buSzPts val="1000"/>
              <a:buChar char="+"/>
              <a:defRPr>
                <a:solidFill>
                  <a:srgbClr val="FFFFFF"/>
                </a:solidFill>
              </a:defRPr>
            </a:lvl2pPr>
            <a:lvl3pPr indent="-292100" lvl="2" marL="1371600" algn="l">
              <a:lnSpc>
                <a:spcPct val="100000"/>
              </a:lnSpc>
              <a:spcBef>
                <a:spcPts val="500"/>
              </a:spcBef>
              <a:spcAft>
                <a:spcPts val="0"/>
              </a:spcAft>
              <a:buSzPts val="1000"/>
              <a:buChar char="↳"/>
              <a:defRPr>
                <a:solidFill>
                  <a:srgbClr val="FFFFFF"/>
                </a:solidFill>
              </a:defRPr>
            </a:lvl3pPr>
            <a:lvl4pPr indent="-292100" lvl="3" marL="1828800" algn="l">
              <a:lnSpc>
                <a:spcPct val="100000"/>
              </a:lnSpc>
              <a:spcBef>
                <a:spcPts val="500"/>
              </a:spcBef>
              <a:spcAft>
                <a:spcPts val="0"/>
              </a:spcAft>
              <a:buSzPts val="1000"/>
              <a:buChar char="↦"/>
              <a:defRPr>
                <a:solidFill>
                  <a:srgbClr val="FFFFFF"/>
                </a:solidFill>
              </a:defRPr>
            </a:lvl4pPr>
            <a:lvl5pPr indent="-292100" lvl="4" marL="2286000" algn="l">
              <a:lnSpc>
                <a:spcPct val="100000"/>
              </a:lnSpc>
              <a:spcBef>
                <a:spcPts val="500"/>
              </a:spcBef>
              <a:spcAft>
                <a:spcPts val="0"/>
              </a:spcAft>
              <a:buSzPts val="1000"/>
              <a:buChar char="○"/>
              <a:defRPr>
                <a:solidFill>
                  <a:srgbClr val="FFFFFF"/>
                </a:solidFill>
              </a:defRPr>
            </a:lvl5pPr>
            <a:lvl6pPr indent="-292100" lvl="5" marL="2743200" algn="l">
              <a:lnSpc>
                <a:spcPct val="100000"/>
              </a:lnSpc>
              <a:spcBef>
                <a:spcPts val="500"/>
              </a:spcBef>
              <a:spcAft>
                <a:spcPts val="0"/>
              </a:spcAft>
              <a:buSzPts val="1000"/>
              <a:buChar char="■"/>
              <a:defRPr>
                <a:solidFill>
                  <a:srgbClr val="FFFFFF"/>
                </a:solidFill>
              </a:defRPr>
            </a:lvl6pPr>
            <a:lvl7pPr indent="-292100" lvl="6" marL="3200400" algn="l">
              <a:lnSpc>
                <a:spcPct val="100000"/>
              </a:lnSpc>
              <a:spcBef>
                <a:spcPts val="500"/>
              </a:spcBef>
              <a:spcAft>
                <a:spcPts val="0"/>
              </a:spcAft>
              <a:buSzPts val="1000"/>
              <a:buChar char="▸"/>
              <a:defRPr>
                <a:solidFill>
                  <a:srgbClr val="FFFFFF"/>
                </a:solidFill>
              </a:defRPr>
            </a:lvl7pPr>
            <a:lvl8pPr indent="-292100" lvl="7" marL="3657600" algn="l">
              <a:lnSpc>
                <a:spcPct val="100000"/>
              </a:lnSpc>
              <a:spcBef>
                <a:spcPts val="500"/>
              </a:spcBef>
              <a:spcAft>
                <a:spcPts val="0"/>
              </a:spcAft>
              <a:buSzPts val="1000"/>
              <a:buChar char="⬩"/>
              <a:defRPr>
                <a:solidFill>
                  <a:srgbClr val="FFFFFF"/>
                </a:solidFill>
              </a:defRPr>
            </a:lvl8pPr>
            <a:lvl9pPr indent="-292100" lvl="8" marL="411480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914" name="Shape 914"/>
        <p:cNvGrpSpPr/>
        <p:nvPr/>
      </p:nvGrpSpPr>
      <p:grpSpPr>
        <a:xfrm>
          <a:off x="0" y="0"/>
          <a:ext cx="0" cy="0"/>
          <a:chOff x="0" y="0"/>
          <a:chExt cx="0" cy="0"/>
        </a:xfrm>
      </p:grpSpPr>
      <p:sp>
        <p:nvSpPr>
          <p:cNvPr id="915" name="Google Shape;915;p142"/>
          <p:cNvSpPr txBox="1"/>
          <p:nvPr>
            <p:ph type="title"/>
          </p:nvPr>
        </p:nvSpPr>
        <p:spPr>
          <a:xfrm>
            <a:off x="542072" y="339898"/>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16" name="Google Shape;916;p142"/>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
    <p:spTree>
      <p:nvGrpSpPr>
        <p:cNvPr id="917" name="Shape 917"/>
        <p:cNvGrpSpPr/>
        <p:nvPr/>
      </p:nvGrpSpPr>
      <p:grpSpPr>
        <a:xfrm>
          <a:off x="0" y="0"/>
          <a:ext cx="0" cy="0"/>
          <a:chOff x="0" y="0"/>
          <a:chExt cx="0" cy="0"/>
        </a:xfrm>
      </p:grpSpPr>
      <p:sp>
        <p:nvSpPr>
          <p:cNvPr id="918" name="Google Shape;918;p143"/>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416" name="Shape 416"/>
        <p:cNvGrpSpPr/>
        <p:nvPr/>
      </p:nvGrpSpPr>
      <p:grpSpPr>
        <a:xfrm>
          <a:off x="0" y="0"/>
          <a:ext cx="0" cy="0"/>
          <a:chOff x="0" y="0"/>
          <a:chExt cx="0" cy="0"/>
        </a:xfrm>
      </p:grpSpPr>
      <p:sp>
        <p:nvSpPr>
          <p:cNvPr id="417" name="Google Shape;417;p5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418" name="Shape 418"/>
        <p:cNvGrpSpPr/>
        <p:nvPr/>
      </p:nvGrpSpPr>
      <p:grpSpPr>
        <a:xfrm>
          <a:off x="0" y="0"/>
          <a:ext cx="0" cy="0"/>
          <a:chOff x="0" y="0"/>
          <a:chExt cx="0" cy="0"/>
        </a:xfrm>
      </p:grpSpPr>
      <p:sp>
        <p:nvSpPr>
          <p:cNvPr id="419" name="Google Shape;419;p59"/>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420" name="Shape 420"/>
        <p:cNvGrpSpPr/>
        <p:nvPr/>
      </p:nvGrpSpPr>
      <p:grpSpPr>
        <a:xfrm>
          <a:off x="0" y="0"/>
          <a:ext cx="0" cy="0"/>
          <a:chOff x="0" y="0"/>
          <a:chExt cx="0" cy="0"/>
        </a:xfrm>
      </p:grpSpPr>
      <p:sp>
        <p:nvSpPr>
          <p:cNvPr id="421" name="Google Shape;421;p60"/>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60"/>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423" name="Shape 423"/>
        <p:cNvGrpSpPr/>
        <p:nvPr/>
      </p:nvGrpSpPr>
      <p:grpSpPr>
        <a:xfrm>
          <a:off x="0" y="0"/>
          <a:ext cx="0" cy="0"/>
          <a:chOff x="0" y="0"/>
          <a:chExt cx="0" cy="0"/>
        </a:xfrm>
      </p:grpSpPr>
      <p:sp>
        <p:nvSpPr>
          <p:cNvPr id="424" name="Google Shape;424;p61"/>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5" name="Google Shape;425;p61"/>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426" name="Shape 426"/>
        <p:cNvGrpSpPr/>
        <p:nvPr/>
      </p:nvGrpSpPr>
      <p:grpSpPr>
        <a:xfrm>
          <a:off x="0" y="0"/>
          <a:ext cx="0" cy="0"/>
          <a:chOff x="0" y="0"/>
          <a:chExt cx="0" cy="0"/>
        </a:xfrm>
      </p:grpSpPr>
      <p:sp>
        <p:nvSpPr>
          <p:cNvPr id="427" name="Google Shape;427;p62"/>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8" name="Google Shape;428;p62"/>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429" name="Shape 429"/>
        <p:cNvGrpSpPr/>
        <p:nvPr/>
      </p:nvGrpSpPr>
      <p:grpSpPr>
        <a:xfrm>
          <a:off x="0" y="0"/>
          <a:ext cx="0" cy="0"/>
          <a:chOff x="0" y="0"/>
          <a:chExt cx="0" cy="0"/>
        </a:xfrm>
      </p:grpSpPr>
      <p:sp>
        <p:nvSpPr>
          <p:cNvPr id="430" name="Google Shape;430;p63"/>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1" name="Google Shape;431;p63"/>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2" name="Google Shape;432;p63"/>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pic>
        <p:nvPicPr>
          <p:cNvPr descr="A blue circle with a black check mark&#10;&#10;Description automatically generated" id="433" name="Google Shape;433;p63"/>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434" name="Google Shape;434;p63"/>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435" name="Google Shape;435;p63"/>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436" name="Google Shape;436;p63"/>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7" name="Google Shape;437;p63"/>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4">
    <p:spTree>
      <p:nvGrpSpPr>
        <p:cNvPr id="438" name="Shape 438"/>
        <p:cNvGrpSpPr/>
        <p:nvPr/>
      </p:nvGrpSpPr>
      <p:grpSpPr>
        <a:xfrm>
          <a:off x="0" y="0"/>
          <a:ext cx="0" cy="0"/>
          <a:chOff x="0" y="0"/>
          <a:chExt cx="0" cy="0"/>
        </a:xfrm>
      </p:grpSpPr>
      <p:sp>
        <p:nvSpPr>
          <p:cNvPr id="439" name="Google Shape;439;p64"/>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440" name="Shape 440"/>
        <p:cNvGrpSpPr/>
        <p:nvPr/>
      </p:nvGrpSpPr>
      <p:grpSpPr>
        <a:xfrm>
          <a:off x="0" y="0"/>
          <a:ext cx="0" cy="0"/>
          <a:chOff x="0" y="0"/>
          <a:chExt cx="0" cy="0"/>
        </a:xfrm>
      </p:grpSpPr>
      <p:sp>
        <p:nvSpPr>
          <p:cNvPr id="441" name="Google Shape;441;p65"/>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2" name="Google Shape;442;p65"/>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3" name="Google Shape;443;p65"/>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4" name="Google Shape;444;p65"/>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5" name="Google Shape;445;p65"/>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TITLE_AND_BODY_5">
    <p:spTree>
      <p:nvGrpSpPr>
        <p:cNvPr id="446" name="Shape 446"/>
        <p:cNvGrpSpPr/>
        <p:nvPr/>
      </p:nvGrpSpPr>
      <p:grpSpPr>
        <a:xfrm>
          <a:off x="0" y="0"/>
          <a:ext cx="0" cy="0"/>
          <a:chOff x="0" y="0"/>
          <a:chExt cx="0" cy="0"/>
        </a:xfrm>
      </p:grpSpPr>
      <p:sp>
        <p:nvSpPr>
          <p:cNvPr id="447" name="Google Shape;447;p66"/>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bg>
      <p:bgPr>
        <a:blipFill>
          <a:blip r:embed="rId2">
            <a:alphaModFix/>
          </a:blip>
          <a:stretch>
            <a:fillRect/>
          </a:stretch>
        </a:blipFill>
      </p:bgPr>
    </p:bg>
    <p:spTree>
      <p:nvGrpSpPr>
        <p:cNvPr id="448" name="Shape 448"/>
        <p:cNvGrpSpPr/>
        <p:nvPr/>
      </p:nvGrpSpPr>
      <p:grpSpPr>
        <a:xfrm>
          <a:off x="0" y="0"/>
          <a:ext cx="0" cy="0"/>
          <a:chOff x="0" y="0"/>
          <a:chExt cx="0" cy="0"/>
        </a:xfrm>
      </p:grpSpPr>
      <p:sp>
        <p:nvSpPr>
          <p:cNvPr id="449" name="Google Shape;449;p67"/>
          <p:cNvSpPr txBox="1"/>
          <p:nvPr>
            <p:ph type="title"/>
          </p:nvPr>
        </p:nvSpPr>
        <p:spPr>
          <a:xfrm>
            <a:off x="744637" y="632581"/>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TITLE_AND_BODY_6">
    <p:spTree>
      <p:nvGrpSpPr>
        <p:cNvPr id="450" name="Shape 450"/>
        <p:cNvGrpSpPr/>
        <p:nvPr/>
      </p:nvGrpSpPr>
      <p:grpSpPr>
        <a:xfrm>
          <a:off x="0" y="0"/>
          <a:ext cx="0" cy="0"/>
          <a:chOff x="0" y="0"/>
          <a:chExt cx="0" cy="0"/>
        </a:xfrm>
      </p:grpSpPr>
      <p:sp>
        <p:nvSpPr>
          <p:cNvPr id="451" name="Google Shape;451;p6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TITLE_AND_BODY_7">
    <p:spTree>
      <p:nvGrpSpPr>
        <p:cNvPr id="452" name="Shape 452"/>
        <p:cNvGrpSpPr/>
        <p:nvPr/>
      </p:nvGrpSpPr>
      <p:grpSpPr>
        <a:xfrm>
          <a:off x="0" y="0"/>
          <a:ext cx="0" cy="0"/>
          <a:chOff x="0" y="0"/>
          <a:chExt cx="0" cy="0"/>
        </a:xfrm>
      </p:grpSpPr>
      <p:sp>
        <p:nvSpPr>
          <p:cNvPr id="453" name="Google Shape;453;p69"/>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type="secHead">
  <p:cSld name="SECTION_HEADER">
    <p:spTree>
      <p:nvGrpSpPr>
        <p:cNvPr id="457" name="Shape 457"/>
        <p:cNvGrpSpPr/>
        <p:nvPr/>
      </p:nvGrpSpPr>
      <p:grpSpPr>
        <a:xfrm>
          <a:off x="0" y="0"/>
          <a:ext cx="0" cy="0"/>
          <a:chOff x="0" y="0"/>
          <a:chExt cx="0" cy="0"/>
        </a:xfrm>
      </p:grpSpPr>
      <p:sp>
        <p:nvSpPr>
          <p:cNvPr id="458" name="Google Shape;458;p71"/>
          <p:cNvSpPr txBox="1"/>
          <p:nvPr>
            <p:ph type="title"/>
          </p:nvPr>
        </p:nvSpPr>
        <p:spPr>
          <a:xfrm>
            <a:off x="805791" y="1282303"/>
            <a:ext cx="7704900" cy="12414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59" name="Google Shape;459;p71"/>
          <p:cNvSpPr txBox="1"/>
          <p:nvPr>
            <p:ph idx="1" type="body"/>
          </p:nvPr>
        </p:nvSpPr>
        <p:spPr>
          <a:xfrm>
            <a:off x="805791" y="3140034"/>
            <a:ext cx="7886700" cy="1125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460" name="Shape 460"/>
        <p:cNvGrpSpPr/>
        <p:nvPr/>
      </p:nvGrpSpPr>
      <p:grpSpPr>
        <a:xfrm>
          <a:off x="0" y="0"/>
          <a:ext cx="0" cy="0"/>
          <a:chOff x="0" y="0"/>
          <a:chExt cx="0" cy="0"/>
        </a:xfrm>
      </p:grpSpPr>
      <p:sp>
        <p:nvSpPr>
          <p:cNvPr id="461" name="Google Shape;461;p72"/>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462" name="Shape 462"/>
        <p:cNvGrpSpPr/>
        <p:nvPr/>
      </p:nvGrpSpPr>
      <p:grpSpPr>
        <a:xfrm>
          <a:off x="0" y="0"/>
          <a:ext cx="0" cy="0"/>
          <a:chOff x="0" y="0"/>
          <a:chExt cx="0" cy="0"/>
        </a:xfrm>
      </p:grpSpPr>
      <p:sp>
        <p:nvSpPr>
          <p:cNvPr id="463" name="Google Shape;463;p73"/>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64" name="Google Shape;464;p73"/>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ide title and text">
  <p:cSld name="Right side title and text">
    <p:spTree>
      <p:nvGrpSpPr>
        <p:cNvPr id="465" name="Shape 465"/>
        <p:cNvGrpSpPr/>
        <p:nvPr/>
      </p:nvGrpSpPr>
      <p:grpSpPr>
        <a:xfrm>
          <a:off x="0" y="0"/>
          <a:ext cx="0" cy="0"/>
          <a:chOff x="0" y="0"/>
          <a:chExt cx="0" cy="0"/>
        </a:xfrm>
      </p:grpSpPr>
      <p:sp>
        <p:nvSpPr>
          <p:cNvPr id="466" name="Google Shape;466;p74"/>
          <p:cNvSpPr txBox="1"/>
          <p:nvPr>
            <p:ph type="title"/>
          </p:nvPr>
        </p:nvSpPr>
        <p:spPr>
          <a:xfrm>
            <a:off x="3119299" y="518423"/>
            <a:ext cx="55725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67" name="Google Shape;467;p74"/>
          <p:cNvSpPr txBox="1"/>
          <p:nvPr>
            <p:ph idx="1" type="body"/>
          </p:nvPr>
        </p:nvSpPr>
        <p:spPr>
          <a:xfrm>
            <a:off x="3119299"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with large text box">
  <p:cSld name="Left side title with large text box">
    <p:spTree>
      <p:nvGrpSpPr>
        <p:cNvPr id="468" name="Shape 468"/>
        <p:cNvGrpSpPr/>
        <p:nvPr/>
      </p:nvGrpSpPr>
      <p:grpSpPr>
        <a:xfrm>
          <a:off x="0" y="0"/>
          <a:ext cx="0" cy="0"/>
          <a:chOff x="0" y="0"/>
          <a:chExt cx="0" cy="0"/>
        </a:xfrm>
      </p:grpSpPr>
      <p:sp>
        <p:nvSpPr>
          <p:cNvPr id="469" name="Google Shape;469;p75"/>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70" name="Google Shape;470;p75"/>
          <p:cNvSpPr txBox="1"/>
          <p:nvPr>
            <p:ph idx="1" type="body"/>
          </p:nvPr>
        </p:nvSpPr>
        <p:spPr>
          <a:xfrm>
            <a:off x="1011782" y="1933003"/>
            <a:ext cx="6072600" cy="2559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471" name="Shape 471"/>
        <p:cNvGrpSpPr/>
        <p:nvPr/>
      </p:nvGrpSpPr>
      <p:grpSpPr>
        <a:xfrm>
          <a:off x="0" y="0"/>
          <a:ext cx="0" cy="0"/>
          <a:chOff x="0" y="0"/>
          <a:chExt cx="0" cy="0"/>
        </a:xfrm>
      </p:grpSpPr>
      <p:sp>
        <p:nvSpPr>
          <p:cNvPr id="472" name="Google Shape;472;p76"/>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73" name="Google Shape;473;p76"/>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474" name="Shape 474"/>
        <p:cNvGrpSpPr/>
        <p:nvPr/>
      </p:nvGrpSpPr>
      <p:grpSpPr>
        <a:xfrm>
          <a:off x="0" y="0"/>
          <a:ext cx="0" cy="0"/>
          <a:chOff x="0" y="0"/>
          <a:chExt cx="0" cy="0"/>
        </a:xfrm>
      </p:grpSpPr>
      <p:sp>
        <p:nvSpPr>
          <p:cNvPr id="475" name="Google Shape;475;p77"/>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76" name="Google Shape;476;p77"/>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477" name="Shape 477"/>
        <p:cNvGrpSpPr/>
        <p:nvPr/>
      </p:nvGrpSpPr>
      <p:grpSpPr>
        <a:xfrm>
          <a:off x="0" y="0"/>
          <a:ext cx="0" cy="0"/>
          <a:chOff x="0" y="0"/>
          <a:chExt cx="0" cy="0"/>
        </a:xfrm>
      </p:grpSpPr>
      <p:sp>
        <p:nvSpPr>
          <p:cNvPr id="478" name="Google Shape;478;p78"/>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79" name="Google Shape;479;p78"/>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480" name="Google Shape;480;p78"/>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pic>
        <p:nvPicPr>
          <p:cNvPr descr="A blue circle with a black check mark&#10;&#10;Description automatically generated" id="481" name="Google Shape;481;p78"/>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482" name="Google Shape;482;p78"/>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483" name="Google Shape;483;p78"/>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484" name="Google Shape;484;p78"/>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485" name="Google Shape;485;p78"/>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ft title, left text, 2 images">
  <p:cSld name="1_Left title, left text, 2 images">
    <p:bg>
      <p:bgPr>
        <a:solidFill>
          <a:schemeClr val="lt1"/>
        </a:solidFill>
      </p:bgPr>
    </p:bg>
    <p:spTree>
      <p:nvGrpSpPr>
        <p:cNvPr id="486" name="Shape 486"/>
        <p:cNvGrpSpPr/>
        <p:nvPr/>
      </p:nvGrpSpPr>
      <p:grpSpPr>
        <a:xfrm>
          <a:off x="0" y="0"/>
          <a:ext cx="0" cy="0"/>
          <a:chOff x="0" y="0"/>
          <a:chExt cx="0" cy="0"/>
        </a:xfrm>
      </p:grpSpPr>
      <p:sp>
        <p:nvSpPr>
          <p:cNvPr id="487" name="Google Shape;487;p79"/>
          <p:cNvSpPr txBox="1"/>
          <p:nvPr>
            <p:ph type="title"/>
          </p:nvPr>
        </p:nvSpPr>
        <p:spPr>
          <a:xfrm>
            <a:off x="542072" y="57611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88" name="Google Shape;488;p79"/>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large title">
  <p:cSld name="Top left large title">
    <p:bg>
      <p:bgPr>
        <a:solidFill>
          <a:schemeClr val="lt1"/>
        </a:solidFill>
      </p:bgPr>
    </p:bg>
    <p:spTree>
      <p:nvGrpSpPr>
        <p:cNvPr id="489" name="Shape 489"/>
        <p:cNvGrpSpPr/>
        <p:nvPr/>
      </p:nvGrpSpPr>
      <p:grpSpPr>
        <a:xfrm>
          <a:off x="0" y="0"/>
          <a:ext cx="0" cy="0"/>
          <a:chOff x="0" y="0"/>
          <a:chExt cx="0" cy="0"/>
        </a:xfrm>
      </p:grpSpPr>
      <p:sp>
        <p:nvSpPr>
          <p:cNvPr id="490" name="Google Shape;490;p80"/>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491" name="Shape 491"/>
        <p:cNvGrpSpPr/>
        <p:nvPr/>
      </p:nvGrpSpPr>
      <p:grpSpPr>
        <a:xfrm>
          <a:off x="0" y="0"/>
          <a:ext cx="0" cy="0"/>
          <a:chOff x="0" y="0"/>
          <a:chExt cx="0" cy="0"/>
        </a:xfrm>
      </p:grpSpPr>
      <p:sp>
        <p:nvSpPr>
          <p:cNvPr id="492" name="Google Shape;492;p81"/>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93" name="Google Shape;493;p81"/>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494" name="Google Shape;494;p81"/>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495" name="Google Shape;495;p81"/>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496" name="Google Shape;496;p81"/>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blue box">
  <p:cSld name="Left side blue box">
    <p:spTree>
      <p:nvGrpSpPr>
        <p:cNvPr id="497" name="Shape 497"/>
        <p:cNvGrpSpPr/>
        <p:nvPr/>
      </p:nvGrpSpPr>
      <p:grpSpPr>
        <a:xfrm>
          <a:off x="0" y="0"/>
          <a:ext cx="0" cy="0"/>
          <a:chOff x="0" y="0"/>
          <a:chExt cx="0" cy="0"/>
        </a:xfrm>
      </p:grpSpPr>
      <p:sp>
        <p:nvSpPr>
          <p:cNvPr id="498" name="Google Shape;498;p82"/>
          <p:cNvSpPr txBox="1"/>
          <p:nvPr>
            <p:ph type="title"/>
          </p:nvPr>
        </p:nvSpPr>
        <p:spPr>
          <a:xfrm>
            <a:off x="0" y="126388"/>
            <a:ext cx="4572000" cy="1327200"/>
          </a:xfrm>
          <a:prstGeom prst="rect">
            <a:avLst/>
          </a:prstGeom>
          <a:noFill/>
          <a:ln>
            <a:noFill/>
          </a:ln>
        </p:spPr>
        <p:txBody>
          <a:bodyPr anchorCtr="0" anchor="ctr" bIns="17150" lIns="34275" spcFirstLastPara="1" rIns="34275" wrap="square" tIns="17150">
            <a:normAutofit/>
          </a:bodyPr>
          <a:lstStyle>
            <a:lvl1pPr lvl="0" algn="ctr">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99" name="Google Shape;499;p82"/>
          <p:cNvSpPr txBox="1"/>
          <p:nvPr>
            <p:ph idx="1" type="body"/>
          </p:nvPr>
        </p:nvSpPr>
        <p:spPr>
          <a:xfrm>
            <a:off x="229266" y="1941795"/>
            <a:ext cx="4210800" cy="2937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0" name="Google Shape;500;p82"/>
          <p:cNvSpPr txBox="1"/>
          <p:nvPr>
            <p:ph idx="2" type="body"/>
          </p:nvPr>
        </p:nvSpPr>
        <p:spPr>
          <a:xfrm>
            <a:off x="4711016" y="432914"/>
            <a:ext cx="1501200" cy="1395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dk2"/>
              </a:buClr>
              <a:buSzPts val="900"/>
              <a:buNone/>
              <a:defRPr sz="900">
                <a:solidFill>
                  <a:schemeClr val="dk2"/>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ccess story ">
  <p:cSld name="Success story ">
    <p:bg>
      <p:bgPr>
        <a:solidFill>
          <a:schemeClr val="lt1"/>
        </a:solidFill>
      </p:bgPr>
    </p:bg>
    <p:spTree>
      <p:nvGrpSpPr>
        <p:cNvPr id="501" name="Shape 501"/>
        <p:cNvGrpSpPr/>
        <p:nvPr/>
      </p:nvGrpSpPr>
      <p:grpSpPr>
        <a:xfrm>
          <a:off x="0" y="0"/>
          <a:ext cx="0" cy="0"/>
          <a:chOff x="0" y="0"/>
          <a:chExt cx="0" cy="0"/>
        </a:xfrm>
      </p:grpSpPr>
      <p:sp>
        <p:nvSpPr>
          <p:cNvPr id="502" name="Google Shape;502;p83"/>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03" name="Google Shape;503;p83"/>
          <p:cNvSpPr txBox="1"/>
          <p:nvPr>
            <p:ph idx="1" type="body"/>
          </p:nvPr>
        </p:nvSpPr>
        <p:spPr>
          <a:xfrm>
            <a:off x="1336272" y="1719583"/>
            <a:ext cx="1949100" cy="6045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800"/>
              <a:buNone/>
              <a:defRPr sz="8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4" name="Google Shape;504;p83"/>
          <p:cNvSpPr txBox="1"/>
          <p:nvPr>
            <p:ph idx="2" type="body"/>
          </p:nvPr>
        </p:nvSpPr>
        <p:spPr>
          <a:xfrm>
            <a:off x="4698100" y="3642878"/>
            <a:ext cx="2166300" cy="453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200"/>
              <a:buNone/>
              <a:defRPr sz="12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5" name="Google Shape;505;p83"/>
          <p:cNvSpPr txBox="1"/>
          <p:nvPr>
            <p:ph idx="3" type="body"/>
          </p:nvPr>
        </p:nvSpPr>
        <p:spPr>
          <a:xfrm>
            <a:off x="4635879" y="1273637"/>
            <a:ext cx="2290800" cy="2661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b="1" sz="1400">
                <a:solidFill>
                  <a:schemeClr val="lt1"/>
                </a:solidFill>
                <a:latin typeface="Plus Jakarta Sans ExtraBold"/>
                <a:ea typeface="Plus Jakarta Sans ExtraBold"/>
                <a:cs typeface="Plus Jakarta Sans ExtraBold"/>
                <a:sym typeface="Plus Jakarta Sans ExtraBold"/>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6" name="Google Shape;506;p83"/>
          <p:cNvSpPr txBox="1"/>
          <p:nvPr>
            <p:ph idx="4" type="body"/>
          </p:nvPr>
        </p:nvSpPr>
        <p:spPr>
          <a:xfrm>
            <a:off x="5002507" y="1561385"/>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7" name="Google Shape;507;p83"/>
          <p:cNvSpPr txBox="1"/>
          <p:nvPr>
            <p:ph idx="5" type="body"/>
          </p:nvPr>
        </p:nvSpPr>
        <p:spPr>
          <a:xfrm>
            <a:off x="4998214" y="2033211"/>
            <a:ext cx="31332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08" name="Google Shape;508;p83"/>
          <p:cNvSpPr txBox="1"/>
          <p:nvPr>
            <p:ph idx="6" type="body"/>
          </p:nvPr>
        </p:nvSpPr>
        <p:spPr>
          <a:xfrm>
            <a:off x="4998214" y="2501133"/>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spTree>
      <p:nvGrpSpPr>
        <p:cNvPr id="509" name="Shape 509"/>
        <p:cNvGrpSpPr/>
        <p:nvPr/>
      </p:nvGrpSpPr>
      <p:grpSpPr>
        <a:xfrm>
          <a:off x="0" y="0"/>
          <a:ext cx="0" cy="0"/>
          <a:chOff x="0" y="0"/>
          <a:chExt cx="0" cy="0"/>
        </a:xfrm>
      </p:grpSpPr>
      <p:sp>
        <p:nvSpPr>
          <p:cNvPr id="510" name="Google Shape;510;p84"/>
          <p:cNvSpPr txBox="1"/>
          <p:nvPr>
            <p:ph type="title"/>
          </p:nvPr>
        </p:nvSpPr>
        <p:spPr>
          <a:xfrm>
            <a:off x="744637" y="63258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511" name="Shape 511"/>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and box">
  <p:cSld name="Left title and box">
    <p:spTree>
      <p:nvGrpSpPr>
        <p:cNvPr id="512" name="Shape 512"/>
        <p:cNvGrpSpPr/>
        <p:nvPr/>
      </p:nvGrpSpPr>
      <p:grpSpPr>
        <a:xfrm>
          <a:off x="0" y="0"/>
          <a:ext cx="0" cy="0"/>
          <a:chOff x="0" y="0"/>
          <a:chExt cx="0" cy="0"/>
        </a:xfrm>
      </p:grpSpPr>
      <p:sp>
        <p:nvSpPr>
          <p:cNvPr id="513" name="Google Shape;513;p86"/>
          <p:cNvSpPr txBox="1"/>
          <p:nvPr>
            <p:ph idx="1" type="body"/>
          </p:nvPr>
        </p:nvSpPr>
        <p:spPr>
          <a:xfrm>
            <a:off x="301154" y="2280677"/>
            <a:ext cx="4842300" cy="15393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FFFFFF"/>
              </a:buClr>
              <a:buSzPts val="1200"/>
              <a:buNone/>
              <a:defRPr sz="1200">
                <a:solidFill>
                  <a:srgbClr val="FFFFFF"/>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14" name="Google Shape;514;p86"/>
          <p:cNvSpPr txBox="1"/>
          <p:nvPr>
            <p:ph type="title"/>
          </p:nvPr>
        </p:nvSpPr>
        <p:spPr>
          <a:xfrm>
            <a:off x="301154" y="740664"/>
            <a:ext cx="4863000" cy="10467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section title">
  <p:cSld name="Center section title">
    <p:spTree>
      <p:nvGrpSpPr>
        <p:cNvPr id="515" name="Shape 515"/>
        <p:cNvGrpSpPr/>
        <p:nvPr/>
      </p:nvGrpSpPr>
      <p:grpSpPr>
        <a:xfrm>
          <a:off x="0" y="0"/>
          <a:ext cx="0" cy="0"/>
          <a:chOff x="0" y="0"/>
          <a:chExt cx="0" cy="0"/>
        </a:xfrm>
      </p:grpSpPr>
      <p:sp>
        <p:nvSpPr>
          <p:cNvPr id="516" name="Google Shape;516;p87"/>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517" name="Shape 517"/>
        <p:cNvGrpSpPr/>
        <p:nvPr/>
      </p:nvGrpSpPr>
      <p:grpSpPr>
        <a:xfrm>
          <a:off x="0" y="0"/>
          <a:ext cx="0" cy="0"/>
          <a:chOff x="0" y="0"/>
          <a:chExt cx="0" cy="0"/>
        </a:xfrm>
      </p:grpSpPr>
      <p:sp>
        <p:nvSpPr>
          <p:cNvPr id="518" name="Google Shape;518;p88"/>
          <p:cNvSpPr txBox="1"/>
          <p:nvPr>
            <p:ph type="title"/>
          </p:nvPr>
        </p:nvSpPr>
        <p:spPr>
          <a:xfrm>
            <a:off x="542072" y="33989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19" name="Google Shape;519;p88"/>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resentation">
  <p:cSld name="End presentation">
    <p:bg>
      <p:bgPr>
        <a:solidFill>
          <a:schemeClr val="lt1"/>
        </a:solidFill>
      </p:bgPr>
    </p:bg>
    <p:spTree>
      <p:nvGrpSpPr>
        <p:cNvPr id="520" name="Shape 520"/>
        <p:cNvGrpSpPr/>
        <p:nvPr/>
      </p:nvGrpSpPr>
      <p:grpSpPr>
        <a:xfrm>
          <a:off x="0" y="0"/>
          <a:ext cx="0" cy="0"/>
          <a:chOff x="0" y="0"/>
          <a:chExt cx="0" cy="0"/>
        </a:xfrm>
      </p:grpSpPr>
      <p:sp>
        <p:nvSpPr>
          <p:cNvPr id="521" name="Google Shape;521;p89"/>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22" name="Google Shape;522;p89"/>
          <p:cNvSpPr txBox="1"/>
          <p:nvPr>
            <p:ph idx="1" type="body"/>
          </p:nvPr>
        </p:nvSpPr>
        <p:spPr>
          <a:xfrm>
            <a:off x="651381" y="1666940"/>
            <a:ext cx="4563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23" name="Google Shape;523;p89"/>
          <p:cNvSpPr txBox="1"/>
          <p:nvPr>
            <p:ph idx="2" type="body"/>
          </p:nvPr>
        </p:nvSpPr>
        <p:spPr>
          <a:xfrm>
            <a:off x="807591" y="2075279"/>
            <a:ext cx="44196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24" name="Google Shape;524;p89"/>
          <p:cNvSpPr txBox="1"/>
          <p:nvPr>
            <p:ph idx="3" type="body"/>
          </p:nvPr>
        </p:nvSpPr>
        <p:spPr>
          <a:xfrm>
            <a:off x="807591" y="2489399"/>
            <a:ext cx="4422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25" name="Google Shape;525;p89"/>
          <p:cNvSpPr txBox="1"/>
          <p:nvPr>
            <p:ph idx="4" type="body"/>
          </p:nvPr>
        </p:nvSpPr>
        <p:spPr>
          <a:xfrm>
            <a:off x="628392" y="2079759"/>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526" name="Google Shape;526;p89"/>
          <p:cNvSpPr txBox="1"/>
          <p:nvPr>
            <p:ph idx="5" type="body"/>
          </p:nvPr>
        </p:nvSpPr>
        <p:spPr>
          <a:xfrm>
            <a:off x="628392" y="2488098"/>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531" name="Shape 531"/>
        <p:cNvGrpSpPr/>
        <p:nvPr/>
      </p:nvGrpSpPr>
      <p:grpSpPr>
        <a:xfrm>
          <a:off x="0" y="0"/>
          <a:ext cx="0" cy="0"/>
          <a:chOff x="0" y="0"/>
          <a:chExt cx="0" cy="0"/>
        </a:xfrm>
      </p:grpSpPr>
      <p:sp>
        <p:nvSpPr>
          <p:cNvPr id="532" name="Google Shape;532;p9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533" name="Google Shape;533;p9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534" name="Google Shape;534;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35" name="Google Shape;535;p9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536" name="Google Shape;536;p9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537" name="Shape 537"/>
        <p:cNvGrpSpPr/>
        <p:nvPr/>
      </p:nvGrpSpPr>
      <p:grpSpPr>
        <a:xfrm>
          <a:off x="0" y="0"/>
          <a:ext cx="0" cy="0"/>
          <a:chOff x="0" y="0"/>
          <a:chExt cx="0" cy="0"/>
        </a:xfrm>
      </p:grpSpPr>
      <p:sp>
        <p:nvSpPr>
          <p:cNvPr id="538" name="Google Shape;538;p9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539" name="Google Shape;539;p9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540" name="Google Shape;540;p9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541" name="Google Shape;541;p9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542" name="Shape 542"/>
        <p:cNvGrpSpPr/>
        <p:nvPr/>
      </p:nvGrpSpPr>
      <p:grpSpPr>
        <a:xfrm>
          <a:off x="0" y="0"/>
          <a:ext cx="0" cy="0"/>
          <a:chOff x="0" y="0"/>
          <a:chExt cx="0" cy="0"/>
        </a:xfrm>
      </p:grpSpPr>
      <p:sp>
        <p:nvSpPr>
          <p:cNvPr id="543" name="Google Shape;543;p9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544" name="Google Shape;544;p9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545" name="Shape 545"/>
        <p:cNvGrpSpPr/>
        <p:nvPr/>
      </p:nvGrpSpPr>
      <p:grpSpPr>
        <a:xfrm>
          <a:off x="0" y="0"/>
          <a:ext cx="0" cy="0"/>
          <a:chOff x="0" y="0"/>
          <a:chExt cx="0" cy="0"/>
        </a:xfrm>
      </p:grpSpPr>
      <p:sp>
        <p:nvSpPr>
          <p:cNvPr id="546" name="Google Shape;546;p9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547" name="Google Shape;547;p9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548" name="Google Shape;548;p94"/>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549" name="Shape 549"/>
        <p:cNvGrpSpPr/>
        <p:nvPr/>
      </p:nvGrpSpPr>
      <p:grpSpPr>
        <a:xfrm>
          <a:off x="0" y="0"/>
          <a:ext cx="0" cy="0"/>
          <a:chOff x="0" y="0"/>
          <a:chExt cx="0" cy="0"/>
        </a:xfrm>
      </p:grpSpPr>
      <p:sp>
        <p:nvSpPr>
          <p:cNvPr id="550" name="Google Shape;550;p95"/>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551" name="Google Shape;551;p95"/>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552" name="Shape 552"/>
        <p:cNvGrpSpPr/>
        <p:nvPr/>
      </p:nvGrpSpPr>
      <p:grpSpPr>
        <a:xfrm>
          <a:off x="0" y="0"/>
          <a:ext cx="0" cy="0"/>
          <a:chOff x="0" y="0"/>
          <a:chExt cx="0" cy="0"/>
        </a:xfrm>
      </p:grpSpPr>
      <p:sp>
        <p:nvSpPr>
          <p:cNvPr id="553" name="Google Shape;553;p96"/>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554" name="Google Shape;554;p96"/>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555" name="Google Shape;555;p96"/>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556" name="Shape 556"/>
        <p:cNvGrpSpPr/>
        <p:nvPr/>
      </p:nvGrpSpPr>
      <p:grpSpPr>
        <a:xfrm>
          <a:off x="0" y="0"/>
          <a:ext cx="0" cy="0"/>
          <a:chOff x="0" y="0"/>
          <a:chExt cx="0" cy="0"/>
        </a:xfrm>
      </p:grpSpPr>
      <p:sp>
        <p:nvSpPr>
          <p:cNvPr id="557" name="Google Shape;557;p9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8" name="Google Shape;558;p9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559" name="Google Shape;559;p97"/>
          <p:cNvGrpSpPr/>
          <p:nvPr/>
        </p:nvGrpSpPr>
        <p:grpSpPr>
          <a:xfrm>
            <a:off x="4822703" y="31"/>
            <a:ext cx="4321568" cy="5143648"/>
            <a:chOff x="3991150" y="848375"/>
            <a:chExt cx="3376225" cy="4018475"/>
          </a:xfrm>
        </p:grpSpPr>
        <p:sp>
          <p:nvSpPr>
            <p:cNvPr id="560" name="Google Shape;560;p9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 name="Google Shape;563;p9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564" name="Google Shape;564;p9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65" name="Google Shape;565;p9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566" name="Shape 566"/>
        <p:cNvGrpSpPr/>
        <p:nvPr/>
      </p:nvGrpSpPr>
      <p:grpSpPr>
        <a:xfrm>
          <a:off x="0" y="0"/>
          <a:ext cx="0" cy="0"/>
          <a:chOff x="0" y="0"/>
          <a:chExt cx="0" cy="0"/>
        </a:xfrm>
      </p:grpSpPr>
      <p:grpSp>
        <p:nvGrpSpPr>
          <p:cNvPr id="567" name="Google Shape;567;p98"/>
          <p:cNvGrpSpPr/>
          <p:nvPr/>
        </p:nvGrpSpPr>
        <p:grpSpPr>
          <a:xfrm>
            <a:off x="4822703" y="31"/>
            <a:ext cx="4321568" cy="5143648"/>
            <a:chOff x="4822703" y="31"/>
            <a:chExt cx="4321568" cy="5143648"/>
          </a:xfrm>
        </p:grpSpPr>
        <p:sp>
          <p:nvSpPr>
            <p:cNvPr id="568" name="Google Shape;568;p9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9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9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 name="Google Shape;571;p9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72" name="Google Shape;572;p9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9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74" name="Google Shape;574;p9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5" name="Google Shape;575;p9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76" name="Shape 576"/>
        <p:cNvGrpSpPr/>
        <p:nvPr/>
      </p:nvGrpSpPr>
      <p:grpSpPr>
        <a:xfrm>
          <a:off x="0" y="0"/>
          <a:ext cx="0" cy="0"/>
          <a:chOff x="0" y="0"/>
          <a:chExt cx="0" cy="0"/>
        </a:xfrm>
      </p:grpSpPr>
      <p:sp>
        <p:nvSpPr>
          <p:cNvPr id="577" name="Google Shape;577;p9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8" name="Google Shape;578;p9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579" name="Google Shape;579;p99"/>
          <p:cNvGrpSpPr/>
          <p:nvPr/>
        </p:nvGrpSpPr>
        <p:grpSpPr>
          <a:xfrm>
            <a:off x="4822703" y="31"/>
            <a:ext cx="4321568" cy="5143648"/>
            <a:chOff x="3991150" y="848375"/>
            <a:chExt cx="3376225" cy="4018475"/>
          </a:xfrm>
        </p:grpSpPr>
        <p:sp>
          <p:nvSpPr>
            <p:cNvPr id="580" name="Google Shape;580;p9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9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9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3" name="Google Shape;583;p9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4" name="Google Shape;584;p9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85" name="Google Shape;585;p9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86" name="Google Shape;586;p9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587" name="Shape 587"/>
        <p:cNvGrpSpPr/>
        <p:nvPr/>
      </p:nvGrpSpPr>
      <p:grpSpPr>
        <a:xfrm>
          <a:off x="0" y="0"/>
          <a:ext cx="0" cy="0"/>
          <a:chOff x="0" y="0"/>
          <a:chExt cx="0" cy="0"/>
        </a:xfrm>
      </p:grpSpPr>
      <p:grpSp>
        <p:nvGrpSpPr>
          <p:cNvPr id="588" name="Google Shape;588;p100"/>
          <p:cNvGrpSpPr/>
          <p:nvPr/>
        </p:nvGrpSpPr>
        <p:grpSpPr>
          <a:xfrm>
            <a:off x="4822703" y="31"/>
            <a:ext cx="4321568" cy="5143648"/>
            <a:chOff x="4822703" y="31"/>
            <a:chExt cx="4321568" cy="5143648"/>
          </a:xfrm>
        </p:grpSpPr>
        <p:sp>
          <p:nvSpPr>
            <p:cNvPr id="589" name="Google Shape;589;p10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0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0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2" name="Google Shape;592;p10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93" name="Google Shape;593;p10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4" name="Google Shape;594;p10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5" name="Google Shape;595;p10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6" name="Google Shape;596;p10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97" name="Google Shape;597;p10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598" name="Shape 598"/>
        <p:cNvGrpSpPr/>
        <p:nvPr/>
      </p:nvGrpSpPr>
      <p:grpSpPr>
        <a:xfrm>
          <a:off x="0" y="0"/>
          <a:ext cx="0" cy="0"/>
          <a:chOff x="0" y="0"/>
          <a:chExt cx="0" cy="0"/>
        </a:xfrm>
      </p:grpSpPr>
      <p:pic>
        <p:nvPicPr>
          <p:cNvPr id="599" name="Google Shape;599;p101"/>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600" name="Google Shape;600;p101"/>
          <p:cNvGrpSpPr/>
          <p:nvPr/>
        </p:nvGrpSpPr>
        <p:grpSpPr>
          <a:xfrm>
            <a:off x="4822703" y="31"/>
            <a:ext cx="4321568" cy="5143648"/>
            <a:chOff x="3991150" y="848375"/>
            <a:chExt cx="3376225" cy="4018475"/>
          </a:xfrm>
        </p:grpSpPr>
        <p:sp>
          <p:nvSpPr>
            <p:cNvPr id="601" name="Google Shape;601;p10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0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10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5" name="Google Shape;605;p10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10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7" name="Google Shape;607;p10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8" name="Google Shape;608;p10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609" name="Shape 609"/>
        <p:cNvGrpSpPr/>
        <p:nvPr/>
      </p:nvGrpSpPr>
      <p:grpSpPr>
        <a:xfrm>
          <a:off x="0" y="0"/>
          <a:ext cx="0" cy="0"/>
          <a:chOff x="0" y="0"/>
          <a:chExt cx="0" cy="0"/>
        </a:xfrm>
      </p:grpSpPr>
      <p:grpSp>
        <p:nvGrpSpPr>
          <p:cNvPr id="610" name="Google Shape;610;p102"/>
          <p:cNvGrpSpPr/>
          <p:nvPr/>
        </p:nvGrpSpPr>
        <p:grpSpPr>
          <a:xfrm>
            <a:off x="4822703" y="31"/>
            <a:ext cx="4321568" cy="5143648"/>
            <a:chOff x="4822703" y="31"/>
            <a:chExt cx="4321568" cy="5143648"/>
          </a:xfrm>
        </p:grpSpPr>
        <p:sp>
          <p:nvSpPr>
            <p:cNvPr id="611" name="Google Shape;611;p10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0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0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4" name="Google Shape;614;p10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5" name="Google Shape;615;p10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16" name="Google Shape;616;p10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7" name="Google Shape;617;p10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8" name="Google Shape;618;p10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9" name="Google Shape;619;p10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theme" Target="../theme/theme3.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20" Type="http://schemas.openxmlformats.org/officeDocument/2006/relationships/theme" Target="../theme/theme1.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5" Type="http://schemas.openxmlformats.org/officeDocument/2006/relationships/slideLayout" Target="../slideLayouts/slideLayout83.xml"/><Relationship Id="rId14" Type="http://schemas.openxmlformats.org/officeDocument/2006/relationships/slideLayout" Target="../slideLayouts/slideLayout82.xml"/><Relationship Id="rId17" Type="http://schemas.openxmlformats.org/officeDocument/2006/relationships/slideLayout" Target="../slideLayouts/slideLayout85.xml"/><Relationship Id="rId16" Type="http://schemas.openxmlformats.org/officeDocument/2006/relationships/slideLayout" Target="../slideLayouts/slideLayout84.xml"/><Relationship Id="rId19" Type="http://schemas.openxmlformats.org/officeDocument/2006/relationships/slideLayout" Target="../slideLayouts/slideLayout87.xml"/><Relationship Id="rId18"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7.xml"/><Relationship Id="rId42" Type="http://schemas.openxmlformats.org/officeDocument/2006/relationships/slideLayout" Target="../slideLayouts/slideLayout129.xml"/><Relationship Id="rId41" Type="http://schemas.openxmlformats.org/officeDocument/2006/relationships/slideLayout" Target="../slideLayouts/slideLayout128.xml"/><Relationship Id="rId44" Type="http://schemas.openxmlformats.org/officeDocument/2006/relationships/slideLayout" Target="../slideLayouts/slideLayout131.xml"/><Relationship Id="rId43" Type="http://schemas.openxmlformats.org/officeDocument/2006/relationships/slideLayout" Target="../slideLayouts/slideLayout130.xml"/><Relationship Id="rId46" Type="http://schemas.openxmlformats.org/officeDocument/2006/relationships/slideLayout" Target="../slideLayouts/slideLayout133.xml"/><Relationship Id="rId45" Type="http://schemas.openxmlformats.org/officeDocument/2006/relationships/slideLayout" Target="../slideLayouts/slideLayout132.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48" Type="http://schemas.openxmlformats.org/officeDocument/2006/relationships/slideLayout" Target="../slideLayouts/slideLayout135.xml"/><Relationship Id="rId47" Type="http://schemas.openxmlformats.org/officeDocument/2006/relationships/slideLayout" Target="../slideLayouts/slideLayout134.xml"/><Relationship Id="rId49" Type="http://schemas.openxmlformats.org/officeDocument/2006/relationships/slideLayout" Target="../slideLayouts/slideLayout13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31" Type="http://schemas.openxmlformats.org/officeDocument/2006/relationships/slideLayout" Target="../slideLayouts/slideLayout118.xml"/><Relationship Id="rId30" Type="http://schemas.openxmlformats.org/officeDocument/2006/relationships/slideLayout" Target="../slideLayouts/slideLayout117.xml"/><Relationship Id="rId33" Type="http://schemas.openxmlformats.org/officeDocument/2006/relationships/slideLayout" Target="../slideLayouts/slideLayout120.xml"/><Relationship Id="rId32" Type="http://schemas.openxmlformats.org/officeDocument/2006/relationships/slideLayout" Target="../slideLayouts/slideLayout119.xml"/><Relationship Id="rId35" Type="http://schemas.openxmlformats.org/officeDocument/2006/relationships/slideLayout" Target="../slideLayouts/slideLayout122.xml"/><Relationship Id="rId34" Type="http://schemas.openxmlformats.org/officeDocument/2006/relationships/slideLayout" Target="../slideLayouts/slideLayout121.xml"/><Relationship Id="rId37" Type="http://schemas.openxmlformats.org/officeDocument/2006/relationships/slideLayout" Target="../slideLayouts/slideLayout124.xml"/><Relationship Id="rId36" Type="http://schemas.openxmlformats.org/officeDocument/2006/relationships/slideLayout" Target="../slideLayouts/slideLayout123.xml"/><Relationship Id="rId39" Type="http://schemas.openxmlformats.org/officeDocument/2006/relationships/slideLayout" Target="../slideLayouts/slideLayout126.xml"/><Relationship Id="rId38" Type="http://schemas.openxmlformats.org/officeDocument/2006/relationships/slideLayout" Target="../slideLayouts/slideLayout125.xml"/><Relationship Id="rId20" Type="http://schemas.openxmlformats.org/officeDocument/2006/relationships/slideLayout" Target="../slideLayouts/slideLayout107.xml"/><Relationship Id="rId22" Type="http://schemas.openxmlformats.org/officeDocument/2006/relationships/slideLayout" Target="../slideLayouts/slideLayout109.xml"/><Relationship Id="rId21" Type="http://schemas.openxmlformats.org/officeDocument/2006/relationships/slideLayout" Target="../slideLayouts/slideLayout108.xml"/><Relationship Id="rId24" Type="http://schemas.openxmlformats.org/officeDocument/2006/relationships/slideLayout" Target="../slideLayouts/slideLayout111.xml"/><Relationship Id="rId23" Type="http://schemas.openxmlformats.org/officeDocument/2006/relationships/slideLayout" Target="../slideLayouts/slideLayout110.xml"/><Relationship Id="rId26" Type="http://schemas.openxmlformats.org/officeDocument/2006/relationships/slideLayout" Target="../slideLayouts/slideLayout113.xml"/><Relationship Id="rId25" Type="http://schemas.openxmlformats.org/officeDocument/2006/relationships/slideLayout" Target="../slideLayouts/slideLayout112.xml"/><Relationship Id="rId28" Type="http://schemas.openxmlformats.org/officeDocument/2006/relationships/slideLayout" Target="../slideLayouts/slideLayout115.xml"/><Relationship Id="rId27" Type="http://schemas.openxmlformats.org/officeDocument/2006/relationships/slideLayout" Target="../slideLayouts/slideLayout114.xml"/><Relationship Id="rId29" Type="http://schemas.openxmlformats.org/officeDocument/2006/relationships/slideLayout" Target="../slideLayouts/slideLayout116.xml"/><Relationship Id="rId51" Type="http://schemas.openxmlformats.org/officeDocument/2006/relationships/slideLayout" Target="../slideLayouts/slideLayout138.xml"/><Relationship Id="rId50" Type="http://schemas.openxmlformats.org/officeDocument/2006/relationships/slideLayout" Target="../slideLayouts/slideLayout137.xml"/><Relationship Id="rId53" Type="http://schemas.openxmlformats.org/officeDocument/2006/relationships/slideLayout" Target="../slideLayouts/slideLayout140.xml"/><Relationship Id="rId52" Type="http://schemas.openxmlformats.org/officeDocument/2006/relationships/slideLayout" Target="../slideLayouts/slideLayout13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54" Type="http://schemas.openxmlformats.org/officeDocument/2006/relationships/theme" Target="../theme/theme4.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9" Type="http://schemas.openxmlformats.org/officeDocument/2006/relationships/slideLayout" Target="../slideLayouts/slideLayout106.xml"/><Relationship Id="rId18"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sp>
        <p:nvSpPr>
          <p:cNvPr id="455" name="Google Shape;455;p70"/>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marR="0" algn="l">
              <a:lnSpc>
                <a:spcPct val="90000"/>
              </a:lnSpc>
              <a:spcBef>
                <a:spcPts val="0"/>
              </a:spcBef>
              <a:spcAft>
                <a:spcPts val="0"/>
              </a:spcAft>
              <a:buClr>
                <a:schemeClr val="dk1"/>
              </a:buClr>
              <a:buSzPts val="2700"/>
              <a:buFont typeface="Plus Jakarta Sans ExtraBold"/>
              <a:buNone/>
              <a:defRPr b="0" i="0" sz="2700" u="none" cap="none" strike="noStrike">
                <a:solidFill>
                  <a:schemeClr val="dk1"/>
                </a:solidFill>
                <a:latin typeface="Plus Jakarta Sans ExtraBold"/>
                <a:ea typeface="Plus Jakarta Sans ExtraBold"/>
                <a:cs typeface="Plus Jakarta Sans ExtraBold"/>
                <a:sym typeface="Plus Jakarta Sans Extra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456" name="Google Shape;456;p70"/>
          <p:cNvSpPr txBox="1"/>
          <p:nvPr>
            <p:ph idx="1" type="body"/>
          </p:nvPr>
        </p:nvSpPr>
        <p:spPr>
          <a:xfrm>
            <a:off x="628650" y="1369219"/>
            <a:ext cx="7886700" cy="3263400"/>
          </a:xfrm>
          <a:prstGeom prst="rect">
            <a:avLst/>
          </a:prstGeom>
          <a:noFill/>
          <a:ln>
            <a:noFill/>
          </a:ln>
        </p:spPr>
        <p:txBody>
          <a:bodyPr anchorCtr="0" anchor="t" bIns="17150" lIns="34275" spcFirstLastPara="1" rIns="34275" wrap="square" tIns="17150">
            <a:normAutofit/>
          </a:bodyPr>
          <a:lstStyle>
            <a:lvl1pPr indent="-342900" lvl="0" marL="4572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lus Jakarta Sans Medium"/>
                <a:ea typeface="Plus Jakarta Sans Medium"/>
                <a:cs typeface="Plus Jakarta Sans Medium"/>
                <a:sym typeface="Plus Jakarta Sans Medium"/>
              </a:defRPr>
            </a:lvl1pPr>
            <a:lvl2pPr indent="-330200" lvl="1" marL="914400" marR="0" algn="l">
              <a:lnSpc>
                <a:spcPct val="90000"/>
              </a:lnSpc>
              <a:spcBef>
                <a:spcPts val="200"/>
              </a:spcBef>
              <a:spcAft>
                <a:spcPts val="0"/>
              </a:spcAft>
              <a:buClr>
                <a:schemeClr val="dk1"/>
              </a:buClr>
              <a:buSzPts val="1600"/>
              <a:buFont typeface="Arial"/>
              <a:buChar char="•"/>
              <a:defRPr b="0" i="0" sz="1600" u="none" cap="none" strike="noStrike">
                <a:solidFill>
                  <a:schemeClr val="dk1"/>
                </a:solidFill>
                <a:latin typeface="Plus Jakarta Sans Medium"/>
                <a:ea typeface="Plus Jakarta Sans Medium"/>
                <a:cs typeface="Plus Jakarta Sans Medium"/>
                <a:sym typeface="Plus Jakarta Sans Medium"/>
              </a:defRPr>
            </a:lvl2pPr>
            <a:lvl3pPr indent="-304800" lvl="2" marL="13716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3pPr>
            <a:lvl4pPr indent="-304800" lvl="3" marL="18288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4pPr>
            <a:lvl5pPr indent="-304800" lvl="4" marL="22860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5pPr>
            <a:lvl6pPr indent="-273050" lvl="5" marL="27432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6pPr>
            <a:lvl7pPr indent="-273050" lvl="6" marL="32004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7pPr>
            <a:lvl8pPr indent="-273050" lvl="7" marL="36576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8pPr>
            <a:lvl9pPr indent="-273050" lvl="8" marL="41148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9pPr>
          </a:lstStyle>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7" name="Shape 527"/>
        <p:cNvGrpSpPr/>
        <p:nvPr/>
      </p:nvGrpSpPr>
      <p:grpSpPr>
        <a:xfrm>
          <a:off x="0" y="0"/>
          <a:ext cx="0" cy="0"/>
          <a:chOff x="0" y="0"/>
          <a:chExt cx="0" cy="0"/>
        </a:xfrm>
      </p:grpSpPr>
      <p:sp>
        <p:nvSpPr>
          <p:cNvPr id="528" name="Google Shape;528;p90"/>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529" name="Google Shape;529;p90"/>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530" name="Google Shape;530;p90"/>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 id="2147483777" r:id="rId43"/>
    <p:sldLayoutId id="2147483778" r:id="rId44"/>
    <p:sldLayoutId id="2147483779" r:id="rId45"/>
    <p:sldLayoutId id="2147483780" r:id="rId46"/>
    <p:sldLayoutId id="2147483781" r:id="rId47"/>
    <p:sldLayoutId id="2147483782" r:id="rId48"/>
    <p:sldLayoutId id="2147483783" r:id="rId49"/>
    <p:sldLayoutId id="2147483784" r:id="rId50"/>
    <p:sldLayoutId id="2147483785" r:id="rId51"/>
    <p:sldLayoutId id="2147483786" r:id="rId52"/>
    <p:sldLayoutId id="2147483787" r:id="rId5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70.png"/><Relationship Id="rId5" Type="http://schemas.openxmlformats.org/officeDocument/2006/relationships/image" Target="../media/image74.png"/><Relationship Id="rId6" Type="http://schemas.openxmlformats.org/officeDocument/2006/relationships/image" Target="../media/image9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2.png"/><Relationship Id="rId4" Type="http://schemas.openxmlformats.org/officeDocument/2006/relationships/image" Target="../media/image75.png"/><Relationship Id="rId5"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81.png"/><Relationship Id="rId9" Type="http://schemas.openxmlformats.org/officeDocument/2006/relationships/image" Target="../media/image93.png"/><Relationship Id="rId5" Type="http://schemas.openxmlformats.org/officeDocument/2006/relationships/image" Target="../media/image86.png"/><Relationship Id="rId6" Type="http://schemas.openxmlformats.org/officeDocument/2006/relationships/image" Target="../media/image95.png"/><Relationship Id="rId7" Type="http://schemas.openxmlformats.org/officeDocument/2006/relationships/image" Target="../media/image90.png"/><Relationship Id="rId8" Type="http://schemas.openxmlformats.org/officeDocument/2006/relationships/image" Target="../media/image89.png"/><Relationship Id="rId10"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39.png"/><Relationship Id="rId4" Type="http://schemas.openxmlformats.org/officeDocument/2006/relationships/image" Target="../media/image136.png"/><Relationship Id="rId5" Type="http://schemas.openxmlformats.org/officeDocument/2006/relationships/image" Target="../media/image1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02.png"/><Relationship Id="rId5" Type="http://schemas.openxmlformats.org/officeDocument/2006/relationships/image" Target="../media/image97.png"/><Relationship Id="rId6" Type="http://schemas.openxmlformats.org/officeDocument/2006/relationships/image" Target="../media/image101.png"/><Relationship Id="rId7" Type="http://schemas.openxmlformats.org/officeDocument/2006/relationships/image" Target="../media/image9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44.png"/><Relationship Id="rId4" Type="http://schemas.openxmlformats.org/officeDocument/2006/relationships/image" Target="../media/image1.png"/><Relationship Id="rId5" Type="http://schemas.openxmlformats.org/officeDocument/2006/relationships/image" Target="../media/image117.jpg"/><Relationship Id="rId6" Type="http://schemas.openxmlformats.org/officeDocument/2006/relationships/image" Target="../media/image98.png"/><Relationship Id="rId7" Type="http://schemas.openxmlformats.org/officeDocument/2006/relationships/image" Target="../media/image9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19.xml"/><Relationship Id="rId3" Type="http://schemas.openxmlformats.org/officeDocument/2006/relationships/image" Target="../media/image146.png"/><Relationship Id="rId4" Type="http://schemas.openxmlformats.org/officeDocument/2006/relationships/image" Target="../media/image109.png"/><Relationship Id="rId9" Type="http://schemas.openxmlformats.org/officeDocument/2006/relationships/image" Target="../media/image130.jpg"/><Relationship Id="rId5" Type="http://schemas.openxmlformats.org/officeDocument/2006/relationships/image" Target="../media/image103.png"/><Relationship Id="rId6" Type="http://schemas.openxmlformats.org/officeDocument/2006/relationships/image" Target="../media/image108.png"/><Relationship Id="rId7" Type="http://schemas.openxmlformats.org/officeDocument/2006/relationships/image" Target="../media/image104.png"/><Relationship Id="rId8" Type="http://schemas.openxmlformats.org/officeDocument/2006/relationships/image" Target="../media/image113.png"/><Relationship Id="rId10"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0.xml"/><Relationship Id="rId3" Type="http://schemas.openxmlformats.org/officeDocument/2006/relationships/image" Target="../media/image146.png"/><Relationship Id="rId4" Type="http://schemas.openxmlformats.org/officeDocument/2006/relationships/image" Target="../media/image109.png"/><Relationship Id="rId9" Type="http://schemas.openxmlformats.org/officeDocument/2006/relationships/image" Target="../media/image104.png"/><Relationship Id="rId5" Type="http://schemas.openxmlformats.org/officeDocument/2006/relationships/image" Target="../media/image119.png"/><Relationship Id="rId6" Type="http://schemas.openxmlformats.org/officeDocument/2006/relationships/image" Target="../media/image103.png"/><Relationship Id="rId7" Type="http://schemas.openxmlformats.org/officeDocument/2006/relationships/image" Target="../media/image108.png"/><Relationship Id="rId8"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xml"/><Relationship Id="rId3" Type="http://schemas.openxmlformats.org/officeDocument/2006/relationships/image" Target="../media/image115.png"/><Relationship Id="rId4" Type="http://schemas.openxmlformats.org/officeDocument/2006/relationships/image" Target="../media/image103.png"/><Relationship Id="rId9" Type="http://schemas.openxmlformats.org/officeDocument/2006/relationships/image" Target="../media/image118.png"/><Relationship Id="rId5" Type="http://schemas.openxmlformats.org/officeDocument/2006/relationships/image" Target="../media/image116.png"/><Relationship Id="rId6" Type="http://schemas.openxmlformats.org/officeDocument/2006/relationships/image" Target="../media/image114.png"/><Relationship Id="rId7" Type="http://schemas.openxmlformats.org/officeDocument/2006/relationships/image" Target="../media/image119.png"/><Relationship Id="rId8" Type="http://schemas.openxmlformats.org/officeDocument/2006/relationships/image" Target="../media/image1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 Id="rId3" Type="http://schemas.openxmlformats.org/officeDocument/2006/relationships/image" Target="../media/image115.png"/><Relationship Id="rId4" Type="http://schemas.openxmlformats.org/officeDocument/2006/relationships/image" Target="../media/image103.png"/><Relationship Id="rId9" Type="http://schemas.openxmlformats.org/officeDocument/2006/relationships/image" Target="../media/image118.png"/><Relationship Id="rId5" Type="http://schemas.openxmlformats.org/officeDocument/2006/relationships/image" Target="../media/image116.png"/><Relationship Id="rId6" Type="http://schemas.openxmlformats.org/officeDocument/2006/relationships/image" Target="../media/image114.png"/><Relationship Id="rId7" Type="http://schemas.openxmlformats.org/officeDocument/2006/relationships/image" Target="../media/image119.png"/><Relationship Id="rId8" Type="http://schemas.openxmlformats.org/officeDocument/2006/relationships/image" Target="../media/image1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3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4.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40.jp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5.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41.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6.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38.jp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7.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4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8.xml"/><Relationship Id="rId3"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142.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65.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6.png"/><Relationship Id="rId8" Type="http://schemas.openxmlformats.org/officeDocument/2006/relationships/image" Target="../media/image59.png"/><Relationship Id="rId11" Type="http://schemas.openxmlformats.org/officeDocument/2006/relationships/image" Target="../media/image60.png"/><Relationship Id="rId10"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85.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0.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6.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44"/>
          <p:cNvSpPr txBox="1"/>
          <p:nvPr>
            <p:ph type="ctrTitle"/>
          </p:nvPr>
        </p:nvSpPr>
        <p:spPr>
          <a:xfrm>
            <a:off x="3048000" y="1943100"/>
            <a:ext cx="56388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Network and Mobile </a:t>
            </a:r>
            <a:endParaRPr sz="2900"/>
          </a:p>
          <a:p>
            <a:pPr indent="0" lvl="0" marL="0" rtl="0" algn="l">
              <a:spcBef>
                <a:spcPts val="0"/>
              </a:spcBef>
              <a:spcAft>
                <a:spcPts val="0"/>
              </a:spcAft>
              <a:buNone/>
            </a:pPr>
            <a:r>
              <a:rPr lang="en" sz="2900"/>
              <a:t>Lifecycle Management</a:t>
            </a:r>
            <a:endParaRPr sz="2900"/>
          </a:p>
          <a:p>
            <a:pPr indent="0" lvl="0" marL="0" rtl="0" algn="l">
              <a:spcBef>
                <a:spcPts val="0"/>
              </a:spcBef>
              <a:spcAft>
                <a:spcPts val="0"/>
              </a:spcAft>
              <a:buNone/>
            </a:pPr>
            <a:r>
              <a:t/>
            </a:r>
            <a:endParaRPr sz="2900"/>
          </a:p>
          <a:p>
            <a:pPr indent="0" lvl="0" marL="0" rtl="0" algn="l">
              <a:spcBef>
                <a:spcPts val="0"/>
              </a:spcBef>
              <a:spcAft>
                <a:spcPts val="0"/>
              </a:spcAft>
              <a:buNone/>
            </a:pPr>
            <a:r>
              <a:rPr lang="en" sz="1300">
                <a:solidFill>
                  <a:schemeClr val="accent2"/>
                </a:solidFill>
              </a:rPr>
              <a:t>Understand how and where you spend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p:txBody>
      </p:sp>
      <p:sp>
        <p:nvSpPr>
          <p:cNvPr id="924" name="Google Shape;924;p144"/>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November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53"/>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Everything teams need to manage the entire IT lifecycle</a:t>
            </a:r>
            <a:endParaRPr/>
          </a:p>
        </p:txBody>
      </p:sp>
      <p:sp>
        <p:nvSpPr>
          <p:cNvPr id="1127" name="Google Shape;1127;p15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200"/>
          </a:p>
          <a:p>
            <a:pPr indent="0" lvl="0" marL="0" rtl="0" algn="l">
              <a:spcBef>
                <a:spcPts val="1000"/>
              </a:spcBef>
              <a:spcAft>
                <a:spcPts val="1000"/>
              </a:spcAft>
              <a:buNone/>
            </a:pPr>
            <a:r>
              <a:rPr lang="en" sz="1200"/>
              <a:t>Purpose-built software and expert managed services to improve efficiencies, control costs and make informed decisions from data</a:t>
            </a:r>
            <a:endParaRPr sz="1200"/>
          </a:p>
        </p:txBody>
      </p:sp>
      <p:sp>
        <p:nvSpPr>
          <p:cNvPr id="1128" name="Google Shape;1128;p15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129" name="Google Shape;1129;p153" title="vCom-Products-Wheel-11-24.png"/>
          <p:cNvPicPr preferRelativeResize="0"/>
          <p:nvPr/>
        </p:nvPicPr>
        <p:blipFill>
          <a:blip r:embed="rId3">
            <a:alphaModFix/>
          </a:blip>
          <a:stretch>
            <a:fillRect/>
          </a:stretch>
        </p:blipFill>
        <p:spPr>
          <a:xfrm>
            <a:off x="3573725" y="957838"/>
            <a:ext cx="5295550" cy="3227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54"/>
          <p:cNvSpPr/>
          <p:nvPr/>
        </p:nvSpPr>
        <p:spPr>
          <a:xfrm>
            <a:off x="0" y="2553900"/>
            <a:ext cx="9144000" cy="258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5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36" name="Google Shape;1136;p154"/>
          <p:cNvSpPr txBox="1"/>
          <p:nvPr>
            <p:ph idx="4294967295" type="body"/>
          </p:nvPr>
        </p:nvSpPr>
        <p:spPr>
          <a:xfrm>
            <a:off x="984975" y="3617550"/>
            <a:ext cx="5176200" cy="886200"/>
          </a:xfrm>
          <a:prstGeom prst="rect">
            <a:avLst/>
          </a:prstGeom>
          <a:noFill/>
          <a:ln>
            <a:noFill/>
          </a:ln>
        </p:spPr>
        <p:txBody>
          <a:bodyPr anchorCtr="0" anchor="t" bIns="17150" lIns="34275" spcFirstLastPara="1" rIns="34275" wrap="square" tIns="17150">
            <a:normAutofit fontScale="25000" lnSpcReduction="20000"/>
          </a:bodyPr>
          <a:lstStyle/>
          <a:p>
            <a:pPr indent="0" lvl="0" marL="0" rtl="0" algn="l">
              <a:lnSpc>
                <a:spcPct val="150000"/>
              </a:lnSpc>
              <a:spcBef>
                <a:spcPts val="0"/>
              </a:spcBef>
              <a:spcAft>
                <a:spcPts val="0"/>
              </a:spcAft>
              <a:buClr>
                <a:srgbClr val="080808"/>
              </a:buClr>
              <a:buSzPct val="26923"/>
              <a:buNone/>
            </a:pPr>
            <a:r>
              <a:rPr lang="en" sz="5200">
                <a:solidFill>
                  <a:schemeClr val="lt1"/>
                </a:solidFill>
                <a:latin typeface="Inter Light"/>
                <a:ea typeface="Inter Light"/>
                <a:cs typeface="Inter Light"/>
                <a:sym typeface="Inter Light"/>
              </a:rPr>
              <a:t>Available at your desk or on-the-go with hundreds of features</a:t>
            </a:r>
            <a:endParaRPr sz="5200">
              <a:solidFill>
                <a:schemeClr val="lt1"/>
              </a:solidFill>
              <a:latin typeface="Inter Light"/>
              <a:ea typeface="Inter Light"/>
              <a:cs typeface="Inter Light"/>
              <a:sym typeface="Inter Light"/>
            </a:endParaRPr>
          </a:p>
          <a:p>
            <a:pPr indent="0" lvl="0" marL="0" rtl="0" algn="l">
              <a:lnSpc>
                <a:spcPct val="150000"/>
              </a:lnSpc>
              <a:spcBef>
                <a:spcPts val="1000"/>
              </a:spcBef>
              <a:spcAft>
                <a:spcPts val="0"/>
              </a:spcAft>
              <a:buClr>
                <a:srgbClr val="080808"/>
              </a:buClr>
              <a:buSzPts val="275"/>
              <a:buNone/>
            </a:pPr>
            <a:r>
              <a:rPr lang="en" sz="5200">
                <a:solidFill>
                  <a:schemeClr val="lt1"/>
                </a:solidFill>
                <a:latin typeface="Inter Light"/>
                <a:ea typeface="Inter Light"/>
                <a:cs typeface="Inter Light"/>
                <a:sym typeface="Inter Light"/>
              </a:rPr>
              <a:t>Backed by expert services and 24/7/365 support</a:t>
            </a:r>
            <a:endParaRPr sz="5200">
              <a:solidFill>
                <a:schemeClr val="lt1"/>
              </a:solidFill>
              <a:latin typeface="Inter Light"/>
              <a:ea typeface="Inter Light"/>
              <a:cs typeface="Inter Light"/>
              <a:sym typeface="Inter Light"/>
            </a:endParaRPr>
          </a:p>
          <a:p>
            <a:pPr indent="0" lvl="0" marL="0" rtl="0" algn="l">
              <a:lnSpc>
                <a:spcPct val="150000"/>
              </a:lnSpc>
              <a:spcBef>
                <a:spcPts val="1000"/>
              </a:spcBef>
              <a:spcAft>
                <a:spcPts val="0"/>
              </a:spcAft>
              <a:buClr>
                <a:srgbClr val="080808"/>
              </a:buClr>
              <a:buSzPts val="275"/>
              <a:buNone/>
            </a:pPr>
            <a:r>
              <a:rPr lang="en" sz="5200">
                <a:solidFill>
                  <a:schemeClr val="lt1"/>
                </a:solidFill>
                <a:latin typeface="Inter Light"/>
                <a:ea typeface="Inter Light"/>
                <a:cs typeface="Inter Light"/>
                <a:sym typeface="Inter Light"/>
              </a:rPr>
              <a:t>Unlimited user licenses</a:t>
            </a:r>
            <a:endParaRPr sz="5200">
              <a:solidFill>
                <a:schemeClr val="lt1"/>
              </a:solidFill>
              <a:latin typeface="Inter Light"/>
              <a:ea typeface="Inter Light"/>
              <a:cs typeface="Inter Light"/>
              <a:sym typeface="Inter Light"/>
            </a:endParaRPr>
          </a:p>
          <a:p>
            <a:pPr indent="0" lvl="0" marL="0" rtl="0" algn="l">
              <a:lnSpc>
                <a:spcPct val="90000"/>
              </a:lnSpc>
              <a:spcBef>
                <a:spcPts val="1000"/>
              </a:spcBef>
              <a:spcAft>
                <a:spcPts val="0"/>
              </a:spcAft>
              <a:buClr>
                <a:srgbClr val="080808"/>
              </a:buClr>
              <a:buSzPct val="100000"/>
              <a:buNone/>
            </a:pPr>
            <a:r>
              <a:t/>
            </a:r>
            <a:endParaRPr sz="1100">
              <a:solidFill>
                <a:srgbClr val="080808"/>
              </a:solidFill>
            </a:endParaRPr>
          </a:p>
          <a:p>
            <a:pPr indent="0" lvl="0" marL="0" rtl="0" algn="l">
              <a:lnSpc>
                <a:spcPct val="90000"/>
              </a:lnSpc>
              <a:spcBef>
                <a:spcPts val="0"/>
              </a:spcBef>
              <a:spcAft>
                <a:spcPts val="0"/>
              </a:spcAft>
              <a:buClr>
                <a:srgbClr val="080808"/>
              </a:buClr>
              <a:buSzPct val="87500"/>
              <a:buNone/>
            </a:pPr>
            <a:r>
              <a:t/>
            </a:r>
            <a:endParaRPr>
              <a:solidFill>
                <a:srgbClr val="080808"/>
              </a:solidFill>
            </a:endParaRPr>
          </a:p>
          <a:p>
            <a:pPr indent="0" lvl="0" marL="0" rtl="0" algn="l">
              <a:lnSpc>
                <a:spcPct val="90000"/>
              </a:lnSpc>
              <a:spcBef>
                <a:spcPts val="400"/>
              </a:spcBef>
              <a:spcAft>
                <a:spcPts val="1000"/>
              </a:spcAft>
              <a:buClr>
                <a:srgbClr val="333333"/>
              </a:buClr>
              <a:buSzPct val="87500"/>
              <a:buNone/>
            </a:pPr>
            <a:r>
              <a:t/>
            </a:r>
            <a:endParaRPr>
              <a:solidFill>
                <a:srgbClr val="080808"/>
              </a:solidFill>
            </a:endParaRPr>
          </a:p>
        </p:txBody>
      </p:sp>
      <p:sp>
        <p:nvSpPr>
          <p:cNvPr id="1137" name="Google Shape;1137;p154"/>
          <p:cNvSpPr txBox="1"/>
          <p:nvPr>
            <p:ph type="title"/>
          </p:nvPr>
        </p:nvSpPr>
        <p:spPr>
          <a:xfrm>
            <a:off x="457212" y="588656"/>
            <a:ext cx="4500600" cy="9324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2500"/>
              <a:buFont typeface="Plus Jakarta Sans ExtraBold"/>
              <a:buNone/>
            </a:pPr>
            <a:r>
              <a:rPr lang="en" sz="2500">
                <a:solidFill>
                  <a:schemeClr val="dk1"/>
                </a:solidFill>
              </a:rPr>
              <a:t>Software that makes managing IT </a:t>
            </a:r>
            <a:r>
              <a:rPr b="1" lang="en" sz="2500">
                <a:solidFill>
                  <a:schemeClr val="dk1"/>
                </a:solidFill>
                <a:latin typeface="Inter"/>
                <a:ea typeface="Inter"/>
                <a:cs typeface="Inter"/>
                <a:sym typeface="Inter"/>
              </a:rPr>
              <a:t>easy</a:t>
            </a:r>
            <a:endParaRPr b="1">
              <a:latin typeface="Inter"/>
              <a:ea typeface="Inter"/>
              <a:cs typeface="Inter"/>
              <a:sym typeface="Inter"/>
            </a:endParaRPr>
          </a:p>
        </p:txBody>
      </p:sp>
      <p:pic>
        <p:nvPicPr>
          <p:cNvPr descr="A person typing on a computer&#10;&#10;AI-generated content may be incorrect." id="1138" name="Google Shape;1138;p154"/>
          <p:cNvPicPr preferRelativeResize="0"/>
          <p:nvPr/>
        </p:nvPicPr>
        <p:blipFill rotWithShape="1">
          <a:blip r:embed="rId3">
            <a:alphaModFix/>
          </a:blip>
          <a:srcRect b="-40" l="23700" r="-23699" t="40"/>
          <a:stretch/>
        </p:blipFill>
        <p:spPr>
          <a:xfrm>
            <a:off x="5443805" y="214491"/>
            <a:ext cx="4849200" cy="3232800"/>
          </a:xfrm>
          <a:prstGeom prst="roundRect">
            <a:avLst>
              <a:gd fmla="val 16667" name="adj"/>
            </a:avLst>
          </a:prstGeom>
          <a:noFill/>
          <a:ln>
            <a:noFill/>
          </a:ln>
        </p:spPr>
      </p:pic>
      <p:sp>
        <p:nvSpPr>
          <p:cNvPr id="1139" name="Google Shape;1139;p154"/>
          <p:cNvSpPr txBox="1"/>
          <p:nvPr/>
        </p:nvSpPr>
        <p:spPr>
          <a:xfrm>
            <a:off x="417750" y="1650600"/>
            <a:ext cx="45795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Create a centralized hub for your technology management inside vManager, our AI-powered platform</a:t>
            </a:r>
            <a:endParaRPr>
              <a:latin typeface="Inter Light"/>
              <a:ea typeface="Inter Light"/>
              <a:cs typeface="Inter Light"/>
              <a:sym typeface="Inter Light"/>
            </a:endParaRPr>
          </a:p>
        </p:txBody>
      </p:sp>
      <p:sp>
        <p:nvSpPr>
          <p:cNvPr id="1140" name="Google Shape;1140;p154"/>
          <p:cNvSpPr txBox="1"/>
          <p:nvPr/>
        </p:nvSpPr>
        <p:spPr>
          <a:xfrm>
            <a:off x="498900" y="3062400"/>
            <a:ext cx="4688700" cy="384900"/>
          </a:xfrm>
          <a:prstGeom prst="rect">
            <a:avLst/>
          </a:prstGeom>
          <a:noFill/>
          <a:ln>
            <a:noFill/>
          </a:ln>
        </p:spPr>
        <p:txBody>
          <a:bodyPr anchorCtr="0" anchor="t" bIns="91425" lIns="91425" spcFirstLastPara="1" rIns="91425" wrap="square" tIns="91425">
            <a:spAutoFit/>
          </a:bodyPr>
          <a:lstStyle/>
          <a:p>
            <a:pPr indent="0" lvl="0" marL="0" rtl="0" algn="l">
              <a:spcBef>
                <a:spcPts val="400"/>
              </a:spcBef>
              <a:spcAft>
                <a:spcPts val="0"/>
              </a:spcAft>
              <a:buNone/>
            </a:pPr>
            <a:r>
              <a:rPr b="1" lang="en" sz="1300">
                <a:solidFill>
                  <a:schemeClr val="lt1"/>
                </a:solidFill>
                <a:latin typeface="Inter"/>
                <a:ea typeface="Inter"/>
                <a:cs typeface="Inter"/>
                <a:sym typeface="Inter"/>
              </a:rPr>
              <a:t>Every asset. Every vendor. Every location.</a:t>
            </a:r>
            <a:endParaRPr b="1">
              <a:solidFill>
                <a:schemeClr val="lt1"/>
              </a:solidFill>
            </a:endParaRPr>
          </a:p>
        </p:txBody>
      </p:sp>
      <p:pic>
        <p:nvPicPr>
          <p:cNvPr id="1141" name="Google Shape;1141;p154" title="Application_Simple_Light (3).png"/>
          <p:cNvPicPr preferRelativeResize="0"/>
          <p:nvPr/>
        </p:nvPicPr>
        <p:blipFill>
          <a:blip r:embed="rId4">
            <a:alphaModFix/>
          </a:blip>
          <a:stretch>
            <a:fillRect/>
          </a:stretch>
        </p:blipFill>
        <p:spPr>
          <a:xfrm>
            <a:off x="543002" y="3566975"/>
            <a:ext cx="334348" cy="334358"/>
          </a:xfrm>
          <a:prstGeom prst="rect">
            <a:avLst/>
          </a:prstGeom>
          <a:noFill/>
          <a:ln>
            <a:noFill/>
          </a:ln>
        </p:spPr>
      </p:pic>
      <p:pic>
        <p:nvPicPr>
          <p:cNvPr id="1142" name="Google Shape;1142;p154" title="Support_Simple_Light (1).png"/>
          <p:cNvPicPr preferRelativeResize="0"/>
          <p:nvPr/>
        </p:nvPicPr>
        <p:blipFill>
          <a:blip r:embed="rId5">
            <a:alphaModFix/>
          </a:blip>
          <a:stretch>
            <a:fillRect/>
          </a:stretch>
        </p:blipFill>
        <p:spPr>
          <a:xfrm>
            <a:off x="543002" y="3942771"/>
            <a:ext cx="334348" cy="334358"/>
          </a:xfrm>
          <a:prstGeom prst="rect">
            <a:avLst/>
          </a:prstGeom>
          <a:noFill/>
          <a:ln>
            <a:noFill/>
          </a:ln>
        </p:spPr>
      </p:pic>
      <p:pic>
        <p:nvPicPr>
          <p:cNvPr id="1143" name="Google Shape;1143;p154" title="Person-Multiple_Simple_Light.png"/>
          <p:cNvPicPr preferRelativeResize="0"/>
          <p:nvPr/>
        </p:nvPicPr>
        <p:blipFill>
          <a:blip r:embed="rId6">
            <a:alphaModFix/>
          </a:blip>
          <a:stretch>
            <a:fillRect/>
          </a:stretch>
        </p:blipFill>
        <p:spPr>
          <a:xfrm>
            <a:off x="543000" y="4318567"/>
            <a:ext cx="334348" cy="3343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5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49" name="Google Shape;1149;p155"/>
          <p:cNvSpPr txBox="1"/>
          <p:nvPr/>
        </p:nvSpPr>
        <p:spPr>
          <a:xfrm>
            <a:off x="5212981" y="3332344"/>
            <a:ext cx="1230900" cy="370800"/>
          </a:xfrm>
          <a:prstGeom prst="rect">
            <a:avLst/>
          </a:prstGeom>
          <a:noFill/>
          <a:ln>
            <a:noFill/>
          </a:ln>
        </p:spPr>
        <p:txBody>
          <a:bodyPr anchorCtr="0" anchor="ctr" bIns="61600" lIns="61600" spcFirstLastPara="1" rIns="61600" wrap="square" tIns="61600">
            <a:spAutoFit/>
          </a:bodyPr>
          <a:lstStyle/>
          <a:p>
            <a:pPr indent="0" lvl="0" marL="0" marR="0" rtl="0" algn="ctr">
              <a:lnSpc>
                <a:spcPct val="100000"/>
              </a:lnSpc>
              <a:spcBef>
                <a:spcPts val="0"/>
              </a:spcBef>
              <a:spcAft>
                <a:spcPts val="0"/>
              </a:spcAft>
              <a:buClr>
                <a:srgbClr val="333333"/>
              </a:buClr>
              <a:buSzPts val="3881"/>
              <a:buFont typeface="Plus Jakarta Sans"/>
              <a:buNone/>
            </a:pPr>
            <a:r>
              <a:rPr b="0" i="0" lang="en" sz="1600" u="none" cap="none" strike="noStrike">
                <a:solidFill>
                  <a:srgbClr val="333333"/>
                </a:solidFill>
                <a:latin typeface="Plus Jakarta Sans"/>
                <a:ea typeface="Plus Jakarta Sans"/>
                <a:cs typeface="Plus Jakarta Sans"/>
                <a:sym typeface="Plus Jakarta Sans"/>
              </a:rPr>
              <a:t>Time</a:t>
            </a:r>
            <a:endParaRPr sz="1600"/>
          </a:p>
        </p:txBody>
      </p:sp>
      <p:sp>
        <p:nvSpPr>
          <p:cNvPr id="1150" name="Google Shape;1150;p155"/>
          <p:cNvSpPr txBox="1"/>
          <p:nvPr/>
        </p:nvSpPr>
        <p:spPr>
          <a:xfrm>
            <a:off x="1119425" y="1639325"/>
            <a:ext cx="3415200" cy="143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76"/>
              <a:buFont typeface="Plus Jakarta Sans"/>
              <a:buNone/>
            </a:pPr>
            <a:r>
              <a:rPr lang="en" sz="2800">
                <a:latin typeface="Inter Light"/>
                <a:ea typeface="Inter Light"/>
                <a:cs typeface="Inter Light"/>
                <a:sym typeface="Inter Light"/>
              </a:rPr>
              <a:t>That d</a:t>
            </a:r>
            <a:r>
              <a:rPr i="0" lang="en" sz="2800" u="none" cap="none" strike="noStrike">
                <a:solidFill>
                  <a:srgbClr val="000000"/>
                </a:solidFill>
                <a:latin typeface="Inter Light"/>
                <a:ea typeface="Inter Light"/>
                <a:cs typeface="Inter Light"/>
                <a:sym typeface="Inter Light"/>
              </a:rPr>
              <a:t>eliver </a:t>
            </a:r>
            <a:endParaRPr i="0" sz="2800" u="none" cap="none" strike="noStrike">
              <a:solidFill>
                <a:srgbClr val="000000"/>
              </a:solidFill>
              <a:latin typeface="Inter Light"/>
              <a:ea typeface="Inter Light"/>
              <a:cs typeface="Inter Light"/>
              <a:sym typeface="Inter Light"/>
            </a:endParaRPr>
          </a:p>
          <a:p>
            <a:pPr indent="0" lvl="0" marL="0" marR="0" rtl="0" algn="l">
              <a:lnSpc>
                <a:spcPct val="100000"/>
              </a:lnSpc>
              <a:spcBef>
                <a:spcPts val="0"/>
              </a:spcBef>
              <a:spcAft>
                <a:spcPts val="0"/>
              </a:spcAft>
              <a:buClr>
                <a:srgbClr val="000000"/>
              </a:buClr>
              <a:buSzPts val="7276"/>
              <a:buFont typeface="Plus Jakarta Sans"/>
              <a:buNone/>
            </a:pPr>
            <a:r>
              <a:rPr b="1" i="0" lang="en" sz="2800" u="none" cap="none" strike="noStrike">
                <a:solidFill>
                  <a:srgbClr val="0629D3"/>
                </a:solidFill>
                <a:latin typeface="Inter"/>
                <a:ea typeface="Inter"/>
                <a:cs typeface="Inter"/>
                <a:sym typeface="Inter"/>
              </a:rPr>
              <a:t>three key values</a:t>
            </a:r>
            <a:r>
              <a:rPr b="1" i="0" lang="en" sz="2800" u="none" cap="none" strike="noStrike">
                <a:solidFill>
                  <a:srgbClr val="1A84BE"/>
                </a:solidFill>
                <a:latin typeface="Inter"/>
                <a:ea typeface="Inter"/>
                <a:cs typeface="Inter"/>
                <a:sym typeface="Inter"/>
              </a:rPr>
              <a:t> </a:t>
            </a:r>
            <a:endParaRPr b="1" i="0" sz="2800" u="none" cap="none" strike="noStrike">
              <a:solidFill>
                <a:srgbClr val="1A84B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7276"/>
              <a:buFont typeface="Plus Jakarta Sans"/>
              <a:buNone/>
            </a:pPr>
            <a:r>
              <a:rPr i="0" lang="en" sz="2800" u="none" cap="none" strike="noStrike">
                <a:solidFill>
                  <a:srgbClr val="000000"/>
                </a:solidFill>
                <a:latin typeface="Inter Light"/>
                <a:ea typeface="Inter Light"/>
                <a:cs typeface="Inter Light"/>
                <a:sym typeface="Inter Light"/>
              </a:rPr>
              <a:t>to customers</a:t>
            </a:r>
            <a:endParaRPr b="1" i="0" sz="8477" u="none" cap="none" strike="noStrike">
              <a:solidFill>
                <a:srgbClr val="000000"/>
              </a:solidFill>
              <a:latin typeface="Plus Jakarta Sans"/>
              <a:ea typeface="Plus Jakarta Sans"/>
              <a:cs typeface="Plus Jakarta Sans"/>
              <a:sym typeface="Plus Jakarta Sans"/>
            </a:endParaRPr>
          </a:p>
        </p:txBody>
      </p:sp>
      <p:sp>
        <p:nvSpPr>
          <p:cNvPr id="1151" name="Google Shape;1151;p155"/>
          <p:cNvSpPr txBox="1"/>
          <p:nvPr/>
        </p:nvSpPr>
        <p:spPr>
          <a:xfrm>
            <a:off x="6009665" y="2483704"/>
            <a:ext cx="1579800" cy="370800"/>
          </a:xfrm>
          <a:prstGeom prst="rect">
            <a:avLst/>
          </a:prstGeom>
          <a:noFill/>
          <a:ln>
            <a:noFill/>
          </a:ln>
        </p:spPr>
        <p:txBody>
          <a:bodyPr anchorCtr="0" anchor="ctr" bIns="61600" lIns="61600" spcFirstLastPara="1" rIns="61600" wrap="square" tIns="61600">
            <a:spAutoFit/>
          </a:bodyPr>
          <a:lstStyle/>
          <a:p>
            <a:pPr indent="0" lvl="0" marL="0" marR="0" rtl="0" algn="ctr">
              <a:lnSpc>
                <a:spcPct val="100000"/>
              </a:lnSpc>
              <a:spcBef>
                <a:spcPts val="0"/>
              </a:spcBef>
              <a:spcAft>
                <a:spcPts val="0"/>
              </a:spcAft>
              <a:buClr>
                <a:srgbClr val="333333"/>
              </a:buClr>
              <a:buSzPts val="3881"/>
              <a:buFont typeface="Plus Jakarta Sans"/>
              <a:buNone/>
            </a:pPr>
            <a:r>
              <a:rPr i="0" lang="en" sz="1600" u="none" cap="none" strike="noStrike">
                <a:solidFill>
                  <a:srgbClr val="333333"/>
                </a:solidFill>
                <a:latin typeface="Inter Light"/>
                <a:ea typeface="Inter Light"/>
                <a:cs typeface="Inter Light"/>
                <a:sym typeface="Inter Light"/>
              </a:rPr>
              <a:t>Information</a:t>
            </a:r>
            <a:endParaRPr sz="1600">
              <a:latin typeface="Inter Light"/>
              <a:ea typeface="Inter Light"/>
              <a:cs typeface="Inter Light"/>
              <a:sym typeface="Inter Light"/>
            </a:endParaRPr>
          </a:p>
        </p:txBody>
      </p:sp>
      <p:sp>
        <p:nvSpPr>
          <p:cNvPr id="1152" name="Google Shape;1152;p155"/>
          <p:cNvSpPr txBox="1"/>
          <p:nvPr/>
        </p:nvSpPr>
        <p:spPr>
          <a:xfrm>
            <a:off x="6731905" y="1593199"/>
            <a:ext cx="1230900" cy="370800"/>
          </a:xfrm>
          <a:prstGeom prst="rect">
            <a:avLst/>
          </a:prstGeom>
          <a:noFill/>
          <a:ln>
            <a:noFill/>
          </a:ln>
        </p:spPr>
        <p:txBody>
          <a:bodyPr anchorCtr="0" anchor="ctr" bIns="61600" lIns="61600" spcFirstLastPara="1" rIns="61600" wrap="square" tIns="61600">
            <a:spAutoFit/>
          </a:bodyPr>
          <a:lstStyle/>
          <a:p>
            <a:pPr indent="0" lvl="0" marL="0" marR="0" rtl="0" algn="ctr">
              <a:lnSpc>
                <a:spcPct val="100000"/>
              </a:lnSpc>
              <a:spcBef>
                <a:spcPts val="0"/>
              </a:spcBef>
              <a:spcAft>
                <a:spcPts val="0"/>
              </a:spcAft>
              <a:buClr>
                <a:srgbClr val="333333"/>
              </a:buClr>
              <a:buSzPts val="3881"/>
              <a:buFont typeface="Plus Jakarta Sans"/>
              <a:buNone/>
            </a:pPr>
            <a:r>
              <a:rPr i="0" lang="en" sz="1600" u="none" cap="none" strike="noStrike">
                <a:solidFill>
                  <a:srgbClr val="333333"/>
                </a:solidFill>
                <a:latin typeface="Inter Light"/>
                <a:ea typeface="Inter Light"/>
                <a:cs typeface="Inter Light"/>
                <a:sym typeface="Inter Light"/>
              </a:rPr>
              <a:t>Money</a:t>
            </a:r>
            <a:endParaRPr sz="1600">
              <a:latin typeface="Inter Light"/>
              <a:ea typeface="Inter Light"/>
              <a:cs typeface="Inter Light"/>
              <a:sym typeface="Inter Light"/>
            </a:endParaRPr>
          </a:p>
        </p:txBody>
      </p:sp>
      <p:pic>
        <p:nvPicPr>
          <p:cNvPr id="1153" name="Google Shape;1153;p155"/>
          <p:cNvPicPr preferRelativeResize="0"/>
          <p:nvPr/>
        </p:nvPicPr>
        <p:blipFill>
          <a:blip r:embed="rId3">
            <a:alphaModFix/>
          </a:blip>
          <a:stretch>
            <a:fillRect/>
          </a:stretch>
        </p:blipFill>
        <p:spPr>
          <a:xfrm>
            <a:off x="5711502" y="1158483"/>
            <a:ext cx="1111235" cy="1111228"/>
          </a:xfrm>
          <a:prstGeom prst="rect">
            <a:avLst/>
          </a:prstGeom>
          <a:noFill/>
          <a:ln>
            <a:noFill/>
          </a:ln>
        </p:spPr>
      </p:pic>
      <p:pic>
        <p:nvPicPr>
          <p:cNvPr id="1154" name="Google Shape;1154;p155"/>
          <p:cNvPicPr preferRelativeResize="0"/>
          <p:nvPr/>
        </p:nvPicPr>
        <p:blipFill>
          <a:blip r:embed="rId4">
            <a:alphaModFix/>
          </a:blip>
          <a:stretch>
            <a:fillRect/>
          </a:stretch>
        </p:blipFill>
        <p:spPr>
          <a:xfrm>
            <a:off x="5057975" y="2081600"/>
            <a:ext cx="951700" cy="951700"/>
          </a:xfrm>
          <a:prstGeom prst="rect">
            <a:avLst/>
          </a:prstGeom>
          <a:noFill/>
          <a:ln>
            <a:noFill/>
          </a:ln>
        </p:spPr>
      </p:pic>
      <p:pic>
        <p:nvPicPr>
          <p:cNvPr id="1155" name="Google Shape;1155;p155"/>
          <p:cNvPicPr preferRelativeResize="0"/>
          <p:nvPr/>
        </p:nvPicPr>
        <p:blipFill>
          <a:blip r:embed="rId5">
            <a:alphaModFix/>
          </a:blip>
          <a:stretch>
            <a:fillRect/>
          </a:stretch>
        </p:blipFill>
        <p:spPr>
          <a:xfrm>
            <a:off x="4413100" y="3033300"/>
            <a:ext cx="951700" cy="951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61" name="Google Shape;1161;p156"/>
          <p:cNvSpPr txBox="1"/>
          <p:nvPr>
            <p:ph idx="3" type="subTitle"/>
          </p:nvPr>
        </p:nvSpPr>
        <p:spPr>
          <a:xfrm>
            <a:off x="3207150" y="991125"/>
            <a:ext cx="2577300" cy="371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Brokerage</a:t>
            </a:r>
            <a:endParaRPr sz="1400"/>
          </a:p>
        </p:txBody>
      </p:sp>
      <p:sp>
        <p:nvSpPr>
          <p:cNvPr id="1162" name="Google Shape;1162;p156"/>
          <p:cNvSpPr txBox="1"/>
          <p:nvPr>
            <p:ph idx="2" type="subTitle"/>
          </p:nvPr>
        </p:nvSpPr>
        <p:spPr>
          <a:xfrm>
            <a:off x="854175" y="991125"/>
            <a:ext cx="2577300" cy="371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Retail</a:t>
            </a:r>
            <a:endParaRPr sz="1400"/>
          </a:p>
        </p:txBody>
      </p:sp>
      <p:sp>
        <p:nvSpPr>
          <p:cNvPr id="1163" name="Google Shape;1163;p156"/>
          <p:cNvSpPr txBox="1"/>
          <p:nvPr>
            <p:ph idx="4" type="subTitle"/>
          </p:nvPr>
        </p:nvSpPr>
        <p:spPr>
          <a:xfrm>
            <a:off x="5712525" y="969075"/>
            <a:ext cx="2577300" cy="4152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Wholesale</a:t>
            </a:r>
            <a:endParaRPr sz="1400"/>
          </a:p>
        </p:txBody>
      </p:sp>
      <p:pic>
        <p:nvPicPr>
          <p:cNvPr id="1164" name="Google Shape;1164;p156"/>
          <p:cNvPicPr preferRelativeResize="0"/>
          <p:nvPr/>
        </p:nvPicPr>
        <p:blipFill>
          <a:blip r:embed="rId4">
            <a:alphaModFix/>
          </a:blip>
          <a:stretch>
            <a:fillRect/>
          </a:stretch>
        </p:blipFill>
        <p:spPr>
          <a:xfrm>
            <a:off x="1828604" y="295800"/>
            <a:ext cx="628441" cy="628462"/>
          </a:xfrm>
          <a:prstGeom prst="rect">
            <a:avLst/>
          </a:prstGeom>
          <a:noFill/>
          <a:ln>
            <a:noFill/>
          </a:ln>
        </p:spPr>
      </p:pic>
      <p:pic>
        <p:nvPicPr>
          <p:cNvPr id="1165" name="Google Shape;1165;p156"/>
          <p:cNvPicPr preferRelativeResize="0"/>
          <p:nvPr/>
        </p:nvPicPr>
        <p:blipFill>
          <a:blip r:embed="rId5">
            <a:alphaModFix/>
          </a:blip>
          <a:stretch>
            <a:fillRect/>
          </a:stretch>
        </p:blipFill>
        <p:spPr>
          <a:xfrm>
            <a:off x="4135724" y="201503"/>
            <a:ext cx="720151" cy="720175"/>
          </a:xfrm>
          <a:prstGeom prst="rect">
            <a:avLst/>
          </a:prstGeom>
          <a:noFill/>
          <a:ln>
            <a:noFill/>
          </a:ln>
        </p:spPr>
      </p:pic>
      <p:grpSp>
        <p:nvGrpSpPr>
          <p:cNvPr id="1166" name="Google Shape;1166;p156"/>
          <p:cNvGrpSpPr/>
          <p:nvPr/>
        </p:nvGrpSpPr>
        <p:grpSpPr>
          <a:xfrm>
            <a:off x="6686941" y="267273"/>
            <a:ext cx="628467" cy="588617"/>
            <a:chOff x="7050600" y="2881200"/>
            <a:chExt cx="663150" cy="621100"/>
          </a:xfrm>
        </p:grpSpPr>
        <p:pic>
          <p:nvPicPr>
            <p:cNvPr id="1167" name="Google Shape;1167;p156"/>
            <p:cNvPicPr preferRelativeResize="0"/>
            <p:nvPr/>
          </p:nvPicPr>
          <p:blipFill rotWithShape="1">
            <a:blip r:embed="rId6">
              <a:alphaModFix/>
            </a:blip>
            <a:srcRect b="0" l="0" r="0" t="42249"/>
            <a:stretch/>
          </p:blipFill>
          <p:spPr>
            <a:xfrm>
              <a:off x="7050600" y="3119325"/>
              <a:ext cx="663150" cy="382975"/>
            </a:xfrm>
            <a:prstGeom prst="rect">
              <a:avLst/>
            </a:prstGeom>
            <a:noFill/>
            <a:ln>
              <a:noFill/>
            </a:ln>
          </p:spPr>
        </p:pic>
        <p:pic>
          <p:nvPicPr>
            <p:cNvPr id="1168" name="Google Shape;1168;p156"/>
            <p:cNvPicPr preferRelativeResize="0"/>
            <p:nvPr/>
          </p:nvPicPr>
          <p:blipFill>
            <a:blip r:embed="rId7">
              <a:alphaModFix/>
            </a:blip>
            <a:stretch>
              <a:fillRect/>
            </a:stretch>
          </p:blipFill>
          <p:spPr>
            <a:xfrm>
              <a:off x="7305350" y="2881200"/>
              <a:ext cx="319200" cy="319200"/>
            </a:xfrm>
            <a:prstGeom prst="rect">
              <a:avLst/>
            </a:prstGeom>
            <a:noFill/>
            <a:ln>
              <a:noFill/>
            </a:ln>
          </p:spPr>
        </p:pic>
      </p:grpSp>
      <p:sp>
        <p:nvSpPr>
          <p:cNvPr id="1169" name="Google Shape;1169;p156"/>
          <p:cNvSpPr txBox="1"/>
          <p:nvPr/>
        </p:nvSpPr>
        <p:spPr>
          <a:xfrm>
            <a:off x="1287525" y="1248490"/>
            <a:ext cx="1710600" cy="454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151515"/>
              </a:buClr>
              <a:buSzPts val="1200"/>
              <a:buFont typeface="Plus Jakarta Sans Medium"/>
              <a:buNone/>
            </a:pPr>
            <a:r>
              <a:rPr i="0" lang="en" sz="900" u="none" cap="none" strike="noStrike">
                <a:solidFill>
                  <a:srgbClr val="151515"/>
                </a:solidFill>
                <a:latin typeface="Inter"/>
                <a:ea typeface="Inter"/>
                <a:cs typeface="Inter"/>
                <a:sym typeface="Inter"/>
              </a:rPr>
              <a:t>We can manage a customer’s </a:t>
            </a:r>
            <a:r>
              <a:rPr b="1" i="0" lang="en" sz="900" u="none" cap="none" strike="noStrike">
                <a:solidFill>
                  <a:srgbClr val="151515"/>
                </a:solidFill>
                <a:latin typeface="Inter"/>
                <a:ea typeface="Inter"/>
                <a:cs typeface="Inter"/>
                <a:sym typeface="Inter"/>
              </a:rPr>
              <a:t>current environment</a:t>
            </a:r>
            <a:endParaRPr b="1" sz="200">
              <a:latin typeface="Inter"/>
              <a:ea typeface="Inter"/>
              <a:cs typeface="Inter"/>
              <a:sym typeface="Inter"/>
            </a:endParaRPr>
          </a:p>
          <a:p>
            <a:pPr indent="0" lvl="0" marL="0" marR="0" rtl="0" algn="l">
              <a:lnSpc>
                <a:spcPct val="100000"/>
              </a:lnSpc>
              <a:spcBef>
                <a:spcPts val="0"/>
              </a:spcBef>
              <a:spcAft>
                <a:spcPts val="0"/>
              </a:spcAft>
              <a:buClr>
                <a:srgbClr val="FFFFFF"/>
              </a:buClr>
              <a:buSzPts val="1200"/>
              <a:buFont typeface="Plus Jakarta Sans ExtraBold"/>
              <a:buNone/>
            </a:pPr>
            <a:r>
              <a:t/>
            </a:r>
            <a:endParaRPr i="0" sz="900" u="none" cap="none" strike="noStrike">
              <a:solidFill>
                <a:srgbClr val="151515"/>
              </a:solidFill>
              <a:latin typeface="Inter"/>
              <a:ea typeface="Inter"/>
              <a:cs typeface="Inter"/>
              <a:sym typeface="Inter"/>
            </a:endParaRPr>
          </a:p>
        </p:txBody>
      </p:sp>
      <p:sp>
        <p:nvSpPr>
          <p:cNvPr id="1170" name="Google Shape;1170;p156"/>
          <p:cNvSpPr txBox="1"/>
          <p:nvPr/>
        </p:nvSpPr>
        <p:spPr>
          <a:xfrm>
            <a:off x="3727350" y="1283806"/>
            <a:ext cx="1536900" cy="454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151515"/>
              </a:buClr>
              <a:buSzPts val="1200"/>
              <a:buFont typeface="Plus Jakarta Sans Medium"/>
              <a:buNone/>
            </a:pPr>
            <a:r>
              <a:rPr i="0" lang="en" sz="900" u="none" cap="none" strike="noStrike">
                <a:solidFill>
                  <a:srgbClr val="151515"/>
                </a:solidFill>
                <a:latin typeface="Inter"/>
                <a:ea typeface="Inter"/>
                <a:cs typeface="Inter"/>
                <a:sym typeface="Inter"/>
              </a:rPr>
              <a:t>We can manage what they </a:t>
            </a:r>
            <a:r>
              <a:rPr b="1" i="0" lang="en" sz="900" u="none" cap="none" strike="noStrike">
                <a:solidFill>
                  <a:srgbClr val="151515"/>
                </a:solidFill>
                <a:latin typeface="Inter"/>
                <a:ea typeface="Inter"/>
                <a:cs typeface="Inter"/>
                <a:sym typeface="Inter"/>
              </a:rPr>
              <a:t>source through AppDirect</a:t>
            </a:r>
            <a:endParaRPr b="1" sz="200">
              <a:latin typeface="Inter"/>
              <a:ea typeface="Inter"/>
              <a:cs typeface="Inter"/>
              <a:sym typeface="Inter"/>
            </a:endParaRPr>
          </a:p>
          <a:p>
            <a:pPr indent="0" lvl="0" marL="0" marR="0" rtl="0" algn="l">
              <a:lnSpc>
                <a:spcPct val="100000"/>
              </a:lnSpc>
              <a:spcBef>
                <a:spcPts val="0"/>
              </a:spcBef>
              <a:spcAft>
                <a:spcPts val="0"/>
              </a:spcAft>
              <a:buClr>
                <a:srgbClr val="FFFFFF"/>
              </a:buClr>
              <a:buSzPts val="1200"/>
              <a:buFont typeface="Plus Jakarta Sans ExtraBold"/>
              <a:buNone/>
            </a:pPr>
            <a:r>
              <a:t/>
            </a:r>
            <a:endParaRPr i="0" sz="900" u="none" cap="none" strike="noStrike">
              <a:solidFill>
                <a:srgbClr val="151515"/>
              </a:solidFill>
              <a:latin typeface="Inter"/>
              <a:ea typeface="Inter"/>
              <a:cs typeface="Inter"/>
              <a:sym typeface="Inter"/>
            </a:endParaRPr>
          </a:p>
        </p:txBody>
      </p:sp>
      <p:sp>
        <p:nvSpPr>
          <p:cNvPr id="1171" name="Google Shape;1171;p156"/>
          <p:cNvSpPr txBox="1"/>
          <p:nvPr/>
        </p:nvSpPr>
        <p:spPr>
          <a:xfrm>
            <a:off x="3764088" y="2291050"/>
            <a:ext cx="2496000" cy="785400"/>
          </a:xfrm>
          <a:prstGeom prst="rect">
            <a:avLst/>
          </a:prstGeom>
          <a:noFill/>
          <a:ln>
            <a:noFill/>
          </a:ln>
        </p:spPr>
        <p:txBody>
          <a:bodyPr anchorCtr="0" anchor="ctr" bIns="23100" lIns="23100" spcFirstLastPara="1" rIns="23100" wrap="square" tIns="23100">
            <a:spAutoFit/>
          </a:bodyPr>
          <a:lstStyle/>
          <a:p>
            <a:pPr indent="0" lvl="0" marL="0" marR="0" rtl="0" algn="l">
              <a:lnSpc>
                <a:spcPct val="100000"/>
              </a:lnSpc>
              <a:spcBef>
                <a:spcPts val="0"/>
              </a:spcBef>
              <a:spcAft>
                <a:spcPts val="0"/>
              </a:spcAft>
              <a:buClr>
                <a:srgbClr val="333333"/>
              </a:buClr>
              <a:buSzPts val="1300"/>
              <a:buFont typeface="Plus Jakarta Sans"/>
              <a:buNone/>
            </a:pPr>
            <a:r>
              <a:rPr i="0" lang="en" sz="1200" u="none" cap="none" strike="noStrike">
                <a:solidFill>
                  <a:schemeClr val="dk1"/>
                </a:solidFill>
                <a:latin typeface="Inter"/>
                <a:ea typeface="Inter"/>
                <a:cs typeface="Inter"/>
                <a:sym typeface="Inter"/>
              </a:rPr>
              <a:t>With our exclusive wholesale </a:t>
            </a:r>
            <a:r>
              <a:rPr b="1" i="0" lang="en" sz="1200" u="none" cap="none" strike="noStrike">
                <a:solidFill>
                  <a:schemeClr val="dk1"/>
                </a:solidFill>
                <a:latin typeface="Inter"/>
                <a:ea typeface="Inter"/>
                <a:cs typeface="Inter"/>
                <a:sym typeface="Inter"/>
              </a:rPr>
              <a:t>buyers’ club</a:t>
            </a:r>
            <a:r>
              <a:rPr i="0" lang="en" sz="1200" u="none" cap="none" strike="noStrike">
                <a:solidFill>
                  <a:schemeClr val="dk1"/>
                </a:solidFill>
                <a:latin typeface="Inter"/>
                <a:ea typeface="Inter"/>
                <a:cs typeface="Inter"/>
                <a:sym typeface="Inter"/>
              </a:rPr>
              <a:t>, QuantumShift, organizations gain the additional benefits of:</a:t>
            </a:r>
            <a:endParaRPr sz="400">
              <a:solidFill>
                <a:schemeClr val="dk1"/>
              </a:solidFill>
              <a:latin typeface="Inter"/>
              <a:ea typeface="Inter"/>
              <a:cs typeface="Inter"/>
              <a:sym typeface="Inter"/>
            </a:endParaRPr>
          </a:p>
        </p:txBody>
      </p:sp>
      <p:sp>
        <p:nvSpPr>
          <p:cNvPr id="1172" name="Google Shape;1172;p156"/>
          <p:cNvSpPr txBox="1"/>
          <p:nvPr/>
        </p:nvSpPr>
        <p:spPr>
          <a:xfrm>
            <a:off x="5817200" y="1290850"/>
            <a:ext cx="2323200" cy="454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151515"/>
              </a:buClr>
              <a:buSzPts val="1200"/>
              <a:buFont typeface="Plus Jakarta Sans Medium"/>
              <a:buNone/>
            </a:pPr>
            <a:r>
              <a:rPr i="0" lang="en" sz="900" u="none" cap="none" strike="noStrike">
                <a:solidFill>
                  <a:srgbClr val="151515"/>
                </a:solidFill>
                <a:latin typeface="Inter"/>
                <a:ea typeface="Inter"/>
                <a:cs typeface="Inter"/>
                <a:sym typeface="Inter"/>
              </a:rPr>
              <a:t>We can manage what they </a:t>
            </a:r>
            <a:r>
              <a:rPr b="1" i="0" lang="en" sz="900" u="none" cap="none" strike="noStrike">
                <a:solidFill>
                  <a:srgbClr val="151515"/>
                </a:solidFill>
                <a:latin typeface="Inter"/>
                <a:ea typeface="Inter"/>
                <a:cs typeface="Inter"/>
                <a:sym typeface="Inter"/>
              </a:rPr>
              <a:t>source through our buyers’ club</a:t>
            </a:r>
            <a:endParaRPr b="1" sz="200">
              <a:latin typeface="Inter"/>
              <a:ea typeface="Inter"/>
              <a:cs typeface="Inter"/>
              <a:sym typeface="Inter"/>
            </a:endParaRPr>
          </a:p>
          <a:p>
            <a:pPr indent="0" lvl="0" marL="0" marR="0" rtl="0" algn="l">
              <a:lnSpc>
                <a:spcPct val="100000"/>
              </a:lnSpc>
              <a:spcBef>
                <a:spcPts val="0"/>
              </a:spcBef>
              <a:spcAft>
                <a:spcPts val="0"/>
              </a:spcAft>
              <a:buClr>
                <a:srgbClr val="FFFFFF"/>
              </a:buClr>
              <a:buSzPts val="1200"/>
              <a:buFont typeface="Plus Jakarta Sans ExtraBold"/>
              <a:buNone/>
            </a:pPr>
            <a:r>
              <a:t/>
            </a:r>
            <a:endParaRPr i="0" sz="900" u="none" cap="none" strike="noStrike">
              <a:solidFill>
                <a:srgbClr val="151515"/>
              </a:solidFill>
              <a:latin typeface="Inter"/>
              <a:ea typeface="Inter"/>
              <a:cs typeface="Inter"/>
              <a:sym typeface="Inter"/>
            </a:endParaRPr>
          </a:p>
        </p:txBody>
      </p:sp>
      <p:sp>
        <p:nvSpPr>
          <p:cNvPr id="1173" name="Google Shape;1173;p156"/>
          <p:cNvSpPr txBox="1"/>
          <p:nvPr/>
        </p:nvSpPr>
        <p:spPr>
          <a:xfrm>
            <a:off x="672815" y="2783839"/>
            <a:ext cx="2940000" cy="808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2500"/>
              <a:buFont typeface="Plus Jakarta Sans ExtraBold"/>
              <a:buNone/>
            </a:pPr>
            <a:r>
              <a:rPr b="1" i="0" lang="en" sz="2500" u="none" cap="none" strike="noStrike">
                <a:solidFill>
                  <a:schemeClr val="accent1"/>
                </a:solidFill>
                <a:latin typeface="Inter"/>
                <a:ea typeface="Inter"/>
                <a:cs typeface="Inter"/>
                <a:sym typeface="Inter"/>
              </a:rPr>
              <a:t>Smarter buying starts here</a:t>
            </a:r>
            <a:endParaRPr b="1" sz="500">
              <a:solidFill>
                <a:schemeClr val="accent1"/>
              </a:solidFill>
              <a:latin typeface="Inter"/>
              <a:ea typeface="Inter"/>
              <a:cs typeface="Inter"/>
              <a:sym typeface="Inter"/>
            </a:endParaRPr>
          </a:p>
        </p:txBody>
      </p:sp>
      <p:sp>
        <p:nvSpPr>
          <p:cNvPr id="1174" name="Google Shape;1174;p156"/>
          <p:cNvSpPr txBox="1"/>
          <p:nvPr/>
        </p:nvSpPr>
        <p:spPr>
          <a:xfrm>
            <a:off x="4056013" y="3337752"/>
            <a:ext cx="1848900" cy="1327500"/>
          </a:xfrm>
          <a:prstGeom prst="rect">
            <a:avLst/>
          </a:prstGeom>
          <a:noFill/>
          <a:ln>
            <a:noFill/>
          </a:ln>
        </p:spPr>
        <p:txBody>
          <a:bodyPr anchorCtr="0" anchor="t" bIns="17150" lIns="34275" spcFirstLastPara="1" rIns="34275" wrap="square" tIns="17150">
            <a:spAutoFit/>
          </a:bodyPr>
          <a:lstStyle/>
          <a:p>
            <a:pPr indent="0" lvl="0" marL="0" marR="0" rtl="0" algn="l">
              <a:lnSpc>
                <a:spcPct val="200000"/>
              </a:lnSpc>
              <a:spcBef>
                <a:spcPts val="0"/>
              </a:spcBef>
              <a:spcAft>
                <a:spcPts val="0"/>
              </a:spcAft>
              <a:buClr>
                <a:srgbClr val="080808"/>
              </a:buClr>
              <a:buSzPts val="1200"/>
              <a:buFont typeface="Plus Jakarta Sans SemiBold"/>
              <a:buNone/>
            </a:pPr>
            <a:r>
              <a:rPr i="0" lang="en" sz="1200" u="none" cap="none" strike="noStrike">
                <a:solidFill>
                  <a:schemeClr val="dk1"/>
                </a:solidFill>
                <a:latin typeface="Inter"/>
                <a:ea typeface="Inter"/>
                <a:cs typeface="Inter"/>
                <a:sym typeface="Inter"/>
              </a:rPr>
              <a:t>Aggregation</a:t>
            </a:r>
            <a:endParaRPr sz="500">
              <a:solidFill>
                <a:schemeClr val="dk1"/>
              </a:solidFill>
              <a:latin typeface="Inter"/>
              <a:ea typeface="Inter"/>
              <a:cs typeface="Inter"/>
              <a:sym typeface="Inter"/>
            </a:endParaRPr>
          </a:p>
          <a:p>
            <a:pPr indent="0" lvl="0" marL="0" marR="0" rtl="0" algn="l">
              <a:lnSpc>
                <a:spcPct val="200000"/>
              </a:lnSpc>
              <a:spcBef>
                <a:spcPts val="0"/>
              </a:spcBef>
              <a:spcAft>
                <a:spcPts val="0"/>
              </a:spcAft>
              <a:buClr>
                <a:srgbClr val="080808"/>
              </a:buClr>
              <a:buSzPts val="1200"/>
              <a:buFont typeface="Plus Jakarta Sans SemiBold"/>
              <a:buNone/>
            </a:pPr>
            <a:r>
              <a:rPr i="0" lang="en" sz="1200" u="none" cap="none" strike="noStrike">
                <a:solidFill>
                  <a:schemeClr val="dk1"/>
                </a:solidFill>
                <a:latin typeface="Inter"/>
                <a:ea typeface="Inter"/>
                <a:cs typeface="Inter"/>
                <a:sym typeface="Inter"/>
              </a:rPr>
              <a:t>Consolidation</a:t>
            </a:r>
            <a:endParaRPr sz="500">
              <a:solidFill>
                <a:schemeClr val="dk1"/>
              </a:solidFill>
              <a:latin typeface="Inter"/>
              <a:ea typeface="Inter"/>
              <a:cs typeface="Inter"/>
              <a:sym typeface="Inter"/>
            </a:endParaRPr>
          </a:p>
          <a:p>
            <a:pPr indent="0" lvl="0" marL="0" marR="0" rtl="0" algn="l">
              <a:lnSpc>
                <a:spcPct val="200000"/>
              </a:lnSpc>
              <a:spcBef>
                <a:spcPts val="0"/>
              </a:spcBef>
              <a:spcAft>
                <a:spcPts val="0"/>
              </a:spcAft>
              <a:buClr>
                <a:srgbClr val="080808"/>
              </a:buClr>
              <a:buSzPts val="1200"/>
              <a:buFont typeface="Plus Jakarta Sans SemiBold"/>
              <a:buNone/>
            </a:pPr>
            <a:r>
              <a:rPr i="0" lang="en" sz="1200" u="none" cap="none" strike="noStrike">
                <a:solidFill>
                  <a:schemeClr val="dk1"/>
                </a:solidFill>
                <a:latin typeface="Inter"/>
                <a:ea typeface="Inter"/>
                <a:cs typeface="Inter"/>
                <a:sym typeface="Inter"/>
              </a:rPr>
              <a:t>Normalization</a:t>
            </a:r>
            <a:endParaRPr sz="500">
              <a:solidFill>
                <a:schemeClr val="dk1"/>
              </a:solidFill>
              <a:latin typeface="Inter"/>
              <a:ea typeface="Inter"/>
              <a:cs typeface="Inter"/>
              <a:sym typeface="Inter"/>
            </a:endParaRPr>
          </a:p>
          <a:p>
            <a:pPr indent="0" lvl="0" marL="0" marR="0" rtl="0" algn="l">
              <a:lnSpc>
                <a:spcPct val="200000"/>
              </a:lnSpc>
              <a:spcBef>
                <a:spcPts val="0"/>
              </a:spcBef>
              <a:spcAft>
                <a:spcPts val="0"/>
              </a:spcAft>
              <a:buClr>
                <a:srgbClr val="080808"/>
              </a:buClr>
              <a:buSzPts val="1200"/>
              <a:buFont typeface="Plus Jakarta Sans SemiBold"/>
              <a:buNone/>
            </a:pPr>
            <a:r>
              <a:rPr i="0" lang="en" sz="1200" u="none" cap="none" strike="noStrike">
                <a:solidFill>
                  <a:schemeClr val="dk1"/>
                </a:solidFill>
                <a:latin typeface="Inter"/>
                <a:ea typeface="Inter"/>
                <a:cs typeface="Inter"/>
                <a:sym typeface="Inter"/>
              </a:rPr>
              <a:t>Integration</a:t>
            </a:r>
            <a:endParaRPr sz="500">
              <a:solidFill>
                <a:schemeClr val="dk1"/>
              </a:solidFill>
              <a:latin typeface="Inter"/>
              <a:ea typeface="Inter"/>
              <a:cs typeface="Inter"/>
              <a:sym typeface="Inter"/>
            </a:endParaRPr>
          </a:p>
        </p:txBody>
      </p:sp>
      <p:pic>
        <p:nvPicPr>
          <p:cNvPr descr="A screenshot of a invoice&#10;&#10;Description automatically generated" id="1175" name="Google Shape;1175;p156"/>
          <p:cNvPicPr preferRelativeResize="0"/>
          <p:nvPr/>
        </p:nvPicPr>
        <p:blipFill rotWithShape="1">
          <a:blip r:embed="rId8">
            <a:alphaModFix/>
          </a:blip>
          <a:srcRect b="0" l="0" r="0" t="0"/>
          <a:stretch/>
        </p:blipFill>
        <p:spPr>
          <a:xfrm>
            <a:off x="6501588" y="2318023"/>
            <a:ext cx="1980772" cy="2292275"/>
          </a:xfrm>
          <a:prstGeom prst="rect">
            <a:avLst/>
          </a:prstGeom>
          <a:noFill/>
          <a:ln>
            <a:noFill/>
          </a:ln>
          <a:effectLst>
            <a:outerShdw blurRad="50800" rotWithShape="0" algn="tl" dir="2700000" dist="38100">
              <a:srgbClr val="000000">
                <a:alpha val="40000"/>
              </a:srgbClr>
            </a:outerShdw>
          </a:effectLst>
        </p:spPr>
      </p:pic>
      <p:pic>
        <p:nvPicPr>
          <p:cNvPr id="1176" name="Google Shape;1176;p156"/>
          <p:cNvPicPr preferRelativeResize="0"/>
          <p:nvPr/>
        </p:nvPicPr>
        <p:blipFill rotWithShape="1">
          <a:blip r:embed="rId9">
            <a:alphaModFix/>
          </a:blip>
          <a:srcRect b="0" l="0" r="0" t="0"/>
          <a:stretch/>
        </p:blipFill>
        <p:spPr>
          <a:xfrm>
            <a:off x="672821" y="3693852"/>
            <a:ext cx="1451394" cy="450622"/>
          </a:xfrm>
          <a:prstGeom prst="rect">
            <a:avLst/>
          </a:prstGeom>
          <a:noFill/>
          <a:ln>
            <a:noFill/>
          </a:ln>
        </p:spPr>
      </p:pic>
      <p:pic>
        <p:nvPicPr>
          <p:cNvPr descr="A black tick in a white circle&#10;&#10;Description automatically generated" id="1177" name="Google Shape;1177;p156"/>
          <p:cNvPicPr preferRelativeResize="0"/>
          <p:nvPr/>
        </p:nvPicPr>
        <p:blipFill rotWithShape="1">
          <a:blip r:embed="rId10">
            <a:alphaModFix/>
          </a:blip>
          <a:srcRect b="0" l="0" r="0" t="0"/>
          <a:stretch/>
        </p:blipFill>
        <p:spPr>
          <a:xfrm>
            <a:off x="3809364" y="3337744"/>
            <a:ext cx="213775" cy="213775"/>
          </a:xfrm>
          <a:prstGeom prst="rect">
            <a:avLst/>
          </a:prstGeom>
          <a:noFill/>
          <a:ln>
            <a:noFill/>
          </a:ln>
          <a:effectLst>
            <a:outerShdw blurRad="57150" rotWithShape="0" algn="bl" dir="5400000" dist="19050">
              <a:srgbClr val="000000">
                <a:alpha val="50000"/>
              </a:srgbClr>
            </a:outerShdw>
          </a:effectLst>
        </p:spPr>
      </p:pic>
      <p:pic>
        <p:nvPicPr>
          <p:cNvPr descr="A black tick in a white circle&#10;&#10;Description automatically generated" id="1178" name="Google Shape;1178;p156"/>
          <p:cNvPicPr preferRelativeResize="0"/>
          <p:nvPr/>
        </p:nvPicPr>
        <p:blipFill rotWithShape="1">
          <a:blip r:embed="rId10">
            <a:alphaModFix/>
          </a:blip>
          <a:srcRect b="0" l="0" r="0" t="0"/>
          <a:stretch/>
        </p:blipFill>
        <p:spPr>
          <a:xfrm>
            <a:off x="3809364" y="3693069"/>
            <a:ext cx="213775" cy="213775"/>
          </a:xfrm>
          <a:prstGeom prst="rect">
            <a:avLst/>
          </a:prstGeom>
          <a:noFill/>
          <a:ln>
            <a:noFill/>
          </a:ln>
          <a:effectLst>
            <a:outerShdw blurRad="57150" rotWithShape="0" algn="bl" dir="5400000" dist="19050">
              <a:srgbClr val="000000">
                <a:alpha val="50000"/>
              </a:srgbClr>
            </a:outerShdw>
          </a:effectLst>
        </p:spPr>
      </p:pic>
      <p:pic>
        <p:nvPicPr>
          <p:cNvPr descr="A black tick in a white circle&#10;&#10;Description automatically generated" id="1179" name="Google Shape;1179;p156"/>
          <p:cNvPicPr preferRelativeResize="0"/>
          <p:nvPr/>
        </p:nvPicPr>
        <p:blipFill rotWithShape="1">
          <a:blip r:embed="rId10">
            <a:alphaModFix/>
          </a:blip>
          <a:srcRect b="0" l="0" r="0" t="0"/>
          <a:stretch/>
        </p:blipFill>
        <p:spPr>
          <a:xfrm>
            <a:off x="3809364" y="4048394"/>
            <a:ext cx="213775" cy="213775"/>
          </a:xfrm>
          <a:prstGeom prst="rect">
            <a:avLst/>
          </a:prstGeom>
          <a:noFill/>
          <a:ln>
            <a:noFill/>
          </a:ln>
          <a:effectLst>
            <a:outerShdw blurRad="57150" rotWithShape="0" algn="bl" dir="5400000" dist="19050">
              <a:srgbClr val="000000">
                <a:alpha val="50000"/>
              </a:srgbClr>
            </a:outerShdw>
          </a:effectLst>
        </p:spPr>
      </p:pic>
      <p:pic>
        <p:nvPicPr>
          <p:cNvPr descr="A black tick in a white circle&#10;&#10;Description automatically generated" id="1180" name="Google Shape;1180;p156"/>
          <p:cNvPicPr preferRelativeResize="0"/>
          <p:nvPr/>
        </p:nvPicPr>
        <p:blipFill rotWithShape="1">
          <a:blip r:embed="rId10">
            <a:alphaModFix/>
          </a:blip>
          <a:srcRect b="0" l="0" r="0" t="0"/>
          <a:stretch/>
        </p:blipFill>
        <p:spPr>
          <a:xfrm>
            <a:off x="3809364" y="4403719"/>
            <a:ext cx="213775" cy="213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186" name="Google Shape;1186;p157" title="vCom PPT NLM.png"/>
          <p:cNvPicPr preferRelativeResize="0"/>
          <p:nvPr/>
        </p:nvPicPr>
        <p:blipFill rotWithShape="1">
          <a:blip r:embed="rId3">
            <a:alphaModFix/>
          </a:blip>
          <a:srcRect b="0" l="9482" r="59469" t="11839"/>
          <a:stretch/>
        </p:blipFill>
        <p:spPr>
          <a:xfrm>
            <a:off x="53375" y="0"/>
            <a:ext cx="2919725" cy="4663224"/>
          </a:xfrm>
          <a:prstGeom prst="rect">
            <a:avLst/>
          </a:prstGeom>
          <a:noFill/>
          <a:ln cap="flat" cmpd="sng" w="38100">
            <a:solidFill>
              <a:schemeClr val="lt1"/>
            </a:solidFill>
            <a:prstDash val="solid"/>
            <a:round/>
            <a:headEnd len="sm" w="sm" type="none"/>
            <a:tailEnd len="sm" w="sm" type="none"/>
          </a:ln>
        </p:spPr>
      </p:pic>
      <p:pic>
        <p:nvPicPr>
          <p:cNvPr id="1187" name="Google Shape;1187;p157" title="vCom PPT Expense.png"/>
          <p:cNvPicPr preferRelativeResize="0"/>
          <p:nvPr/>
        </p:nvPicPr>
        <p:blipFill rotWithShape="1">
          <a:blip r:embed="rId4">
            <a:alphaModFix/>
          </a:blip>
          <a:srcRect b="6685" l="26661" r="40788" t="13911"/>
          <a:stretch/>
        </p:blipFill>
        <p:spPr>
          <a:xfrm>
            <a:off x="6198825" y="0"/>
            <a:ext cx="2891774" cy="3968150"/>
          </a:xfrm>
          <a:prstGeom prst="rect">
            <a:avLst/>
          </a:prstGeom>
          <a:noFill/>
          <a:ln cap="flat" cmpd="sng" w="38100">
            <a:solidFill>
              <a:schemeClr val="lt1"/>
            </a:solidFill>
            <a:prstDash val="solid"/>
            <a:round/>
            <a:headEnd len="sm" w="sm" type="none"/>
            <a:tailEnd len="sm" w="sm" type="none"/>
          </a:ln>
        </p:spPr>
      </p:pic>
      <p:pic>
        <p:nvPicPr>
          <p:cNvPr id="1188" name="Google Shape;1188;p157" title="vCom PPT MLM.png"/>
          <p:cNvPicPr preferRelativeResize="0"/>
          <p:nvPr/>
        </p:nvPicPr>
        <p:blipFill rotWithShape="1">
          <a:blip r:embed="rId5">
            <a:alphaModFix/>
          </a:blip>
          <a:srcRect b="0" l="342" r="61548" t="0"/>
          <a:stretch/>
        </p:blipFill>
        <p:spPr>
          <a:xfrm>
            <a:off x="2996850" y="0"/>
            <a:ext cx="3159274" cy="4663224"/>
          </a:xfrm>
          <a:prstGeom prst="rect">
            <a:avLst/>
          </a:prstGeom>
          <a:noFill/>
          <a:ln cap="flat" cmpd="sng" w="38100">
            <a:solidFill>
              <a:schemeClr val="lt1"/>
            </a:solidFill>
            <a:prstDash val="solid"/>
            <a:round/>
            <a:headEnd len="sm" w="sm" type="none"/>
            <a:tailEnd len="sm" w="sm" type="none"/>
          </a:ln>
        </p:spPr>
      </p:pic>
      <p:sp>
        <p:nvSpPr>
          <p:cNvPr id="1189" name="Google Shape;1189;p157"/>
          <p:cNvSpPr/>
          <p:nvPr/>
        </p:nvSpPr>
        <p:spPr>
          <a:xfrm>
            <a:off x="2978177" y="2862263"/>
            <a:ext cx="3187500" cy="1855500"/>
          </a:xfrm>
          <a:prstGeom prst="round2SameRect">
            <a:avLst>
              <a:gd fmla="val 16667" name="adj1"/>
              <a:gd fmla="val 0" name="adj2"/>
            </a:avLst>
          </a:prstGeom>
          <a:solidFill>
            <a:schemeClr val="accent5"/>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grpSp>
        <p:nvGrpSpPr>
          <p:cNvPr id="1190" name="Google Shape;1190;p157"/>
          <p:cNvGrpSpPr/>
          <p:nvPr/>
        </p:nvGrpSpPr>
        <p:grpSpPr>
          <a:xfrm>
            <a:off x="2950225" y="2862275"/>
            <a:ext cx="3304670" cy="1759722"/>
            <a:chOff x="16191330" y="5573776"/>
            <a:chExt cx="8005500" cy="4606603"/>
          </a:xfrm>
        </p:grpSpPr>
        <p:sp>
          <p:nvSpPr>
            <p:cNvPr id="1191" name="Google Shape;1191;p157"/>
            <p:cNvSpPr txBox="1"/>
            <p:nvPr/>
          </p:nvSpPr>
          <p:spPr>
            <a:xfrm>
              <a:off x="16191330" y="5573776"/>
              <a:ext cx="8005500" cy="3003600"/>
            </a:xfrm>
            <a:prstGeom prst="rect">
              <a:avLst/>
            </a:prstGeom>
            <a:noFill/>
            <a:ln>
              <a:noFill/>
            </a:ln>
          </p:spPr>
          <p:txBody>
            <a:bodyPr anchorCtr="0" anchor="ctr" bIns="17150" lIns="34275" spcFirstLastPara="1" rIns="34275" wrap="square" tIns="17150">
              <a:noAutofit/>
            </a:bodyPr>
            <a:lstStyle/>
            <a:p>
              <a:pPr indent="0" lvl="0" marL="0" marR="0" rtl="0" algn="ctr">
                <a:lnSpc>
                  <a:spcPct val="90000"/>
                </a:lnSpc>
                <a:spcBef>
                  <a:spcPts val="0"/>
                </a:spcBef>
                <a:spcAft>
                  <a:spcPts val="0"/>
                </a:spcAft>
                <a:buClr>
                  <a:srgbClr val="FFFFFF"/>
                </a:buClr>
                <a:buSzPts val="2500"/>
                <a:buFont typeface="Plus Jakarta Sans ExtraBold"/>
                <a:buNone/>
              </a:pPr>
              <a:r>
                <a:rPr b="1" lang="en" sz="2000">
                  <a:solidFill>
                    <a:schemeClr val="dk1"/>
                  </a:solidFill>
                  <a:latin typeface="Inter"/>
                  <a:ea typeface="Inter"/>
                  <a:cs typeface="Inter"/>
                  <a:sym typeface="Inter"/>
                </a:rPr>
                <a:t>Mobile Lifecycle Management</a:t>
              </a:r>
              <a:endParaRPr b="1" sz="2000">
                <a:solidFill>
                  <a:schemeClr val="dk1"/>
                </a:solidFill>
                <a:latin typeface="Inter"/>
                <a:ea typeface="Inter"/>
                <a:cs typeface="Inter"/>
                <a:sym typeface="Inter"/>
              </a:endParaRPr>
            </a:p>
          </p:txBody>
        </p:sp>
        <p:sp>
          <p:nvSpPr>
            <p:cNvPr id="1192" name="Google Shape;1192;p157"/>
            <p:cNvSpPr txBox="1"/>
            <p:nvPr/>
          </p:nvSpPr>
          <p:spPr>
            <a:xfrm>
              <a:off x="16646635" y="8236079"/>
              <a:ext cx="6869400" cy="1944300"/>
            </a:xfrm>
            <a:prstGeom prst="rect">
              <a:avLst/>
            </a:prstGeom>
            <a:noFill/>
            <a:ln>
              <a:noFill/>
            </a:ln>
          </p:spPr>
          <p:txBody>
            <a:bodyPr anchorCtr="0" anchor="t" bIns="17150" lIns="34275" spcFirstLastPara="1" rIns="34275" wrap="square" tIns="17150">
              <a:spAutoFit/>
            </a:bodyPr>
            <a:lstStyle/>
            <a:p>
              <a:pPr indent="0" lvl="0" marL="0" marR="0" rtl="0" algn="ctr">
                <a:lnSpc>
                  <a:spcPct val="100000"/>
                </a:lnSpc>
                <a:spcBef>
                  <a:spcPts val="0"/>
                </a:spcBef>
                <a:spcAft>
                  <a:spcPts val="0"/>
                </a:spcAft>
                <a:buClr>
                  <a:schemeClr val="lt1"/>
                </a:buClr>
                <a:buSzPts val="1200"/>
                <a:buFont typeface="Plus Jakarta Sans Medium"/>
                <a:buNone/>
              </a:pPr>
              <a:r>
                <a:rPr lang="en" sz="900">
                  <a:solidFill>
                    <a:schemeClr val="dk1"/>
                  </a:solidFill>
                  <a:latin typeface="Inter"/>
                  <a:ea typeface="Inter"/>
                  <a:cs typeface="Inter"/>
                  <a:sym typeface="Inter"/>
                </a:rPr>
                <a:t>Gain complete control over mobile devices and costs with end-to-end management—from sourcing and activation to usage, support, and responsible disposal.</a:t>
              </a:r>
              <a:endParaRPr sz="200">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5E5E5E"/>
                </a:buClr>
                <a:buSzPts val="1200"/>
                <a:buFont typeface="Plus Jakarta Sans"/>
                <a:buNone/>
              </a:pPr>
              <a:r>
                <a:t/>
              </a:r>
              <a:endParaRPr i="0" sz="1000" u="none" cap="none" strike="noStrike">
                <a:solidFill>
                  <a:schemeClr val="lt1"/>
                </a:solidFill>
                <a:latin typeface="Inter"/>
                <a:ea typeface="Inter"/>
                <a:cs typeface="Inter"/>
                <a:sym typeface="Inter"/>
              </a:endParaRPr>
            </a:p>
          </p:txBody>
        </p:sp>
      </p:grpSp>
      <p:grpSp>
        <p:nvGrpSpPr>
          <p:cNvPr id="1193" name="Google Shape;1193;p157"/>
          <p:cNvGrpSpPr/>
          <p:nvPr/>
        </p:nvGrpSpPr>
        <p:grpSpPr>
          <a:xfrm>
            <a:off x="30951" y="2852366"/>
            <a:ext cx="3017073" cy="1865446"/>
            <a:chOff x="-1341316" y="1364040"/>
            <a:chExt cx="3002063" cy="1789396"/>
          </a:xfrm>
        </p:grpSpPr>
        <p:sp>
          <p:nvSpPr>
            <p:cNvPr id="1194" name="Google Shape;1194;p157"/>
            <p:cNvSpPr/>
            <p:nvPr/>
          </p:nvSpPr>
          <p:spPr>
            <a:xfrm>
              <a:off x="-1315108" y="1373536"/>
              <a:ext cx="2882400" cy="1779900"/>
            </a:xfrm>
            <a:prstGeom prst="round2SameRect">
              <a:avLst>
                <a:gd fmla="val 16667" name="adj1"/>
                <a:gd fmla="val 0" name="adj2"/>
              </a:avLst>
            </a:prstGeom>
            <a:solidFill>
              <a:schemeClr val="dk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grpSp>
          <p:nvGrpSpPr>
            <p:cNvPr id="1195" name="Google Shape;1195;p157"/>
            <p:cNvGrpSpPr/>
            <p:nvPr/>
          </p:nvGrpSpPr>
          <p:grpSpPr>
            <a:xfrm>
              <a:off x="-1341316" y="1364040"/>
              <a:ext cx="3002063" cy="1667387"/>
              <a:chOff x="16191342" y="5541860"/>
              <a:chExt cx="8005500" cy="4446366"/>
            </a:xfrm>
          </p:grpSpPr>
          <p:sp>
            <p:nvSpPr>
              <p:cNvPr id="1196" name="Google Shape;1196;p157"/>
              <p:cNvSpPr txBox="1"/>
              <p:nvPr/>
            </p:nvSpPr>
            <p:spPr>
              <a:xfrm>
                <a:off x="16191342" y="5541860"/>
                <a:ext cx="8005500" cy="3035400"/>
              </a:xfrm>
              <a:prstGeom prst="rect">
                <a:avLst/>
              </a:prstGeom>
              <a:noFill/>
              <a:ln>
                <a:noFill/>
              </a:ln>
            </p:spPr>
            <p:txBody>
              <a:bodyPr anchorCtr="0" anchor="ctr" bIns="17150" lIns="34275" spcFirstLastPara="1" rIns="34275" wrap="square" tIns="17150">
                <a:noAutofit/>
              </a:bodyPr>
              <a:lstStyle/>
              <a:p>
                <a:pPr indent="0" lvl="0" marL="0" marR="0" rtl="0" algn="ctr">
                  <a:lnSpc>
                    <a:spcPct val="90000"/>
                  </a:lnSpc>
                  <a:spcBef>
                    <a:spcPts val="0"/>
                  </a:spcBef>
                  <a:spcAft>
                    <a:spcPts val="0"/>
                  </a:spcAft>
                  <a:buClr>
                    <a:srgbClr val="FFFFFF"/>
                  </a:buClr>
                  <a:buSzPts val="2500"/>
                  <a:buFont typeface="Plus Jakarta Sans ExtraBold"/>
                  <a:buNone/>
                </a:pPr>
                <a:r>
                  <a:rPr b="1" i="0" lang="en" sz="2000" u="none" cap="none" strike="noStrike">
                    <a:solidFill>
                      <a:srgbClr val="FFFFFF"/>
                    </a:solidFill>
                    <a:latin typeface="Inter"/>
                    <a:ea typeface="Inter"/>
                    <a:cs typeface="Inter"/>
                    <a:sym typeface="Inter"/>
                  </a:rPr>
                  <a:t>Network Lifecycle Management</a:t>
                </a:r>
                <a:endParaRPr b="1" sz="2000">
                  <a:latin typeface="Inter"/>
                  <a:ea typeface="Inter"/>
                  <a:cs typeface="Inter"/>
                  <a:sym typeface="Inter"/>
                </a:endParaRPr>
              </a:p>
            </p:txBody>
          </p:sp>
          <p:sp>
            <p:nvSpPr>
              <p:cNvPr id="1197" name="Google Shape;1197;p157"/>
              <p:cNvSpPr txBox="1"/>
              <p:nvPr/>
            </p:nvSpPr>
            <p:spPr>
              <a:xfrm>
                <a:off x="16711008" y="8088325"/>
                <a:ext cx="6834600" cy="1899900"/>
              </a:xfrm>
              <a:prstGeom prst="rect">
                <a:avLst/>
              </a:prstGeom>
              <a:noFill/>
              <a:ln>
                <a:noFill/>
              </a:ln>
            </p:spPr>
            <p:txBody>
              <a:bodyPr anchorCtr="0" anchor="t" bIns="17150" lIns="34275" spcFirstLastPara="1" rIns="34275" wrap="square" tIns="17150">
                <a:spAutoFit/>
              </a:bodyPr>
              <a:lstStyle/>
              <a:p>
                <a:pPr indent="0" lvl="0" marL="0" marR="0" rtl="0" algn="ctr">
                  <a:lnSpc>
                    <a:spcPct val="100000"/>
                  </a:lnSpc>
                  <a:spcBef>
                    <a:spcPts val="0"/>
                  </a:spcBef>
                  <a:spcAft>
                    <a:spcPts val="0"/>
                  </a:spcAft>
                  <a:buClr>
                    <a:schemeClr val="lt1"/>
                  </a:buClr>
                  <a:buSzPts val="1200"/>
                  <a:buFont typeface="Plus Jakarta Sans Medium"/>
                  <a:buNone/>
                </a:pPr>
                <a:r>
                  <a:rPr i="0" lang="en" sz="900" u="none" cap="none" strike="noStrike">
                    <a:solidFill>
                      <a:schemeClr val="lt1"/>
                    </a:solidFill>
                    <a:latin typeface="Inter"/>
                    <a:ea typeface="Inter"/>
                    <a:cs typeface="Inter"/>
                    <a:sym typeface="Inter"/>
                  </a:rPr>
                  <a:t>Optimize performance and reduce complexity with end-to-end network infrastructure management—from planning and design to deployment, operation, and decommissioning.</a:t>
                </a:r>
                <a:endParaRPr sz="200">
                  <a:latin typeface="Inter"/>
                  <a:ea typeface="Inter"/>
                  <a:cs typeface="Inter"/>
                  <a:sym typeface="Inter"/>
                </a:endParaRPr>
              </a:p>
              <a:p>
                <a:pPr indent="0" lvl="0" marL="0" marR="0" rtl="0" algn="ctr">
                  <a:lnSpc>
                    <a:spcPct val="100000"/>
                  </a:lnSpc>
                  <a:spcBef>
                    <a:spcPts val="0"/>
                  </a:spcBef>
                  <a:spcAft>
                    <a:spcPts val="0"/>
                  </a:spcAft>
                  <a:buClr>
                    <a:srgbClr val="5E5E5E"/>
                  </a:buClr>
                  <a:buSzPts val="1200"/>
                  <a:buFont typeface="Plus Jakarta Sans"/>
                  <a:buNone/>
                </a:pPr>
                <a:r>
                  <a:t/>
                </a:r>
                <a:endParaRPr i="0" sz="1000" u="none" cap="none" strike="noStrike">
                  <a:solidFill>
                    <a:schemeClr val="lt1"/>
                  </a:solidFill>
                  <a:latin typeface="Inter"/>
                  <a:ea typeface="Inter"/>
                  <a:cs typeface="Inter"/>
                  <a:sym typeface="Inter"/>
                </a:endParaRPr>
              </a:p>
            </p:txBody>
          </p:sp>
        </p:grpSp>
      </p:grpSp>
      <p:grpSp>
        <p:nvGrpSpPr>
          <p:cNvPr id="1198" name="Google Shape;1198;p157"/>
          <p:cNvGrpSpPr/>
          <p:nvPr/>
        </p:nvGrpSpPr>
        <p:grpSpPr>
          <a:xfrm>
            <a:off x="6165910" y="2852374"/>
            <a:ext cx="2978046" cy="1855399"/>
            <a:chOff x="-1341311" y="1308607"/>
            <a:chExt cx="3002063" cy="1844700"/>
          </a:xfrm>
        </p:grpSpPr>
        <p:sp>
          <p:nvSpPr>
            <p:cNvPr id="1199" name="Google Shape;1199;p157"/>
            <p:cNvSpPr/>
            <p:nvPr/>
          </p:nvSpPr>
          <p:spPr>
            <a:xfrm>
              <a:off x="-1315108" y="1308607"/>
              <a:ext cx="2949600" cy="1844700"/>
            </a:xfrm>
            <a:prstGeom prst="round2SameRect">
              <a:avLst>
                <a:gd fmla="val 16667" name="adj1"/>
                <a:gd fmla="val 0" name="adj2"/>
              </a:avLst>
            </a:prstGeom>
            <a:solidFill>
              <a:schemeClr val="dk2"/>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grpSp>
          <p:nvGrpSpPr>
            <p:cNvPr id="1200" name="Google Shape;1200;p157"/>
            <p:cNvGrpSpPr/>
            <p:nvPr/>
          </p:nvGrpSpPr>
          <p:grpSpPr>
            <a:xfrm>
              <a:off x="-1341311" y="1318460"/>
              <a:ext cx="3002063" cy="1718358"/>
              <a:chOff x="16191356" y="5420313"/>
              <a:chExt cx="8005500" cy="4582287"/>
            </a:xfrm>
          </p:grpSpPr>
          <p:sp>
            <p:nvSpPr>
              <p:cNvPr id="1201" name="Google Shape;1201;p157"/>
              <p:cNvSpPr txBox="1"/>
              <p:nvPr/>
            </p:nvSpPr>
            <p:spPr>
              <a:xfrm>
                <a:off x="16191356" y="5420313"/>
                <a:ext cx="8005500" cy="3157200"/>
              </a:xfrm>
              <a:prstGeom prst="rect">
                <a:avLst/>
              </a:prstGeom>
              <a:noFill/>
              <a:ln>
                <a:noFill/>
              </a:ln>
            </p:spPr>
            <p:txBody>
              <a:bodyPr anchorCtr="0" anchor="ctr" bIns="17150" lIns="34275" spcFirstLastPara="1" rIns="34275" wrap="square" tIns="17150">
                <a:noAutofit/>
              </a:bodyPr>
              <a:lstStyle/>
              <a:p>
                <a:pPr indent="0" lvl="0" marL="0" marR="0" rtl="0" algn="ctr">
                  <a:lnSpc>
                    <a:spcPct val="90000"/>
                  </a:lnSpc>
                  <a:spcBef>
                    <a:spcPts val="0"/>
                  </a:spcBef>
                  <a:spcAft>
                    <a:spcPts val="0"/>
                  </a:spcAft>
                  <a:buClr>
                    <a:srgbClr val="FFFFFF"/>
                  </a:buClr>
                  <a:buSzPts val="2500"/>
                  <a:buFont typeface="Plus Jakarta Sans ExtraBold"/>
                  <a:buNone/>
                </a:pPr>
                <a:r>
                  <a:rPr b="1" lang="en" sz="2000">
                    <a:solidFill>
                      <a:schemeClr val="dk1"/>
                    </a:solidFill>
                    <a:latin typeface="Inter"/>
                    <a:ea typeface="Inter"/>
                    <a:cs typeface="Inter"/>
                    <a:sym typeface="Inter"/>
                  </a:rPr>
                  <a:t>Expense </a:t>
                </a:r>
                <a:endParaRPr b="1" sz="2000">
                  <a:solidFill>
                    <a:schemeClr val="dk1"/>
                  </a:solidFill>
                  <a:latin typeface="Inter"/>
                  <a:ea typeface="Inter"/>
                  <a:cs typeface="Inter"/>
                  <a:sym typeface="Inter"/>
                </a:endParaRPr>
              </a:p>
              <a:p>
                <a:pPr indent="0" lvl="0" marL="0" marR="0" rtl="0" algn="ctr">
                  <a:lnSpc>
                    <a:spcPct val="90000"/>
                  </a:lnSpc>
                  <a:spcBef>
                    <a:spcPts val="0"/>
                  </a:spcBef>
                  <a:spcAft>
                    <a:spcPts val="0"/>
                  </a:spcAft>
                  <a:buClr>
                    <a:srgbClr val="FFFFFF"/>
                  </a:buClr>
                  <a:buSzPts val="2500"/>
                  <a:buFont typeface="Plus Jakarta Sans ExtraBold"/>
                  <a:buNone/>
                </a:pPr>
                <a:r>
                  <a:rPr b="1" lang="en" sz="2000">
                    <a:solidFill>
                      <a:schemeClr val="dk1"/>
                    </a:solidFill>
                    <a:latin typeface="Inter"/>
                    <a:ea typeface="Inter"/>
                    <a:cs typeface="Inter"/>
                    <a:sym typeface="Inter"/>
                  </a:rPr>
                  <a:t>Management Only</a:t>
                </a:r>
                <a:r>
                  <a:rPr b="1" lang="en" sz="2100">
                    <a:solidFill>
                      <a:schemeClr val="dk1"/>
                    </a:solidFill>
                    <a:latin typeface="Inter"/>
                    <a:ea typeface="Inter"/>
                    <a:cs typeface="Inter"/>
                    <a:sym typeface="Inter"/>
                  </a:rPr>
                  <a:t> </a:t>
                </a:r>
                <a:endParaRPr b="1" sz="2100">
                  <a:solidFill>
                    <a:schemeClr val="dk1"/>
                  </a:solidFill>
                  <a:latin typeface="Inter"/>
                  <a:ea typeface="Inter"/>
                  <a:cs typeface="Inter"/>
                  <a:sym typeface="Inter"/>
                </a:endParaRPr>
              </a:p>
            </p:txBody>
          </p:sp>
          <p:sp>
            <p:nvSpPr>
              <p:cNvPr id="1202" name="Google Shape;1202;p157"/>
              <p:cNvSpPr txBox="1"/>
              <p:nvPr/>
            </p:nvSpPr>
            <p:spPr>
              <a:xfrm>
                <a:off x="16752618" y="8033400"/>
                <a:ext cx="6989400" cy="1969200"/>
              </a:xfrm>
              <a:prstGeom prst="rect">
                <a:avLst/>
              </a:prstGeom>
              <a:noFill/>
              <a:ln>
                <a:noFill/>
              </a:ln>
            </p:spPr>
            <p:txBody>
              <a:bodyPr anchorCtr="0" anchor="t" bIns="17150" lIns="34275" spcFirstLastPara="1" rIns="34275" wrap="square" tIns="17150">
                <a:spAutoFit/>
              </a:bodyPr>
              <a:lstStyle/>
              <a:p>
                <a:pPr indent="0" lvl="0" marL="0" marR="0" rtl="0" algn="ctr">
                  <a:lnSpc>
                    <a:spcPct val="100000"/>
                  </a:lnSpc>
                  <a:spcBef>
                    <a:spcPts val="0"/>
                  </a:spcBef>
                  <a:spcAft>
                    <a:spcPts val="0"/>
                  </a:spcAft>
                  <a:buClr>
                    <a:schemeClr val="lt1"/>
                  </a:buClr>
                  <a:buSzPts val="1200"/>
                  <a:buFont typeface="Plus Jakarta Sans Medium"/>
                  <a:buNone/>
                </a:pPr>
                <a:r>
                  <a:rPr lang="en" sz="900">
                    <a:solidFill>
                      <a:schemeClr val="dk1"/>
                    </a:solidFill>
                    <a:latin typeface="Inter"/>
                    <a:ea typeface="Inter"/>
                    <a:cs typeface="Inter"/>
                    <a:sym typeface="Inter"/>
                  </a:rPr>
                  <a:t>Simplify and streamline how your organization pays, allocates, and analyzes all IT expenses—from networks and mobile to cloud, SaaS, collaboration tools, and beyond. </a:t>
                </a:r>
                <a:endParaRPr sz="900">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5E5E5E"/>
                  </a:buClr>
                  <a:buSzPts val="1200"/>
                  <a:buFont typeface="Plus Jakarta Sans"/>
                  <a:buNone/>
                </a:pPr>
                <a:r>
                  <a:t/>
                </a:r>
                <a:endParaRPr i="0" sz="1000" u="none" cap="none" strike="noStrike">
                  <a:solidFill>
                    <a:schemeClr val="lt1"/>
                  </a:solidFill>
                  <a:latin typeface="Inter"/>
                  <a:ea typeface="Inter"/>
                  <a:cs typeface="Inter"/>
                  <a:sym typeface="Inte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58"/>
          <p:cNvSpPr txBox="1"/>
          <p:nvPr>
            <p:ph type="title"/>
          </p:nvPr>
        </p:nvSpPr>
        <p:spPr>
          <a:xfrm>
            <a:off x="457200" y="2165325"/>
            <a:ext cx="8229600" cy="492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How AppDirect supports you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59"/>
          <p:cNvSpPr/>
          <p:nvPr/>
        </p:nvSpPr>
        <p:spPr>
          <a:xfrm>
            <a:off x="3909225" y="782947"/>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59"/>
          <p:cNvSpPr/>
          <p:nvPr/>
        </p:nvSpPr>
        <p:spPr>
          <a:xfrm>
            <a:off x="3909200" y="181465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59"/>
          <p:cNvSpPr/>
          <p:nvPr/>
        </p:nvSpPr>
        <p:spPr>
          <a:xfrm>
            <a:off x="4050050" y="806575"/>
            <a:ext cx="42462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500"/>
              </a:spcBef>
              <a:spcAft>
                <a:spcPts val="0"/>
              </a:spcAft>
              <a:buNone/>
            </a:pPr>
            <a:r>
              <a:t/>
            </a:r>
            <a:endParaRPr sz="1000">
              <a:solidFill>
                <a:schemeClr val="lt1"/>
              </a:solidFill>
              <a:latin typeface="Inter ExtraLight"/>
              <a:ea typeface="Inter ExtraLight"/>
              <a:cs typeface="Inter ExtraLight"/>
              <a:sym typeface="Inter ExtraLight"/>
            </a:endParaRPr>
          </a:p>
          <a:p>
            <a:pPr indent="0" lvl="0" marL="0" rtl="0" algn="l">
              <a:lnSpc>
                <a:spcPct val="115000"/>
              </a:lnSpc>
              <a:spcBef>
                <a:spcPts val="1500"/>
              </a:spcBef>
              <a:spcAft>
                <a:spcPts val="0"/>
              </a:spcAft>
              <a:buNone/>
            </a:pPr>
            <a:r>
              <a:rPr lang="en" sz="1000">
                <a:solidFill>
                  <a:schemeClr val="lt1"/>
                </a:solidFill>
                <a:latin typeface="Inter Light"/>
                <a:ea typeface="Inter Light"/>
                <a:cs typeface="Inter Light"/>
                <a:sym typeface="Inter Light"/>
              </a:rPr>
              <a:t>Project Managers that assist in onboarding, organizing and streamlining strategic initiatives, technology upgrades, and lifecycle management.</a:t>
            </a:r>
            <a:endParaRPr sz="1000">
              <a:solidFill>
                <a:schemeClr val="lt1"/>
              </a:solidFill>
              <a:latin typeface="Inter Light"/>
              <a:ea typeface="Inter Light"/>
              <a:cs typeface="Inter Light"/>
              <a:sym typeface="Inter Light"/>
            </a:endParaRPr>
          </a:p>
          <a:p>
            <a:pPr indent="0" lvl="0" marL="0" rtl="0" algn="l">
              <a:lnSpc>
                <a:spcPct val="115000"/>
              </a:lnSpc>
              <a:spcBef>
                <a:spcPts val="1500"/>
              </a:spcBef>
              <a:spcAft>
                <a:spcPts val="1500"/>
              </a:spcAft>
              <a:buNone/>
            </a:pPr>
            <a:r>
              <a:t/>
            </a:r>
            <a:endParaRPr sz="1000">
              <a:solidFill>
                <a:schemeClr val="lt1"/>
              </a:solidFill>
              <a:latin typeface="Inter ExtraLight"/>
              <a:ea typeface="Inter ExtraLight"/>
              <a:cs typeface="Inter ExtraLight"/>
              <a:sym typeface="Inter ExtraLight"/>
            </a:endParaRPr>
          </a:p>
        </p:txBody>
      </p:sp>
      <p:sp>
        <p:nvSpPr>
          <p:cNvPr id="1215" name="Google Shape;1215;p159"/>
          <p:cNvSpPr/>
          <p:nvPr/>
        </p:nvSpPr>
        <p:spPr>
          <a:xfrm>
            <a:off x="4050050" y="1803775"/>
            <a:ext cx="42462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Complete technical support for your operating systems, security, and device management. Expert help for all your technology - from computers and phones to peripherals and smart devices.</a:t>
            </a:r>
            <a:endParaRPr sz="1000">
              <a:solidFill>
                <a:schemeClr val="lt1"/>
              </a:solidFill>
              <a:latin typeface="Inter Light"/>
              <a:ea typeface="Inter Light"/>
              <a:cs typeface="Inter Light"/>
              <a:sym typeface="Inter Light"/>
            </a:endParaRPr>
          </a:p>
        </p:txBody>
      </p:sp>
      <p:sp>
        <p:nvSpPr>
          <p:cNvPr id="1216" name="Google Shape;1216;p159"/>
          <p:cNvSpPr/>
          <p:nvPr/>
        </p:nvSpPr>
        <p:spPr>
          <a:xfrm>
            <a:off x="1734794" y="1911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PREMIUM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TECHNICAL SUPPORT</a:t>
            </a:r>
            <a:endParaRPr b="1" sz="1200">
              <a:solidFill>
                <a:schemeClr val="dk2"/>
              </a:solidFill>
              <a:latin typeface="Inter"/>
              <a:ea typeface="Inter"/>
              <a:cs typeface="Inter"/>
              <a:sym typeface="Inter"/>
            </a:endParaRPr>
          </a:p>
        </p:txBody>
      </p:sp>
      <p:sp>
        <p:nvSpPr>
          <p:cNvPr id="1217" name="Google Shape;1217;p159"/>
          <p:cNvSpPr/>
          <p:nvPr/>
        </p:nvSpPr>
        <p:spPr>
          <a:xfrm>
            <a:off x="1903244" y="1022200"/>
            <a:ext cx="1472100" cy="32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PROJECT </a:t>
            </a:r>
            <a:r>
              <a:rPr b="1" lang="en" sz="1200">
                <a:solidFill>
                  <a:schemeClr val="dk2"/>
                </a:solidFill>
                <a:latin typeface="Inter"/>
                <a:ea typeface="Inter"/>
                <a:cs typeface="Inter"/>
                <a:sym typeface="Inter"/>
              </a:rPr>
              <a:t>MANAGEMENT</a:t>
            </a:r>
            <a:endParaRPr b="1" sz="1200">
              <a:solidFill>
                <a:schemeClr val="dk2"/>
              </a:solidFill>
              <a:latin typeface="Inter"/>
              <a:ea typeface="Inter"/>
              <a:cs typeface="Inter"/>
              <a:sym typeface="Inter"/>
            </a:endParaRPr>
          </a:p>
        </p:txBody>
      </p:sp>
      <p:cxnSp>
        <p:nvCxnSpPr>
          <p:cNvPr id="1218" name="Google Shape;1218;p159"/>
          <p:cNvCxnSpPr/>
          <p:nvPr/>
        </p:nvCxnSpPr>
        <p:spPr>
          <a:xfrm>
            <a:off x="3697350" y="1803775"/>
            <a:ext cx="0" cy="822000"/>
          </a:xfrm>
          <a:prstGeom prst="straightConnector1">
            <a:avLst/>
          </a:prstGeom>
          <a:noFill/>
          <a:ln cap="flat" cmpd="sng" w="19050">
            <a:solidFill>
              <a:schemeClr val="dk2"/>
            </a:solidFill>
            <a:prstDash val="solid"/>
            <a:round/>
            <a:headEnd len="med" w="med" type="none"/>
            <a:tailEnd len="med" w="med" type="none"/>
          </a:ln>
        </p:spPr>
      </p:cxnSp>
      <p:sp>
        <p:nvSpPr>
          <p:cNvPr id="1219" name="Google Shape;1219;p15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20" name="Google Shape;1220;p1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21" name="Google Shape;1221;p159"/>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Value-Added</a:t>
            </a:r>
            <a:r>
              <a:rPr lang="en" sz="2150">
                <a:solidFill>
                  <a:schemeClr val="dk2"/>
                </a:solidFill>
                <a:latin typeface="Inter ExtraLight"/>
                <a:ea typeface="Inter ExtraLight"/>
                <a:cs typeface="Inter ExtraLight"/>
                <a:sym typeface="Inter ExtraLight"/>
              </a:rPr>
              <a:t> </a:t>
            </a:r>
            <a:r>
              <a:rPr lang="en" sz="2150">
                <a:solidFill>
                  <a:schemeClr val="dk2"/>
                </a:solidFill>
                <a:latin typeface="Inter ExtraLight"/>
                <a:ea typeface="Inter ExtraLight"/>
                <a:cs typeface="Inter ExtraLight"/>
                <a:sym typeface="Inter ExtraLight"/>
              </a:rPr>
              <a:t>Services</a:t>
            </a:r>
            <a:endParaRPr sz="2150">
              <a:solidFill>
                <a:schemeClr val="dk2"/>
              </a:solidFill>
              <a:latin typeface="Inter ExtraLight"/>
              <a:ea typeface="Inter ExtraLight"/>
              <a:cs typeface="Inter ExtraLight"/>
              <a:sym typeface="Inter ExtraLight"/>
            </a:endParaRPr>
          </a:p>
        </p:txBody>
      </p:sp>
      <p:sp>
        <p:nvSpPr>
          <p:cNvPr id="1222" name="Google Shape;1222;p159"/>
          <p:cNvSpPr/>
          <p:nvPr/>
        </p:nvSpPr>
        <p:spPr>
          <a:xfrm>
            <a:off x="3909225" y="283360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59"/>
          <p:cNvSpPr/>
          <p:nvPr/>
        </p:nvSpPr>
        <p:spPr>
          <a:xfrm>
            <a:off x="4050050" y="2822725"/>
            <a:ext cx="41610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End-to-end network management including 24/7 monitoring, incident response, and on-site support for all your network devices. Complete lifecycle services from procurement and staging to maintenance of your entire network infrastructure.</a:t>
            </a:r>
            <a:endParaRPr sz="1000">
              <a:solidFill>
                <a:schemeClr val="lt1"/>
              </a:solidFill>
              <a:latin typeface="Inter Light"/>
              <a:ea typeface="Inter Light"/>
              <a:cs typeface="Inter Light"/>
              <a:sym typeface="Inter Light"/>
            </a:endParaRPr>
          </a:p>
        </p:txBody>
      </p:sp>
      <p:sp>
        <p:nvSpPr>
          <p:cNvPr id="1224" name="Google Shape;1224;p159"/>
          <p:cNvSpPr/>
          <p:nvPr/>
        </p:nvSpPr>
        <p:spPr>
          <a:xfrm>
            <a:off x="1734794" y="29316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NETWORK MANAGEMENT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800">
                <a:solidFill>
                  <a:schemeClr val="dk2"/>
                </a:solidFill>
                <a:latin typeface="Inter"/>
                <a:ea typeface="Inter"/>
                <a:cs typeface="Inter"/>
                <a:sym typeface="Inter"/>
              </a:rPr>
              <a:t>(MONITORING &amp; FIELD SERVICES)</a:t>
            </a:r>
            <a:endParaRPr b="1" sz="800">
              <a:solidFill>
                <a:schemeClr val="dk2"/>
              </a:solidFill>
              <a:latin typeface="Inter"/>
              <a:ea typeface="Inter"/>
              <a:cs typeface="Inter"/>
              <a:sym typeface="Inter"/>
            </a:endParaRPr>
          </a:p>
        </p:txBody>
      </p:sp>
      <p:grpSp>
        <p:nvGrpSpPr>
          <p:cNvPr id="1225" name="Google Shape;1225;p159"/>
          <p:cNvGrpSpPr/>
          <p:nvPr/>
        </p:nvGrpSpPr>
        <p:grpSpPr>
          <a:xfrm>
            <a:off x="980711" y="865152"/>
            <a:ext cx="636300" cy="636600"/>
            <a:chOff x="1087726" y="865152"/>
            <a:chExt cx="636300" cy="636600"/>
          </a:xfrm>
        </p:grpSpPr>
        <p:sp>
          <p:nvSpPr>
            <p:cNvPr id="1226" name="Google Shape;1226;p159"/>
            <p:cNvSpPr/>
            <p:nvPr/>
          </p:nvSpPr>
          <p:spPr>
            <a:xfrm>
              <a:off x="1087726" y="865152"/>
              <a:ext cx="636300" cy="6366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227" name="Google Shape;1227;p159"/>
            <p:cNvPicPr preferRelativeResize="0"/>
            <p:nvPr/>
          </p:nvPicPr>
          <p:blipFill rotWithShape="1">
            <a:blip r:embed="rId4">
              <a:alphaModFix/>
            </a:blip>
            <a:srcRect b="9090" l="16762" r="15260" t="0"/>
            <a:stretch/>
          </p:blipFill>
          <p:spPr>
            <a:xfrm>
              <a:off x="1209070" y="954012"/>
              <a:ext cx="393613" cy="458872"/>
            </a:xfrm>
            <a:prstGeom prst="rect">
              <a:avLst/>
            </a:prstGeom>
            <a:noFill/>
            <a:ln>
              <a:noFill/>
            </a:ln>
          </p:spPr>
        </p:pic>
      </p:grpSp>
      <p:sp>
        <p:nvSpPr>
          <p:cNvPr id="1228" name="Google Shape;1228;p159"/>
          <p:cNvSpPr/>
          <p:nvPr/>
        </p:nvSpPr>
        <p:spPr>
          <a:xfrm>
            <a:off x="3909225" y="3863425"/>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59"/>
          <p:cNvSpPr/>
          <p:nvPr/>
        </p:nvSpPr>
        <p:spPr>
          <a:xfrm>
            <a:off x="4050075" y="3852550"/>
            <a:ext cx="4246200" cy="804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Deliver and manage end-user hardware (laptops, phones, etc); including inventory management, staging, configuration, testing, assembly, retrieval, secure disposal, and more.</a:t>
            </a:r>
            <a:endParaRPr sz="1000">
              <a:solidFill>
                <a:schemeClr val="lt1"/>
              </a:solidFill>
              <a:latin typeface="Inter Light"/>
              <a:ea typeface="Inter Light"/>
              <a:cs typeface="Inter Light"/>
              <a:sym typeface="Inter Light"/>
            </a:endParaRPr>
          </a:p>
        </p:txBody>
      </p:sp>
      <p:sp>
        <p:nvSpPr>
          <p:cNvPr id="1230" name="Google Shape;1230;p159"/>
          <p:cNvSpPr/>
          <p:nvPr/>
        </p:nvSpPr>
        <p:spPr>
          <a:xfrm>
            <a:off x="1734794" y="39607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HARDWARE &amp; LOGISTICS</a:t>
            </a:r>
            <a:endParaRPr b="1" sz="1200">
              <a:solidFill>
                <a:schemeClr val="dk2"/>
              </a:solidFill>
              <a:latin typeface="Inter"/>
              <a:ea typeface="Inter"/>
              <a:cs typeface="Inter"/>
              <a:sym typeface="Inter"/>
            </a:endParaRPr>
          </a:p>
        </p:txBody>
      </p:sp>
      <p:grpSp>
        <p:nvGrpSpPr>
          <p:cNvPr id="1231" name="Google Shape;1231;p159"/>
          <p:cNvGrpSpPr/>
          <p:nvPr/>
        </p:nvGrpSpPr>
        <p:grpSpPr>
          <a:xfrm>
            <a:off x="980711" y="2931702"/>
            <a:ext cx="636300" cy="628200"/>
            <a:chOff x="1008923" y="3018252"/>
            <a:chExt cx="636300" cy="628200"/>
          </a:xfrm>
        </p:grpSpPr>
        <p:sp>
          <p:nvSpPr>
            <p:cNvPr id="1232" name="Google Shape;1232;p159"/>
            <p:cNvSpPr/>
            <p:nvPr/>
          </p:nvSpPr>
          <p:spPr>
            <a:xfrm>
              <a:off x="1008923" y="301825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233" name="Google Shape;1233;p159"/>
            <p:cNvPicPr preferRelativeResize="0"/>
            <p:nvPr/>
          </p:nvPicPr>
          <p:blipFill>
            <a:blip r:embed="rId5">
              <a:alphaModFix/>
            </a:blip>
            <a:stretch>
              <a:fillRect/>
            </a:stretch>
          </p:blipFill>
          <p:spPr>
            <a:xfrm>
              <a:off x="1129692" y="3122561"/>
              <a:ext cx="419580" cy="419581"/>
            </a:xfrm>
            <a:prstGeom prst="rect">
              <a:avLst/>
            </a:prstGeom>
            <a:noFill/>
            <a:ln>
              <a:noFill/>
            </a:ln>
          </p:spPr>
        </p:pic>
      </p:grpSp>
      <p:grpSp>
        <p:nvGrpSpPr>
          <p:cNvPr id="1234" name="Google Shape;1234;p159"/>
          <p:cNvGrpSpPr/>
          <p:nvPr/>
        </p:nvGrpSpPr>
        <p:grpSpPr>
          <a:xfrm>
            <a:off x="980711" y="1902627"/>
            <a:ext cx="636300" cy="628200"/>
            <a:chOff x="1104898" y="1945902"/>
            <a:chExt cx="636300" cy="628200"/>
          </a:xfrm>
        </p:grpSpPr>
        <p:sp>
          <p:nvSpPr>
            <p:cNvPr id="1235" name="Google Shape;1235;p159"/>
            <p:cNvSpPr/>
            <p:nvPr/>
          </p:nvSpPr>
          <p:spPr>
            <a:xfrm>
              <a:off x="1104898" y="194590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236" name="Google Shape;1236;p159"/>
            <p:cNvPicPr preferRelativeResize="0"/>
            <p:nvPr/>
          </p:nvPicPr>
          <p:blipFill>
            <a:blip r:embed="rId6">
              <a:alphaModFix/>
            </a:blip>
            <a:stretch>
              <a:fillRect/>
            </a:stretch>
          </p:blipFill>
          <p:spPr>
            <a:xfrm>
              <a:off x="1226248" y="2063199"/>
              <a:ext cx="393600" cy="393600"/>
            </a:xfrm>
            <a:prstGeom prst="rect">
              <a:avLst/>
            </a:prstGeom>
            <a:noFill/>
            <a:ln>
              <a:noFill/>
            </a:ln>
          </p:spPr>
        </p:pic>
      </p:grpSp>
      <p:grpSp>
        <p:nvGrpSpPr>
          <p:cNvPr id="1237" name="Google Shape;1237;p159"/>
          <p:cNvGrpSpPr/>
          <p:nvPr/>
        </p:nvGrpSpPr>
        <p:grpSpPr>
          <a:xfrm>
            <a:off x="980711" y="3960777"/>
            <a:ext cx="636300" cy="628200"/>
            <a:chOff x="1008936" y="3960777"/>
            <a:chExt cx="636300" cy="628200"/>
          </a:xfrm>
        </p:grpSpPr>
        <p:sp>
          <p:nvSpPr>
            <p:cNvPr id="1238" name="Google Shape;1238;p159"/>
            <p:cNvSpPr/>
            <p:nvPr/>
          </p:nvSpPr>
          <p:spPr>
            <a:xfrm>
              <a:off x="1008936" y="3960777"/>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239" name="Google Shape;1239;p159"/>
            <p:cNvPicPr preferRelativeResize="0"/>
            <p:nvPr/>
          </p:nvPicPr>
          <p:blipFill>
            <a:blip r:embed="rId7">
              <a:alphaModFix/>
            </a:blip>
            <a:stretch>
              <a:fillRect/>
            </a:stretch>
          </p:blipFill>
          <p:spPr>
            <a:xfrm>
              <a:off x="1130286" y="4078077"/>
              <a:ext cx="393600" cy="393600"/>
            </a:xfrm>
            <a:prstGeom prst="rect">
              <a:avLst/>
            </a:prstGeom>
            <a:noFill/>
            <a:ln>
              <a:noFill/>
            </a:ln>
          </p:spPr>
        </p:pic>
      </p:grpSp>
      <p:cxnSp>
        <p:nvCxnSpPr>
          <p:cNvPr id="1240" name="Google Shape;1240;p159"/>
          <p:cNvCxnSpPr/>
          <p:nvPr/>
        </p:nvCxnSpPr>
        <p:spPr>
          <a:xfrm>
            <a:off x="3697350" y="281387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241" name="Google Shape;1241;p159"/>
          <p:cNvCxnSpPr/>
          <p:nvPr/>
        </p:nvCxnSpPr>
        <p:spPr>
          <a:xfrm>
            <a:off x="3697350" y="386342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242" name="Google Shape;1242;p159"/>
          <p:cNvCxnSpPr/>
          <p:nvPr/>
        </p:nvCxnSpPr>
        <p:spPr>
          <a:xfrm>
            <a:off x="3697350" y="806575"/>
            <a:ext cx="0" cy="8220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id="1247" name="Google Shape;1247;p160"/>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1248" name="Google Shape;1248;p160"/>
          <p:cNvSpPr/>
          <p:nvPr/>
        </p:nvSpPr>
        <p:spPr>
          <a:xfrm>
            <a:off x="1900176" y="4141988"/>
            <a:ext cx="2557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Boost solution designs with technical expertise in customer discovery and qualification.</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50">
              <a:solidFill>
                <a:schemeClr val="lt1"/>
              </a:solidFill>
              <a:latin typeface="Inter Light"/>
              <a:ea typeface="Inter Light"/>
              <a:cs typeface="Inter Light"/>
              <a:sym typeface="Inter Light"/>
            </a:endParaRPr>
          </a:p>
        </p:txBody>
      </p:sp>
      <p:sp>
        <p:nvSpPr>
          <p:cNvPr id="1249" name="Google Shape;1249;p160"/>
          <p:cNvSpPr/>
          <p:nvPr/>
        </p:nvSpPr>
        <p:spPr>
          <a:xfrm>
            <a:off x="1877272" y="3763301"/>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Engineers</a:t>
            </a:r>
            <a:endParaRPr sz="1200">
              <a:solidFill>
                <a:schemeClr val="lt1"/>
              </a:solidFill>
              <a:latin typeface="Open Sans"/>
              <a:ea typeface="Open Sans"/>
              <a:cs typeface="Open Sans"/>
              <a:sym typeface="Open Sans"/>
            </a:endParaRPr>
          </a:p>
        </p:txBody>
      </p:sp>
      <p:pic>
        <p:nvPicPr>
          <p:cNvPr id="1250" name="Google Shape;1250;p160"/>
          <p:cNvPicPr preferRelativeResize="0"/>
          <p:nvPr/>
        </p:nvPicPr>
        <p:blipFill>
          <a:blip r:embed="rId4">
            <a:alphaModFix/>
          </a:blip>
          <a:stretch>
            <a:fillRect/>
          </a:stretch>
        </p:blipFill>
        <p:spPr>
          <a:xfrm>
            <a:off x="460700" y="467912"/>
            <a:ext cx="1610227" cy="393330"/>
          </a:xfrm>
          <a:prstGeom prst="rect">
            <a:avLst/>
          </a:prstGeom>
          <a:noFill/>
          <a:ln>
            <a:noFill/>
          </a:ln>
        </p:spPr>
      </p:pic>
      <p:pic>
        <p:nvPicPr>
          <p:cNvPr id="1251" name="Google Shape;1251;p160"/>
          <p:cNvPicPr preferRelativeResize="0"/>
          <p:nvPr/>
        </p:nvPicPr>
        <p:blipFill>
          <a:blip r:embed="rId5">
            <a:alphaModFix/>
          </a:blip>
          <a:stretch>
            <a:fillRect/>
          </a:stretch>
        </p:blipFill>
        <p:spPr>
          <a:xfrm>
            <a:off x="4997775" y="511925"/>
            <a:ext cx="3689027" cy="2458754"/>
          </a:xfrm>
          <a:prstGeom prst="rect">
            <a:avLst/>
          </a:prstGeom>
          <a:noFill/>
          <a:ln>
            <a:noFill/>
          </a:ln>
        </p:spPr>
      </p:pic>
      <p:sp>
        <p:nvSpPr>
          <p:cNvPr id="1252" name="Google Shape;1252;p160"/>
          <p:cNvSpPr txBox="1"/>
          <p:nvPr>
            <p:ph type="title"/>
          </p:nvPr>
        </p:nvSpPr>
        <p:spPr>
          <a:xfrm>
            <a:off x="457200" y="1336938"/>
            <a:ext cx="55092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Extend your team with </a:t>
            </a:r>
            <a:br>
              <a:rPr lang="en" sz="2700"/>
            </a:br>
            <a:r>
              <a:rPr lang="en" sz="2700"/>
              <a:t>our </a:t>
            </a:r>
            <a:r>
              <a:rPr lang="en" sz="2700"/>
              <a:t>specialists</a:t>
            </a:r>
            <a:endParaRPr sz="2700"/>
          </a:p>
        </p:txBody>
      </p:sp>
      <p:pic>
        <p:nvPicPr>
          <p:cNvPr id="1253" name="Google Shape;1253;p160"/>
          <p:cNvPicPr preferRelativeResize="0"/>
          <p:nvPr/>
        </p:nvPicPr>
        <p:blipFill rotWithShape="1">
          <a:blip r:embed="rId6">
            <a:alphaModFix/>
          </a:blip>
          <a:srcRect b="0" l="0" r="0" t="0"/>
          <a:stretch/>
        </p:blipFill>
        <p:spPr>
          <a:xfrm>
            <a:off x="1265825" y="3763312"/>
            <a:ext cx="486450" cy="486450"/>
          </a:xfrm>
          <a:prstGeom prst="rect">
            <a:avLst/>
          </a:prstGeom>
          <a:noFill/>
          <a:ln>
            <a:noFill/>
          </a:ln>
        </p:spPr>
      </p:pic>
      <p:pic>
        <p:nvPicPr>
          <p:cNvPr id="1254" name="Google Shape;1254;p160"/>
          <p:cNvPicPr preferRelativeResize="0"/>
          <p:nvPr/>
        </p:nvPicPr>
        <p:blipFill rotWithShape="1">
          <a:blip r:embed="rId7">
            <a:alphaModFix/>
          </a:blip>
          <a:srcRect b="0" l="0" r="0" t="0"/>
          <a:stretch/>
        </p:blipFill>
        <p:spPr>
          <a:xfrm>
            <a:off x="4816978" y="3753700"/>
            <a:ext cx="486450" cy="486450"/>
          </a:xfrm>
          <a:prstGeom prst="rect">
            <a:avLst/>
          </a:prstGeom>
          <a:noFill/>
          <a:ln>
            <a:noFill/>
          </a:ln>
        </p:spPr>
      </p:pic>
      <p:sp>
        <p:nvSpPr>
          <p:cNvPr id="1255" name="Google Shape;1255;p160"/>
          <p:cNvSpPr/>
          <p:nvPr/>
        </p:nvSpPr>
        <p:spPr>
          <a:xfrm>
            <a:off x="5366797"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Architects</a:t>
            </a:r>
            <a:endParaRPr sz="1200">
              <a:solidFill>
                <a:schemeClr val="lt1"/>
              </a:solidFill>
              <a:latin typeface="Open Sans"/>
              <a:ea typeface="Open Sans"/>
              <a:cs typeface="Open Sans"/>
              <a:sym typeface="Open Sans"/>
            </a:endParaRPr>
          </a:p>
        </p:txBody>
      </p:sp>
      <p:sp>
        <p:nvSpPr>
          <p:cNvPr id="1256" name="Google Shape;1256;p160"/>
          <p:cNvSpPr/>
          <p:nvPr/>
        </p:nvSpPr>
        <p:spPr>
          <a:xfrm>
            <a:off x="5366801" y="4132375"/>
            <a:ext cx="2608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Confidently present solutions scoped, designed, and vetted by experts.</a:t>
            </a:r>
            <a:endParaRPr sz="1200">
              <a:solidFill>
                <a:schemeClr val="lt1"/>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61"/>
          <p:cNvSpPr txBox="1"/>
          <p:nvPr>
            <p:ph type="title"/>
          </p:nvPr>
        </p:nvSpPr>
        <p:spPr>
          <a:xfrm>
            <a:off x="457200" y="2153325"/>
            <a:ext cx="8229600" cy="516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Case studies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62"/>
          <p:cNvSpPr/>
          <p:nvPr/>
        </p:nvSpPr>
        <p:spPr>
          <a:xfrm>
            <a:off x="321" y="50688"/>
            <a:ext cx="9163800" cy="48006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267" name="Google Shape;1267;p162"/>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268" name="Google Shape;1268;p162"/>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269" name="Google Shape;1269;p162"/>
          <p:cNvSpPr txBox="1"/>
          <p:nvPr/>
        </p:nvSpPr>
        <p:spPr>
          <a:xfrm>
            <a:off x="447169" y="591339"/>
            <a:ext cx="80877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3300"/>
              <a:buFont typeface="Plus Jakarta Sans ExtraBold"/>
              <a:buNone/>
            </a:pPr>
            <a:r>
              <a:rPr b="1" i="0" lang="en" sz="3300" u="none" cap="none" strike="noStrike">
                <a:solidFill>
                  <a:srgbClr val="FFFFFF"/>
                </a:solidFill>
                <a:latin typeface="Plus Jakarta Sans ExtraBold"/>
                <a:ea typeface="Plus Jakarta Sans ExtraBold"/>
                <a:cs typeface="Plus Jakarta Sans ExtraBold"/>
                <a:sym typeface="Plus Jakarta Sans ExtraBold"/>
              </a:rPr>
              <a:t>Success Story: CPI Security</a:t>
            </a:r>
            <a:endParaRPr sz="500"/>
          </a:p>
        </p:txBody>
      </p:sp>
      <p:sp>
        <p:nvSpPr>
          <p:cNvPr id="1270" name="Google Shape;1270;p162"/>
          <p:cNvSpPr txBox="1"/>
          <p:nvPr/>
        </p:nvSpPr>
        <p:spPr>
          <a:xfrm>
            <a:off x="1282366" y="1571226"/>
            <a:ext cx="4196400" cy="885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1" i="0" lang="en" sz="1100" u="none" cap="none" strike="noStrike">
                <a:solidFill>
                  <a:srgbClr val="151515"/>
                </a:solidFill>
                <a:latin typeface="Plus Jakarta Sans ExtraBold"/>
                <a:ea typeface="Plus Jakarta Sans ExtraBold"/>
                <a:cs typeface="Plus Jakarta Sans ExtraBold"/>
                <a:sym typeface="Plus Jakarta Sans ExtraBold"/>
              </a:rPr>
              <a:t>CPI Security, a leading provider of home monitoring and alarm solutions, offers an all-in-one integrated system for its customers. However, their IT environment lacked a similarly unified solution.</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1" i="0" sz="1100" u="none" cap="none" strike="noStrike">
              <a:solidFill>
                <a:srgbClr val="151515"/>
              </a:solidFill>
              <a:latin typeface="Plus Jakarta Sans ExtraBold"/>
              <a:ea typeface="Plus Jakarta Sans ExtraBold"/>
              <a:cs typeface="Plus Jakarta Sans ExtraBold"/>
              <a:sym typeface="Plus Jakarta Sans ExtraBold"/>
            </a:endParaRPr>
          </a:p>
        </p:txBody>
      </p:sp>
      <p:sp>
        <p:nvSpPr>
          <p:cNvPr id="1271" name="Google Shape;1271;p162"/>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sp>
        <p:nvSpPr>
          <p:cNvPr id="1272" name="Google Shape;1272;p162"/>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273" name="Google Shape;1273;p162"/>
          <p:cNvSpPr txBox="1"/>
          <p:nvPr/>
        </p:nvSpPr>
        <p:spPr>
          <a:xfrm>
            <a:off x="427327" y="3093440"/>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Customer Challenges</a:t>
            </a:r>
            <a:endParaRPr sz="500"/>
          </a:p>
        </p:txBody>
      </p:sp>
      <p:grpSp>
        <p:nvGrpSpPr>
          <p:cNvPr id="1274" name="Google Shape;1274;p162"/>
          <p:cNvGrpSpPr/>
          <p:nvPr/>
        </p:nvGrpSpPr>
        <p:grpSpPr>
          <a:xfrm>
            <a:off x="7326879" y="4134803"/>
            <a:ext cx="2269238" cy="851175"/>
            <a:chOff x="19537486" y="11025662"/>
            <a:chExt cx="6051300" cy="2269800"/>
          </a:xfrm>
        </p:grpSpPr>
        <p:sp>
          <p:nvSpPr>
            <p:cNvPr id="1275" name="Google Shape;1275;p162"/>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276" name="Google Shape;1276;p162"/>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pic>
        <p:nvPicPr>
          <p:cNvPr descr="A green circle with a black tick&#10;&#10;Description automatically generated" id="1277" name="Google Shape;1277;p162"/>
          <p:cNvPicPr preferRelativeResize="0"/>
          <p:nvPr/>
        </p:nvPicPr>
        <p:blipFill rotWithShape="1">
          <a:blip r:embed="rId5">
            <a:alphaModFix/>
          </a:blip>
          <a:srcRect b="0" l="0" r="0" t="0"/>
          <a:stretch/>
        </p:blipFill>
        <p:spPr>
          <a:xfrm>
            <a:off x="447169" y="3387728"/>
            <a:ext cx="143441" cy="143441"/>
          </a:xfrm>
          <a:prstGeom prst="rect">
            <a:avLst/>
          </a:prstGeom>
          <a:noFill/>
          <a:ln>
            <a:noFill/>
          </a:ln>
        </p:spPr>
      </p:pic>
      <p:pic>
        <p:nvPicPr>
          <p:cNvPr descr="A blue circle with a black check mark&#10;&#10;Description automatically generated" id="1278" name="Google Shape;1278;p162"/>
          <p:cNvPicPr preferRelativeResize="0"/>
          <p:nvPr/>
        </p:nvPicPr>
        <p:blipFill rotWithShape="1">
          <a:blip r:embed="rId6">
            <a:alphaModFix/>
          </a:blip>
          <a:srcRect b="0" l="0" r="0" t="0"/>
          <a:stretch/>
        </p:blipFill>
        <p:spPr>
          <a:xfrm>
            <a:off x="440150" y="3816997"/>
            <a:ext cx="143441" cy="143441"/>
          </a:xfrm>
          <a:prstGeom prst="rect">
            <a:avLst/>
          </a:prstGeom>
          <a:noFill/>
          <a:ln>
            <a:noFill/>
          </a:ln>
        </p:spPr>
      </p:pic>
      <p:pic>
        <p:nvPicPr>
          <p:cNvPr descr="A yellow circle with a black tick in it&#10;&#10;Description automatically generated" id="1279" name="Google Shape;1279;p162"/>
          <p:cNvPicPr preferRelativeResize="0"/>
          <p:nvPr/>
        </p:nvPicPr>
        <p:blipFill rotWithShape="1">
          <a:blip r:embed="rId7">
            <a:alphaModFix/>
          </a:blip>
          <a:srcRect b="0" l="0" r="0" t="0"/>
          <a:stretch/>
        </p:blipFill>
        <p:spPr>
          <a:xfrm>
            <a:off x="444944" y="4253584"/>
            <a:ext cx="147891" cy="147891"/>
          </a:xfrm>
          <a:prstGeom prst="rect">
            <a:avLst/>
          </a:prstGeom>
          <a:noFill/>
          <a:ln>
            <a:noFill/>
          </a:ln>
        </p:spPr>
      </p:pic>
      <p:pic>
        <p:nvPicPr>
          <p:cNvPr descr="Best Home Security Systems &amp; 24/7 Alarm Monitoring | CPI ..." id="1280" name="Google Shape;1280;p162"/>
          <p:cNvPicPr preferRelativeResize="0"/>
          <p:nvPr/>
        </p:nvPicPr>
        <p:blipFill rotWithShape="1">
          <a:blip r:embed="rId8">
            <a:alphaModFix/>
          </a:blip>
          <a:srcRect b="0" l="0" r="0" t="0"/>
          <a:stretch/>
        </p:blipFill>
        <p:spPr>
          <a:xfrm>
            <a:off x="447169" y="1598027"/>
            <a:ext cx="566140" cy="566140"/>
          </a:xfrm>
          <a:prstGeom prst="rect">
            <a:avLst/>
          </a:prstGeom>
          <a:noFill/>
          <a:ln>
            <a:noFill/>
          </a:ln>
        </p:spPr>
      </p:pic>
      <p:pic>
        <p:nvPicPr>
          <p:cNvPr descr="A camera on a wall&#10;&#10;Description automatically generated" id="1281" name="Google Shape;1281;p162"/>
          <p:cNvPicPr preferRelativeResize="0"/>
          <p:nvPr/>
        </p:nvPicPr>
        <p:blipFill rotWithShape="1">
          <a:blip r:embed="rId9">
            <a:alphaModFix/>
          </a:blip>
          <a:srcRect b="0" l="0" r="0" t="0"/>
          <a:stretch/>
        </p:blipFill>
        <p:spPr>
          <a:xfrm>
            <a:off x="5894666" y="1585976"/>
            <a:ext cx="3130800" cy="2087100"/>
          </a:xfrm>
          <a:prstGeom prst="roundRect">
            <a:avLst>
              <a:gd fmla="val 8594" name="adj"/>
            </a:avLst>
          </a:prstGeom>
          <a:solidFill>
            <a:srgbClr val="ECECEC"/>
          </a:solidFill>
          <a:ln>
            <a:noFill/>
          </a:ln>
        </p:spPr>
      </p:pic>
      <p:sp>
        <p:nvSpPr>
          <p:cNvPr id="1282" name="Google Shape;1282;p162"/>
          <p:cNvSpPr txBox="1"/>
          <p:nvPr/>
        </p:nvSpPr>
        <p:spPr>
          <a:xfrm>
            <a:off x="730239" y="3329103"/>
            <a:ext cx="4352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Other engaged vendors demanded significant effort from an already overstretched IT team</a:t>
            </a:r>
            <a:endParaRPr sz="500"/>
          </a:p>
        </p:txBody>
      </p:sp>
      <p:sp>
        <p:nvSpPr>
          <p:cNvPr id="1283" name="Google Shape;1283;p162"/>
          <p:cNvSpPr txBox="1"/>
          <p:nvPr/>
        </p:nvSpPr>
        <p:spPr>
          <a:xfrm>
            <a:off x="730239" y="3766408"/>
            <a:ext cx="44283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Limited visibility into the mobile environment, resulted in overspending on unused lines</a:t>
            </a:r>
            <a:endParaRPr sz="500"/>
          </a:p>
        </p:txBody>
      </p:sp>
      <p:sp>
        <p:nvSpPr>
          <p:cNvPr id="1284" name="Google Shape;1284;p162"/>
          <p:cNvSpPr txBox="1"/>
          <p:nvPr/>
        </p:nvSpPr>
        <p:spPr>
          <a:xfrm>
            <a:off x="721516" y="4191705"/>
            <a:ext cx="4298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Managing MACD (Moves, Adds, Changes, Deletes) processes consumed valuable time and resources</a:t>
            </a:r>
            <a:endParaRPr sz="500"/>
          </a:p>
        </p:txBody>
      </p:sp>
      <p:sp>
        <p:nvSpPr>
          <p:cNvPr id="1285" name="Google Shape;1285;p162"/>
          <p:cNvSpPr txBox="1"/>
          <p:nvPr/>
        </p:nvSpPr>
        <p:spPr>
          <a:xfrm>
            <a:off x="427328" y="2733317"/>
            <a:ext cx="39678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1,500 Mobile Devices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286" name="Google Shape;1286;p162"/>
          <p:cNvSpPr txBox="1"/>
          <p:nvPr/>
        </p:nvSpPr>
        <p:spPr>
          <a:xfrm>
            <a:off x="427327" y="248694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IT Assets Included</a:t>
            </a:r>
            <a:endParaRPr sz="500"/>
          </a:p>
        </p:txBody>
      </p:sp>
      <p:sp>
        <p:nvSpPr>
          <p:cNvPr id="1287" name="Google Shape;1287;p162"/>
          <p:cNvSpPr txBox="1"/>
          <p:nvPr/>
        </p:nvSpPr>
        <p:spPr>
          <a:xfrm>
            <a:off x="2752473" y="247305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vCom Partner Advisor</a:t>
            </a:r>
            <a:endParaRPr sz="500"/>
          </a:p>
        </p:txBody>
      </p:sp>
      <p:pic>
        <p:nvPicPr>
          <p:cNvPr descr="A close-up of a logo&#10;&#10;Description automatically generated" id="1288" name="Google Shape;1288;p162"/>
          <p:cNvPicPr preferRelativeResize="0"/>
          <p:nvPr/>
        </p:nvPicPr>
        <p:blipFill rotWithShape="1">
          <a:blip r:embed="rId10">
            <a:alphaModFix/>
          </a:blip>
          <a:srcRect b="0" l="0" r="0" t="0"/>
          <a:stretch/>
        </p:blipFill>
        <p:spPr>
          <a:xfrm>
            <a:off x="2739699" y="2681031"/>
            <a:ext cx="1005197" cy="301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45"/>
          <p:cNvSpPr txBox="1"/>
          <p:nvPr>
            <p:ph type="title"/>
          </p:nvPr>
        </p:nvSpPr>
        <p:spPr>
          <a:xfrm>
            <a:off x="457200" y="2238600"/>
            <a:ext cx="8229600" cy="66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63"/>
          <p:cNvSpPr/>
          <p:nvPr/>
        </p:nvSpPr>
        <p:spPr>
          <a:xfrm>
            <a:off x="321" y="35318"/>
            <a:ext cx="9163800" cy="49035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294" name="Google Shape;1294;p163"/>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295" name="Google Shape;1295;p163"/>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296" name="Google Shape;1296;p163"/>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grpSp>
        <p:nvGrpSpPr>
          <p:cNvPr id="1297" name="Google Shape;1297;p163"/>
          <p:cNvGrpSpPr/>
          <p:nvPr/>
        </p:nvGrpSpPr>
        <p:grpSpPr>
          <a:xfrm>
            <a:off x="7326879" y="4134803"/>
            <a:ext cx="2269238" cy="851175"/>
            <a:chOff x="19537486" y="11025662"/>
            <a:chExt cx="6051300" cy="2269800"/>
          </a:xfrm>
        </p:grpSpPr>
        <p:sp>
          <p:nvSpPr>
            <p:cNvPr id="1298" name="Google Shape;1298;p163"/>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299" name="Google Shape;1299;p163"/>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sp>
        <p:nvSpPr>
          <p:cNvPr id="1300" name="Google Shape;1300;p163"/>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301" name="Google Shape;1301;p163"/>
          <p:cNvSpPr txBox="1"/>
          <p:nvPr/>
        </p:nvSpPr>
        <p:spPr>
          <a:xfrm>
            <a:off x="483356" y="311984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Solution</a:t>
            </a:r>
            <a:endParaRPr sz="500"/>
          </a:p>
        </p:txBody>
      </p:sp>
      <p:sp>
        <p:nvSpPr>
          <p:cNvPr id="1302" name="Google Shape;1302;p163"/>
          <p:cNvSpPr txBox="1"/>
          <p:nvPr/>
        </p:nvSpPr>
        <p:spPr>
          <a:xfrm>
            <a:off x="732185" y="3387697"/>
            <a:ext cx="33783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Initial management of existing environment assumed by vCom with future-focused transition plan</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303" name="Google Shape;1303;p163"/>
          <p:cNvSpPr txBox="1"/>
          <p:nvPr/>
        </p:nvSpPr>
        <p:spPr>
          <a:xfrm>
            <a:off x="729398" y="3787624"/>
            <a:ext cx="3134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Immediate visibility into current environment to identify overspend and unnecessary plans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pic>
        <p:nvPicPr>
          <p:cNvPr descr="A blue circle with a black tick in it&#10;&#10;Description automatically generated" id="1304" name="Google Shape;1304;p163"/>
          <p:cNvPicPr preferRelativeResize="0"/>
          <p:nvPr/>
        </p:nvPicPr>
        <p:blipFill rotWithShape="1">
          <a:blip r:embed="rId5">
            <a:alphaModFix/>
          </a:blip>
          <a:srcRect b="0" l="0" r="0" t="0"/>
          <a:stretch/>
        </p:blipFill>
        <p:spPr>
          <a:xfrm>
            <a:off x="498431" y="3439611"/>
            <a:ext cx="143441" cy="143441"/>
          </a:xfrm>
          <a:prstGeom prst="rect">
            <a:avLst/>
          </a:prstGeom>
          <a:noFill/>
          <a:ln>
            <a:noFill/>
          </a:ln>
        </p:spPr>
      </p:pic>
      <p:pic>
        <p:nvPicPr>
          <p:cNvPr descr="A green circle with a black tick&#10;&#10;Description automatically generated" id="1305" name="Google Shape;1305;p163"/>
          <p:cNvPicPr preferRelativeResize="0"/>
          <p:nvPr/>
        </p:nvPicPr>
        <p:blipFill rotWithShape="1">
          <a:blip r:embed="rId6">
            <a:alphaModFix/>
          </a:blip>
          <a:srcRect b="0" l="0" r="0" t="0"/>
          <a:stretch/>
        </p:blipFill>
        <p:spPr>
          <a:xfrm>
            <a:off x="491288" y="3847217"/>
            <a:ext cx="143441" cy="143441"/>
          </a:xfrm>
          <a:prstGeom prst="rect">
            <a:avLst/>
          </a:prstGeom>
          <a:noFill/>
          <a:ln>
            <a:noFill/>
          </a:ln>
        </p:spPr>
      </p:pic>
      <p:pic>
        <p:nvPicPr>
          <p:cNvPr descr="A blue circle with a black check mark&#10;&#10;Description automatically generated" id="1306" name="Google Shape;1306;p163"/>
          <p:cNvPicPr preferRelativeResize="0"/>
          <p:nvPr/>
        </p:nvPicPr>
        <p:blipFill rotWithShape="1">
          <a:blip r:embed="rId7">
            <a:alphaModFix/>
          </a:blip>
          <a:srcRect b="0" l="0" r="0" t="0"/>
          <a:stretch/>
        </p:blipFill>
        <p:spPr>
          <a:xfrm>
            <a:off x="498431" y="4241729"/>
            <a:ext cx="143441" cy="143441"/>
          </a:xfrm>
          <a:prstGeom prst="rect">
            <a:avLst/>
          </a:prstGeom>
          <a:noFill/>
          <a:ln>
            <a:noFill/>
          </a:ln>
        </p:spPr>
      </p:pic>
      <p:sp>
        <p:nvSpPr>
          <p:cNvPr id="1307" name="Google Shape;1307;p163"/>
          <p:cNvSpPr txBox="1"/>
          <p:nvPr/>
        </p:nvSpPr>
        <p:spPr>
          <a:xfrm>
            <a:off x="721258" y="4184883"/>
            <a:ext cx="35118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MACD order management and automated financial reporting from day one in vManager</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308" name="Google Shape;1308;p163"/>
          <p:cNvSpPr/>
          <p:nvPr/>
        </p:nvSpPr>
        <p:spPr>
          <a:xfrm>
            <a:off x="4289523" y="670756"/>
            <a:ext cx="5182200" cy="2096700"/>
          </a:xfrm>
          <a:prstGeom prst="roundRect">
            <a:avLst>
              <a:gd fmla="val 6567" name="adj"/>
            </a:avLst>
          </a:prstGeom>
          <a:gradFill>
            <a:gsLst>
              <a:gs pos="0">
                <a:srgbClr val="EE7C13"/>
              </a:gs>
              <a:gs pos="100000">
                <a:srgbClr val="F6B03E"/>
              </a:gs>
            </a:gsLst>
            <a:lin ang="0"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309" name="Google Shape;1309;p163"/>
          <p:cNvSpPr txBox="1"/>
          <p:nvPr/>
        </p:nvSpPr>
        <p:spPr>
          <a:xfrm>
            <a:off x="4441090" y="818158"/>
            <a:ext cx="47577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310" name="Google Shape;1310;p163"/>
          <p:cNvSpPr txBox="1"/>
          <p:nvPr/>
        </p:nvSpPr>
        <p:spPr>
          <a:xfrm>
            <a:off x="4869020" y="1262927"/>
            <a:ext cx="3609900" cy="207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Over $11K in monthly mobile savings for customer</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311" name="Google Shape;1311;p163"/>
          <p:cNvSpPr txBox="1"/>
          <p:nvPr/>
        </p:nvSpPr>
        <p:spPr>
          <a:xfrm>
            <a:off x="4869020" y="1618377"/>
            <a:ext cx="3523500" cy="377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More efficient mobile management for orders/changes and expenses</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312" name="Google Shape;1312;p163"/>
          <p:cNvPicPr preferRelativeResize="0"/>
          <p:nvPr/>
        </p:nvPicPr>
        <p:blipFill rotWithShape="1">
          <a:blip r:embed="rId8">
            <a:alphaModFix/>
          </a:blip>
          <a:srcRect b="0" l="0" r="0" t="0"/>
          <a:stretch/>
        </p:blipFill>
        <p:spPr>
          <a:xfrm>
            <a:off x="4671811" y="1287390"/>
            <a:ext cx="151526" cy="151526"/>
          </a:xfrm>
          <a:prstGeom prst="rect">
            <a:avLst/>
          </a:prstGeom>
          <a:noFill/>
          <a:ln>
            <a:noFill/>
          </a:ln>
        </p:spPr>
      </p:pic>
      <p:pic>
        <p:nvPicPr>
          <p:cNvPr descr="A black tick in a white circle&#10;&#10;Description automatically generated" id="1313" name="Google Shape;1313;p163"/>
          <p:cNvPicPr preferRelativeResize="0"/>
          <p:nvPr/>
        </p:nvPicPr>
        <p:blipFill rotWithShape="1">
          <a:blip r:embed="rId8">
            <a:alphaModFix/>
          </a:blip>
          <a:srcRect b="0" l="0" r="0" t="0"/>
          <a:stretch/>
        </p:blipFill>
        <p:spPr>
          <a:xfrm>
            <a:off x="4671811" y="1721934"/>
            <a:ext cx="151526" cy="151526"/>
          </a:xfrm>
          <a:prstGeom prst="rect">
            <a:avLst/>
          </a:prstGeom>
          <a:noFill/>
          <a:ln>
            <a:noFill/>
          </a:ln>
        </p:spPr>
      </p:pic>
      <p:pic>
        <p:nvPicPr>
          <p:cNvPr descr="A black tick in a white circle&#10;&#10;Description automatically generated" id="1314" name="Google Shape;1314;p163"/>
          <p:cNvPicPr preferRelativeResize="0"/>
          <p:nvPr/>
        </p:nvPicPr>
        <p:blipFill rotWithShape="1">
          <a:blip r:embed="rId8">
            <a:alphaModFix/>
          </a:blip>
          <a:srcRect b="0" l="0" r="0" t="0"/>
          <a:stretch/>
        </p:blipFill>
        <p:spPr>
          <a:xfrm>
            <a:off x="4671811" y="2232182"/>
            <a:ext cx="151526" cy="151526"/>
          </a:xfrm>
          <a:prstGeom prst="rect">
            <a:avLst/>
          </a:prstGeom>
          <a:noFill/>
          <a:ln>
            <a:noFill/>
          </a:ln>
        </p:spPr>
      </p:pic>
      <p:sp>
        <p:nvSpPr>
          <p:cNvPr id="1315" name="Google Shape;1315;p163"/>
          <p:cNvSpPr txBox="1"/>
          <p:nvPr/>
        </p:nvSpPr>
        <p:spPr>
          <a:xfrm>
            <a:off x="4869020" y="2176394"/>
            <a:ext cx="39480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$5,899.99  in partner monthly commissions earned, with more coming as services transferred to QuantumShift</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316" name="Google Shape;1316;p163"/>
          <p:cNvSpPr txBox="1"/>
          <p:nvPr/>
        </p:nvSpPr>
        <p:spPr>
          <a:xfrm>
            <a:off x="4671811" y="3006772"/>
            <a:ext cx="4268100" cy="854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0" i="0" lang="en" sz="1100" u="none" cap="none" strike="noStrike">
                <a:solidFill>
                  <a:srgbClr val="151515"/>
                </a:solidFill>
                <a:latin typeface="Plus Jakarta Sans ExtraBold"/>
                <a:ea typeface="Plus Jakarta Sans ExtraBold"/>
                <a:cs typeface="Plus Jakarta Sans ExtraBold"/>
                <a:sym typeface="Plus Jakarta Sans ExtraBold"/>
              </a:rPr>
              <a:t>“We’ve been working with multiple mobility solutions for years… I think vCom has an AWESOME ability and we’re looking for more ways to engage vCom.”</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151515"/>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 Aaron Bock, OPKALLA Managing Partner</a:t>
            </a:r>
            <a:endParaRPr sz="500"/>
          </a:p>
        </p:txBody>
      </p:sp>
      <p:sp>
        <p:nvSpPr>
          <p:cNvPr id="1317" name="Google Shape;1317;p163"/>
          <p:cNvSpPr txBox="1"/>
          <p:nvPr/>
        </p:nvSpPr>
        <p:spPr>
          <a:xfrm>
            <a:off x="498432" y="1645070"/>
            <a:ext cx="30450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Partner Opportunity and Engagement</a:t>
            </a:r>
            <a:endParaRPr sz="500"/>
          </a:p>
        </p:txBody>
      </p:sp>
      <p:pic>
        <p:nvPicPr>
          <p:cNvPr descr="A green circle with a black tick&#10;&#10;Description automatically generated" id="1318" name="Google Shape;1318;p163"/>
          <p:cNvPicPr preferRelativeResize="0"/>
          <p:nvPr/>
        </p:nvPicPr>
        <p:blipFill rotWithShape="1">
          <a:blip r:embed="rId6">
            <a:alphaModFix/>
          </a:blip>
          <a:srcRect b="0" l="0" r="0" t="0"/>
          <a:stretch/>
        </p:blipFill>
        <p:spPr>
          <a:xfrm>
            <a:off x="502881" y="1938375"/>
            <a:ext cx="143441" cy="143441"/>
          </a:xfrm>
          <a:prstGeom prst="rect">
            <a:avLst/>
          </a:prstGeom>
          <a:noFill/>
          <a:ln>
            <a:noFill/>
          </a:ln>
        </p:spPr>
      </p:pic>
      <p:pic>
        <p:nvPicPr>
          <p:cNvPr descr="A blue circle with a black check mark&#10;&#10;Description automatically generated" id="1319" name="Google Shape;1319;p163"/>
          <p:cNvPicPr preferRelativeResize="0"/>
          <p:nvPr/>
        </p:nvPicPr>
        <p:blipFill rotWithShape="1">
          <a:blip r:embed="rId7">
            <a:alphaModFix/>
          </a:blip>
          <a:srcRect b="0" l="0" r="0" t="0"/>
          <a:stretch/>
        </p:blipFill>
        <p:spPr>
          <a:xfrm>
            <a:off x="504797" y="2253118"/>
            <a:ext cx="143441" cy="143441"/>
          </a:xfrm>
          <a:prstGeom prst="rect">
            <a:avLst/>
          </a:prstGeom>
          <a:noFill/>
          <a:ln>
            <a:noFill/>
          </a:ln>
        </p:spPr>
      </p:pic>
      <p:pic>
        <p:nvPicPr>
          <p:cNvPr descr="A yellow circle with a black tick in it&#10;&#10;Description automatically generated" id="1320" name="Google Shape;1320;p163"/>
          <p:cNvPicPr preferRelativeResize="0"/>
          <p:nvPr/>
        </p:nvPicPr>
        <p:blipFill rotWithShape="1">
          <a:blip r:embed="rId9">
            <a:alphaModFix/>
          </a:blip>
          <a:srcRect b="0" l="0" r="0" t="0"/>
          <a:stretch/>
        </p:blipFill>
        <p:spPr>
          <a:xfrm>
            <a:off x="498432" y="2554681"/>
            <a:ext cx="147891" cy="147891"/>
          </a:xfrm>
          <a:prstGeom prst="rect">
            <a:avLst/>
          </a:prstGeom>
          <a:noFill/>
          <a:ln>
            <a:noFill/>
          </a:ln>
        </p:spPr>
      </p:pic>
      <p:sp>
        <p:nvSpPr>
          <p:cNvPr id="1321" name="Google Shape;1321;p163"/>
          <p:cNvSpPr txBox="1"/>
          <p:nvPr/>
        </p:nvSpPr>
        <p:spPr>
          <a:xfrm>
            <a:off x="746472" y="1926442"/>
            <a:ext cx="2680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OPKALLA was originally engaged by TSD</a:t>
            </a:r>
            <a:endParaRPr sz="500"/>
          </a:p>
        </p:txBody>
      </p:sp>
      <p:sp>
        <p:nvSpPr>
          <p:cNvPr id="1322" name="Google Shape;1322;p163"/>
          <p:cNvSpPr txBox="1"/>
          <p:nvPr/>
        </p:nvSpPr>
        <p:spPr>
          <a:xfrm>
            <a:off x="776916" y="217158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Two dedicated prep calls reviewing function and customer needs</a:t>
            </a:r>
            <a:endParaRPr sz="500"/>
          </a:p>
        </p:txBody>
      </p:sp>
      <p:sp>
        <p:nvSpPr>
          <p:cNvPr id="1323" name="Google Shape;1323;p163"/>
          <p:cNvSpPr txBox="1"/>
          <p:nvPr/>
        </p:nvSpPr>
        <p:spPr>
          <a:xfrm>
            <a:off x="776916" y="247779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CPI was inconsistent to commit, but vCom team stayed engaged and ultimately closed the deal</a:t>
            </a:r>
            <a:endParaRPr sz="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7" name="Shape 1327"/>
        <p:cNvGrpSpPr/>
        <p:nvPr/>
      </p:nvGrpSpPr>
      <p:grpSpPr>
        <a:xfrm>
          <a:off x="0" y="0"/>
          <a:ext cx="0" cy="0"/>
          <a:chOff x="0" y="0"/>
          <a:chExt cx="0" cy="0"/>
        </a:xfrm>
      </p:grpSpPr>
      <p:sp>
        <p:nvSpPr>
          <p:cNvPr id="1328" name="Google Shape;1328;p164"/>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329" name="Google Shape;1329;p164"/>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IT silos at 250 locations</a:t>
            </a:r>
            <a:endParaRPr sz="500"/>
          </a:p>
        </p:txBody>
      </p:sp>
      <p:sp>
        <p:nvSpPr>
          <p:cNvPr id="1330" name="Google Shape;1330;p164"/>
          <p:cNvSpPr txBox="1"/>
          <p:nvPr/>
        </p:nvSpPr>
        <p:spPr>
          <a:xfrm>
            <a:off x="1541062" y="2889200"/>
            <a:ext cx="2326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centralized visibility into services or spend</a:t>
            </a:r>
            <a:endParaRPr sz="500"/>
          </a:p>
        </p:txBody>
      </p:sp>
      <p:pic>
        <p:nvPicPr>
          <p:cNvPr descr="A green circle with a black tick&#10;&#10;Description automatically generated" id="1331" name="Google Shape;1331;p164"/>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332" name="Google Shape;1332;p164"/>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333" name="Google Shape;1333;p164"/>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334" name="Google Shape;1334;p164"/>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Non-payment shut offs and late fees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335" name="Google Shape;1335;p164"/>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336" name="Google Shape;1336;p164"/>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Centralized assets within vManager</a:t>
            </a:r>
            <a:endParaRPr sz="500"/>
          </a:p>
        </p:txBody>
      </p:sp>
      <p:sp>
        <p:nvSpPr>
          <p:cNvPr id="1337" name="Google Shape;1337;p164"/>
          <p:cNvSpPr txBox="1"/>
          <p:nvPr/>
        </p:nvSpPr>
        <p:spPr>
          <a:xfrm>
            <a:off x="1549869" y="3950802"/>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Standardization across branches to take advantage of pricing volumes</a:t>
            </a:r>
            <a:endParaRPr sz="500"/>
          </a:p>
        </p:txBody>
      </p:sp>
      <p:pic>
        <p:nvPicPr>
          <p:cNvPr descr="A blue circle with a black tick in it&#10;&#10;Description automatically generated" id="1338" name="Google Shape;1338;p164"/>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339" name="Google Shape;1339;p164"/>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340" name="Google Shape;1340;p164"/>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341" name="Google Shape;1341;p164"/>
          <p:cNvSpPr txBox="1"/>
          <p:nvPr/>
        </p:nvSpPr>
        <p:spPr>
          <a:xfrm>
            <a:off x="1548203" y="4218264"/>
            <a:ext cx="21663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Tactical execution and team extension</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342" name="Google Shape;1342;p164"/>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343" name="Google Shape;1343;p164"/>
          <p:cNvSpPr txBox="1"/>
          <p:nvPr>
            <p:ph idx="1" type="body"/>
          </p:nvPr>
        </p:nvSpPr>
        <p:spPr>
          <a:xfrm>
            <a:off x="1345797" y="1729108"/>
            <a:ext cx="2593800" cy="6279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Family owned since 1921, Wilbur-Ellis is a leading international marketer and distributor of agricultural products, animal nutrition and specialty chemicals and ingredients.</a:t>
            </a:r>
            <a:endParaRPr/>
          </a:p>
        </p:txBody>
      </p:sp>
      <p:sp>
        <p:nvSpPr>
          <p:cNvPr id="1344" name="Google Shape;1344;p164"/>
          <p:cNvSpPr txBox="1"/>
          <p:nvPr>
            <p:ph idx="2" type="body"/>
          </p:nvPr>
        </p:nvSpPr>
        <p:spPr>
          <a:xfrm>
            <a:off x="4637192" y="3680324"/>
            <a:ext cx="2469900" cy="766800"/>
          </a:xfrm>
          <a:prstGeom prst="rect">
            <a:avLst/>
          </a:prstGeom>
          <a:noFill/>
          <a:ln>
            <a:noFill/>
          </a:ln>
        </p:spPr>
        <p:txBody>
          <a:bodyPr anchorCtr="0" anchor="t" bIns="17150" lIns="34275" spcFirstLastPara="1" rIns="34275" wrap="square" tIns="17150">
            <a:normAutofit lnSpcReduction="20000"/>
          </a:bodyPr>
          <a:lstStyle/>
          <a:p>
            <a:pPr indent="0" lvl="0" marL="0" rtl="0" algn="l">
              <a:lnSpc>
                <a:spcPct val="90000"/>
              </a:lnSpc>
              <a:spcBef>
                <a:spcPts val="0"/>
              </a:spcBef>
              <a:spcAft>
                <a:spcPts val="0"/>
              </a:spcAft>
              <a:buClr>
                <a:srgbClr val="333333"/>
              </a:buClr>
              <a:buSzPts val="1200"/>
              <a:buNone/>
            </a:pPr>
            <a:r>
              <a:rPr lang="en"/>
              <a:t>“vCom is a great resource, helping us service and source products, cutting costs and improving our ability to deliver.”</a:t>
            </a:r>
            <a:endParaRPr/>
          </a:p>
          <a:p>
            <a:pPr indent="0" lvl="0" marL="0" rtl="0" algn="l">
              <a:lnSpc>
                <a:spcPct val="90000"/>
              </a:lnSpc>
              <a:spcBef>
                <a:spcPts val="400"/>
              </a:spcBef>
              <a:spcAft>
                <a:spcPts val="0"/>
              </a:spcAft>
              <a:buClr>
                <a:srgbClr val="333333"/>
              </a:buClr>
              <a:buSzPts val="1200"/>
              <a:buNone/>
            </a:pPr>
            <a:r>
              <a:t/>
            </a:r>
            <a:endParaRPr/>
          </a:p>
        </p:txBody>
      </p:sp>
      <p:pic>
        <p:nvPicPr>
          <p:cNvPr descr="A close-up of a logo&#10;&#10;Description automatically generated" id="1345" name="Google Shape;1345;p164"/>
          <p:cNvPicPr preferRelativeResize="0"/>
          <p:nvPr/>
        </p:nvPicPr>
        <p:blipFill rotWithShape="1">
          <a:blip r:embed="rId8">
            <a:alphaModFix/>
          </a:blip>
          <a:srcRect b="0" l="0" r="0" t="0"/>
          <a:stretch/>
        </p:blipFill>
        <p:spPr>
          <a:xfrm>
            <a:off x="181752" y="1752424"/>
            <a:ext cx="1108075" cy="369358"/>
          </a:xfrm>
          <a:prstGeom prst="rect">
            <a:avLst/>
          </a:prstGeom>
          <a:noFill/>
          <a:ln>
            <a:noFill/>
          </a:ln>
        </p:spPr>
      </p:pic>
      <p:sp>
        <p:nvSpPr>
          <p:cNvPr id="1346" name="Google Shape;1346;p164"/>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347" name="Google Shape;1347;p164"/>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Reduced costs, improved network speeds and better governance</a:t>
            </a:r>
            <a:endParaRPr sz="500"/>
          </a:p>
        </p:txBody>
      </p:sp>
      <p:sp>
        <p:nvSpPr>
          <p:cNvPr id="1348" name="Google Shape;1348;p164"/>
          <p:cNvSpPr txBox="1"/>
          <p:nvPr/>
        </p:nvSpPr>
        <p:spPr>
          <a:xfrm>
            <a:off x="4996519" y="210462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support team with reduced downtime and improved satisfaction</a:t>
            </a:r>
            <a:endParaRPr sz="500"/>
          </a:p>
        </p:txBody>
      </p:sp>
      <p:sp>
        <p:nvSpPr>
          <p:cNvPr id="1349" name="Google Shape;1349;p164"/>
          <p:cNvSpPr txBox="1"/>
          <p:nvPr/>
        </p:nvSpPr>
        <p:spPr>
          <a:xfrm>
            <a:off x="4996519" y="256692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1350" name="Google Shape;1350;p164"/>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351" name="Google Shape;1351;p164"/>
          <p:cNvPicPr preferRelativeResize="0"/>
          <p:nvPr/>
        </p:nvPicPr>
        <p:blipFill rotWithShape="1">
          <a:blip r:embed="rId9">
            <a:alphaModFix/>
          </a:blip>
          <a:srcRect b="0" l="0" r="0" t="0"/>
          <a:stretch/>
        </p:blipFill>
        <p:spPr>
          <a:xfrm>
            <a:off x="4812905" y="2153598"/>
            <a:ext cx="151536" cy="151536"/>
          </a:xfrm>
          <a:prstGeom prst="rect">
            <a:avLst/>
          </a:prstGeom>
          <a:noFill/>
          <a:ln>
            <a:noFill/>
          </a:ln>
        </p:spPr>
      </p:pic>
      <p:pic>
        <p:nvPicPr>
          <p:cNvPr descr="A black tick in a white circle&#10;&#10;Description automatically generated" id="1352" name="Google Shape;1352;p164"/>
          <p:cNvPicPr preferRelativeResize="0"/>
          <p:nvPr/>
        </p:nvPicPr>
        <p:blipFill rotWithShape="1">
          <a:blip r:embed="rId9">
            <a:alphaModFix/>
          </a:blip>
          <a:srcRect b="0" l="0" r="0" t="0"/>
          <a:stretch/>
        </p:blipFill>
        <p:spPr>
          <a:xfrm>
            <a:off x="4812905" y="2627396"/>
            <a:ext cx="151536" cy="1515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6" name="Shape 1356"/>
        <p:cNvGrpSpPr/>
        <p:nvPr/>
      </p:nvGrpSpPr>
      <p:grpSpPr>
        <a:xfrm>
          <a:off x="0" y="0"/>
          <a:ext cx="0" cy="0"/>
          <a:chOff x="0" y="0"/>
          <a:chExt cx="0" cy="0"/>
        </a:xfrm>
      </p:grpSpPr>
      <p:sp>
        <p:nvSpPr>
          <p:cNvPr id="1357" name="Google Shape;1357;p165"/>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358" name="Google Shape;1358;p165"/>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Small IT team stretched to capacity</a:t>
            </a:r>
            <a:endParaRPr sz="500"/>
          </a:p>
        </p:txBody>
      </p:sp>
      <p:sp>
        <p:nvSpPr>
          <p:cNvPr id="1359" name="Google Shape;1359;p165"/>
          <p:cNvSpPr txBox="1"/>
          <p:nvPr/>
        </p:nvSpPr>
        <p:spPr>
          <a:xfrm>
            <a:off x="1541062" y="2889200"/>
            <a:ext cx="2482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Service tickets for 20 carriers covering 120 locations</a:t>
            </a:r>
            <a:endParaRPr sz="500"/>
          </a:p>
        </p:txBody>
      </p:sp>
      <p:pic>
        <p:nvPicPr>
          <p:cNvPr descr="A green circle with a black tick&#10;&#10;Description automatically generated" id="1360" name="Google Shape;1360;p165"/>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361" name="Google Shape;1361;p165"/>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362" name="Google Shape;1362;p165"/>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363" name="Google Shape;1363;p165"/>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Lack of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364" name="Google Shape;1364;p165"/>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365" name="Google Shape;1365;p165"/>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Moved services under vCom management</a:t>
            </a:r>
            <a:endParaRPr sz="500"/>
          </a:p>
        </p:txBody>
      </p:sp>
      <p:sp>
        <p:nvSpPr>
          <p:cNvPr id="1366" name="Google Shape;1366;p165"/>
          <p:cNvSpPr txBox="1"/>
          <p:nvPr/>
        </p:nvSpPr>
        <p:spPr>
          <a:xfrm>
            <a:off x="1549869" y="3957946"/>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Assigned consistent, dedicated team to manage all trouble tickets</a:t>
            </a:r>
            <a:endParaRPr sz="500"/>
          </a:p>
        </p:txBody>
      </p:sp>
      <p:pic>
        <p:nvPicPr>
          <p:cNvPr descr="A blue circle with a black tick in it&#10;&#10;Description automatically generated" id="1367" name="Google Shape;1367;p165"/>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368" name="Google Shape;1368;p165"/>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369" name="Google Shape;1369;p165"/>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370" name="Google Shape;1370;p165"/>
          <p:cNvSpPr txBox="1"/>
          <p:nvPr/>
        </p:nvSpPr>
        <p:spPr>
          <a:xfrm>
            <a:off x="1548203" y="4213659"/>
            <a:ext cx="21663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Leveraged vManager for centralized control of spend</a:t>
            </a:r>
            <a:endParaRPr sz="500"/>
          </a:p>
        </p:txBody>
      </p:sp>
      <p:sp>
        <p:nvSpPr>
          <p:cNvPr id="1371" name="Google Shape;1371;p165"/>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372" name="Google Shape;1372;p165"/>
          <p:cNvSpPr txBox="1"/>
          <p:nvPr>
            <p:ph idx="1" type="body"/>
          </p:nvPr>
        </p:nvSpPr>
        <p:spPr>
          <a:xfrm>
            <a:off x="1345797" y="1729108"/>
            <a:ext cx="2454600" cy="6534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Goodwill of Central and Southern Indiana operates more than 70 retail locations, charter schools for adults and youth, a maternal-child health program, a childcare center, and more.</a:t>
            </a:r>
            <a:endParaRPr/>
          </a:p>
          <a:p>
            <a:pPr indent="0" lvl="0" marL="0" rtl="0" algn="l">
              <a:lnSpc>
                <a:spcPct val="100000"/>
              </a:lnSpc>
              <a:spcBef>
                <a:spcPts val="400"/>
              </a:spcBef>
              <a:spcAft>
                <a:spcPts val="0"/>
              </a:spcAft>
              <a:buClr>
                <a:srgbClr val="333333"/>
              </a:buClr>
              <a:buSzPts val="800"/>
              <a:buNone/>
            </a:pPr>
            <a:r>
              <a:t/>
            </a:r>
            <a:endParaRPr b="1" sz="800"/>
          </a:p>
        </p:txBody>
      </p:sp>
      <p:sp>
        <p:nvSpPr>
          <p:cNvPr id="1373" name="Google Shape;1373;p165"/>
          <p:cNvSpPr txBox="1"/>
          <p:nvPr>
            <p:ph idx="2" type="body"/>
          </p:nvPr>
        </p:nvSpPr>
        <p:spPr>
          <a:xfrm>
            <a:off x="4641446" y="3409907"/>
            <a:ext cx="2469900" cy="1276500"/>
          </a:xfrm>
          <a:prstGeom prst="rect">
            <a:avLst/>
          </a:prstGeom>
          <a:noFill/>
          <a:ln>
            <a:noFill/>
          </a:ln>
        </p:spPr>
        <p:txBody>
          <a:bodyPr anchorCtr="0" anchor="t" bIns="17150" lIns="34275" spcFirstLastPara="1" rIns="34275" wrap="square" tIns="17150">
            <a:normAutofit lnSpcReduction="20000"/>
          </a:bodyPr>
          <a:lstStyle/>
          <a:p>
            <a:pPr indent="0" lvl="0" marL="0" marR="0" rtl="0" algn="l">
              <a:lnSpc>
                <a:spcPct val="100000"/>
              </a:lnSpc>
              <a:spcBef>
                <a:spcPts val="0"/>
              </a:spcBef>
              <a:spcAft>
                <a:spcPts val="0"/>
              </a:spcAft>
              <a:buClr>
                <a:srgbClr val="151515"/>
              </a:buClr>
              <a:buSzPts val="1200"/>
              <a:buFont typeface="Plus Jakarta Sans Medium"/>
              <a:buNone/>
            </a:pPr>
            <a:r>
              <a:rPr b="0" lang="en" sz="1200" u="none" cap="none" strike="noStrike">
                <a:solidFill>
                  <a:srgbClr val="151515"/>
                </a:solidFill>
                <a:latin typeface="Plus Jakarta Sans Medium"/>
                <a:ea typeface="Plus Jakarta Sans Medium"/>
                <a:cs typeface="Plus Jakarta Sans Medium"/>
                <a:sym typeface="Plus Jakarta Sans Medium"/>
              </a:rPr>
              <a:t>“vCom is the gold standard for our IT service vendor partnerships. Our support headaches went away because vCom takes care of it and chases our tickets. Plus, we know that we’re going to get the best prices that we can get.”</a:t>
            </a:r>
            <a:endParaRPr/>
          </a:p>
        </p:txBody>
      </p:sp>
      <p:pic>
        <p:nvPicPr>
          <p:cNvPr descr="A close-up of a logo&#10;&#10;Description automatically generated" id="1374" name="Google Shape;1374;p165"/>
          <p:cNvPicPr preferRelativeResize="0"/>
          <p:nvPr/>
        </p:nvPicPr>
        <p:blipFill rotWithShape="1">
          <a:blip r:embed="rId8">
            <a:alphaModFix/>
          </a:blip>
          <a:srcRect b="0" l="0" r="0" t="0"/>
          <a:stretch/>
        </p:blipFill>
        <p:spPr>
          <a:xfrm>
            <a:off x="65549" y="1535487"/>
            <a:ext cx="1280248" cy="640124"/>
          </a:xfrm>
          <a:prstGeom prst="rect">
            <a:avLst/>
          </a:prstGeom>
          <a:noFill/>
          <a:ln>
            <a:noFill/>
          </a:ln>
        </p:spPr>
      </p:pic>
      <p:sp>
        <p:nvSpPr>
          <p:cNvPr id="1375" name="Google Shape;1375;p165"/>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376" name="Google Shape;1376;p165"/>
          <p:cNvSpPr txBox="1"/>
          <p:nvPr/>
        </p:nvSpPr>
        <p:spPr>
          <a:xfrm>
            <a:off x="5010127" y="1628691"/>
            <a:ext cx="30519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invoice for all locations, carriers and products</a:t>
            </a:r>
            <a:endParaRPr sz="500"/>
          </a:p>
        </p:txBody>
      </p:sp>
      <p:sp>
        <p:nvSpPr>
          <p:cNvPr id="1377" name="Google Shape;1377;p165"/>
          <p:cNvSpPr txBox="1"/>
          <p:nvPr/>
        </p:nvSpPr>
        <p:spPr>
          <a:xfrm>
            <a:off x="5006769" y="2138918"/>
            <a:ext cx="36387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Streamlined support with one team for all issues</a:t>
            </a:r>
            <a:endParaRPr sz="500"/>
          </a:p>
        </p:txBody>
      </p:sp>
      <p:sp>
        <p:nvSpPr>
          <p:cNvPr id="1378" name="Google Shape;1378;p165"/>
          <p:cNvSpPr txBox="1"/>
          <p:nvPr/>
        </p:nvSpPr>
        <p:spPr>
          <a:xfrm>
            <a:off x="4996519" y="246478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Significant cost savings going back to the bottom line</a:t>
            </a:r>
            <a:endParaRPr sz="500"/>
          </a:p>
        </p:txBody>
      </p:sp>
      <p:pic>
        <p:nvPicPr>
          <p:cNvPr descr="A black tick in a white circle&#10;&#10;Description automatically generated" id="1379" name="Google Shape;1379;p165"/>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380" name="Google Shape;1380;p165"/>
          <p:cNvPicPr preferRelativeResize="0"/>
          <p:nvPr/>
        </p:nvPicPr>
        <p:blipFill rotWithShape="1">
          <a:blip r:embed="rId9">
            <a:alphaModFix/>
          </a:blip>
          <a:srcRect b="0" l="0" r="0" t="0"/>
          <a:stretch/>
        </p:blipFill>
        <p:spPr>
          <a:xfrm>
            <a:off x="4812905" y="2182782"/>
            <a:ext cx="151536" cy="151536"/>
          </a:xfrm>
          <a:prstGeom prst="rect">
            <a:avLst/>
          </a:prstGeom>
          <a:noFill/>
          <a:ln>
            <a:noFill/>
          </a:ln>
        </p:spPr>
      </p:pic>
      <p:pic>
        <p:nvPicPr>
          <p:cNvPr descr="A black tick in a white circle&#10;&#10;Description automatically generated" id="1381" name="Google Shape;1381;p165"/>
          <p:cNvPicPr preferRelativeResize="0"/>
          <p:nvPr/>
        </p:nvPicPr>
        <p:blipFill rotWithShape="1">
          <a:blip r:embed="rId9">
            <a:alphaModFix/>
          </a:blip>
          <a:srcRect b="0" l="0" r="0" t="0"/>
          <a:stretch/>
        </p:blipFill>
        <p:spPr>
          <a:xfrm>
            <a:off x="4812905" y="2525256"/>
            <a:ext cx="151536" cy="151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5" name="Shape 1385"/>
        <p:cNvGrpSpPr/>
        <p:nvPr/>
      </p:nvGrpSpPr>
      <p:grpSpPr>
        <a:xfrm>
          <a:off x="0" y="0"/>
          <a:ext cx="0" cy="0"/>
          <a:chOff x="0" y="0"/>
          <a:chExt cx="0" cy="0"/>
        </a:xfrm>
      </p:grpSpPr>
      <p:sp>
        <p:nvSpPr>
          <p:cNvPr id="1386" name="Google Shape;1386;p166"/>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387" name="Google Shape;1387;p166"/>
          <p:cNvSpPr txBox="1"/>
          <p:nvPr/>
        </p:nvSpPr>
        <p:spPr>
          <a:xfrm>
            <a:off x="1351512" y="1581084"/>
            <a:ext cx="2819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1971, Monterey Mushrooms is a leading vertically- integrated researcher, developer, grower, and marketer of premium mushrooms, mushroom genetics, and mushroom ingredients. </a:t>
            </a:r>
            <a:endParaRPr sz="500"/>
          </a:p>
        </p:txBody>
      </p:sp>
      <p:sp>
        <p:nvSpPr>
          <p:cNvPr id="1388" name="Google Shape;1388;p166"/>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389" name="Google Shape;1389;p166"/>
          <p:cNvSpPr txBox="1"/>
          <p:nvPr/>
        </p:nvSpPr>
        <p:spPr>
          <a:xfrm>
            <a:off x="1541062" y="2633351"/>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Lack of visibility and control over telecom expenses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390" name="Google Shape;1390;p166"/>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Processing more than 150 bills per month</a:t>
            </a:r>
            <a:endParaRPr sz="500"/>
          </a:p>
        </p:txBody>
      </p:sp>
      <p:pic>
        <p:nvPicPr>
          <p:cNvPr descr="A green circle with a black tick&#10;&#10;Description automatically generated" id="1391" name="Google Shape;1391;p166"/>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392" name="Google Shape;1392;p166"/>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393" name="Google Shape;1393;p166"/>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394" name="Google Shape;1394;p166"/>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Facility managers unable to understand their costs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395" name="Google Shape;1395;p166"/>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396" name="Google Shape;1396;p166"/>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397" name="Google Shape;1397;p166"/>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Employed vManager to improve visibility and automate cost allocation</a:t>
            </a:r>
            <a:endParaRPr sz="500"/>
          </a:p>
        </p:txBody>
      </p:sp>
      <p:pic>
        <p:nvPicPr>
          <p:cNvPr descr="A blue circle with a black tick in it&#10;&#10;Description automatically generated" id="1398" name="Google Shape;1398;p166"/>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399" name="Google Shape;1399;p166"/>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400" name="Google Shape;1400;p166"/>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401" name="Google Shape;1401;p166"/>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and managed migration to improved data network</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402" name="Google Shape;1402;p166"/>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403" name="Google Shape;1403;p166"/>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Increased visibility, doubled network capability and improved reliability</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404" name="Google Shape;1404;p166"/>
          <p:cNvSpPr txBox="1"/>
          <p:nvPr/>
        </p:nvSpPr>
        <p:spPr>
          <a:xfrm>
            <a:off x="5010127" y="209749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generation of GL-coded AP file for upload into accounting system</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405" name="Google Shape;1405;p166"/>
          <p:cNvPicPr preferRelativeResize="0"/>
          <p:nvPr/>
        </p:nvPicPr>
        <p:blipFill rotWithShape="1">
          <a:blip r:embed="rId8">
            <a:alphaModFix/>
          </a:blip>
          <a:srcRect b="0" l="0" r="0" t="0"/>
          <a:stretch/>
        </p:blipFill>
        <p:spPr>
          <a:xfrm>
            <a:off x="4812905" y="1675244"/>
            <a:ext cx="151536" cy="151536"/>
          </a:xfrm>
          <a:prstGeom prst="rect">
            <a:avLst/>
          </a:prstGeom>
          <a:noFill/>
          <a:ln>
            <a:noFill/>
          </a:ln>
        </p:spPr>
      </p:pic>
      <p:pic>
        <p:nvPicPr>
          <p:cNvPr descr="A black tick in a white circle&#10;&#10;Description automatically generated" id="1406" name="Google Shape;1406;p166"/>
          <p:cNvPicPr preferRelativeResize="0"/>
          <p:nvPr/>
        </p:nvPicPr>
        <p:blipFill rotWithShape="1">
          <a:blip r:embed="rId8">
            <a:alphaModFix/>
          </a:blip>
          <a:srcRect b="0" l="0" r="0" t="0"/>
          <a:stretch/>
        </p:blipFill>
        <p:spPr>
          <a:xfrm>
            <a:off x="4812905" y="2146301"/>
            <a:ext cx="151536" cy="151536"/>
          </a:xfrm>
          <a:prstGeom prst="rect">
            <a:avLst/>
          </a:prstGeom>
          <a:noFill/>
          <a:ln>
            <a:noFill/>
          </a:ln>
        </p:spPr>
      </p:pic>
      <p:pic>
        <p:nvPicPr>
          <p:cNvPr descr="A black tick in a white circle&#10;&#10;Description automatically generated" id="1407" name="Google Shape;1407;p166"/>
          <p:cNvPicPr preferRelativeResize="0"/>
          <p:nvPr/>
        </p:nvPicPr>
        <p:blipFill rotWithShape="1">
          <a:blip r:embed="rId8">
            <a:alphaModFix/>
          </a:blip>
          <a:srcRect b="0" l="0" r="0" t="0"/>
          <a:stretch/>
        </p:blipFill>
        <p:spPr>
          <a:xfrm>
            <a:off x="4812905" y="2620102"/>
            <a:ext cx="151536" cy="151536"/>
          </a:xfrm>
          <a:prstGeom prst="rect">
            <a:avLst/>
          </a:prstGeom>
          <a:noFill/>
          <a:ln>
            <a:noFill/>
          </a:ln>
        </p:spPr>
      </p:pic>
      <p:sp>
        <p:nvSpPr>
          <p:cNvPr id="1408" name="Google Shape;1408;p166"/>
          <p:cNvSpPr txBox="1"/>
          <p:nvPr/>
        </p:nvSpPr>
        <p:spPr>
          <a:xfrm>
            <a:off x="5010127" y="2566889"/>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More efficient management for orders/changes and repairs</a:t>
            </a:r>
            <a:endParaRPr sz="500"/>
          </a:p>
        </p:txBody>
      </p:sp>
      <p:sp>
        <p:nvSpPr>
          <p:cNvPr id="1409" name="Google Shape;1409;p166"/>
          <p:cNvSpPr txBox="1"/>
          <p:nvPr/>
        </p:nvSpPr>
        <p:spPr>
          <a:xfrm>
            <a:off x="4637192" y="3335465"/>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pic>
        <p:nvPicPr>
          <p:cNvPr descr="A blue oval sign with yellow text&#10;&#10;Description automatically generated" id="1410" name="Google Shape;1410;p166"/>
          <p:cNvPicPr preferRelativeResize="0"/>
          <p:nvPr/>
        </p:nvPicPr>
        <p:blipFill rotWithShape="1">
          <a:blip r:embed="rId9">
            <a:alphaModFix/>
          </a:blip>
          <a:srcRect b="0" l="0" r="0" t="0"/>
          <a:stretch/>
        </p:blipFill>
        <p:spPr>
          <a:xfrm>
            <a:off x="87703" y="1579693"/>
            <a:ext cx="1263809" cy="6822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4" name="Shape 1414"/>
        <p:cNvGrpSpPr/>
        <p:nvPr/>
      </p:nvGrpSpPr>
      <p:grpSpPr>
        <a:xfrm>
          <a:off x="0" y="0"/>
          <a:ext cx="0" cy="0"/>
          <a:chOff x="0" y="0"/>
          <a:chExt cx="0" cy="0"/>
        </a:xfrm>
      </p:grpSpPr>
      <p:sp>
        <p:nvSpPr>
          <p:cNvPr id="1415" name="Google Shape;1415;p167"/>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416" name="Google Shape;1416;p167"/>
          <p:cNvSpPr txBox="1"/>
          <p:nvPr/>
        </p:nvSpPr>
        <p:spPr>
          <a:xfrm>
            <a:off x="1351512" y="1650333"/>
            <a:ext cx="26475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Among the 100 largest law firms in the world, Duane Morris LLP has more than 900 attorneys in offices across the United States and internationally.  </a:t>
            </a:r>
            <a:endParaRPr sz="500"/>
          </a:p>
        </p:txBody>
      </p:sp>
      <p:sp>
        <p:nvSpPr>
          <p:cNvPr id="1417" name="Google Shape;1417;p167"/>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418" name="Google Shape;1418;p167"/>
          <p:cNvSpPr txBox="1"/>
          <p:nvPr/>
        </p:nvSpPr>
        <p:spPr>
          <a:xfrm>
            <a:off x="1541062" y="2655238"/>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419" name="Google Shape;1419;p167"/>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420" name="Google Shape;1420;p167"/>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421" name="Google Shape;1421;p167"/>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422" name="Google Shape;1422;p167"/>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423" name="Google Shape;1423;p167"/>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424" name="Google Shape;1424;p167"/>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425" name="Google Shape;1425;p167"/>
          <p:cNvSpPr txBox="1"/>
          <p:nvPr/>
        </p:nvSpPr>
        <p:spPr>
          <a:xfrm>
            <a:off x="1541062" y="3740277"/>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426" name="Google Shape;1426;p167"/>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427" name="Google Shape;1427;p167"/>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428" name="Google Shape;1428;p167"/>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429" name="Google Shape;1429;p167"/>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430" name="Google Shape;1430;p167"/>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 to new technology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431" name="Google Shape;1431;p167"/>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432" name="Google Shape;1432;p167"/>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433" name="Google Shape;1433;p167"/>
          <p:cNvSpPr txBox="1"/>
          <p:nvPr/>
        </p:nvSpPr>
        <p:spPr>
          <a:xfrm>
            <a:off x="5010127" y="2124171"/>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434" name="Google Shape;1434;p167"/>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435" name="Google Shape;1435;p167"/>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436" name="Google Shape;1436;p167"/>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437" name="Google Shape;1437;p167"/>
          <p:cNvSpPr txBox="1"/>
          <p:nvPr/>
        </p:nvSpPr>
        <p:spPr>
          <a:xfrm>
            <a:off x="5010127" y="2472044"/>
            <a:ext cx="31488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ue and white logo&#10;&#10;Description automatically generated" id="1438" name="Google Shape;1438;p167"/>
          <p:cNvPicPr preferRelativeResize="0"/>
          <p:nvPr/>
        </p:nvPicPr>
        <p:blipFill rotWithShape="1">
          <a:blip r:embed="rId9">
            <a:alphaModFix/>
          </a:blip>
          <a:srcRect b="0" l="0" r="0" t="0"/>
          <a:stretch/>
        </p:blipFill>
        <p:spPr>
          <a:xfrm>
            <a:off x="208732" y="1648098"/>
            <a:ext cx="1027263" cy="577835"/>
          </a:xfrm>
          <a:prstGeom prst="rect">
            <a:avLst/>
          </a:prstGeom>
          <a:noFill/>
          <a:ln>
            <a:noFill/>
          </a:ln>
        </p:spPr>
      </p:pic>
      <p:sp>
        <p:nvSpPr>
          <p:cNvPr id="1439" name="Google Shape;1439;p167"/>
          <p:cNvSpPr txBox="1"/>
          <p:nvPr/>
        </p:nvSpPr>
        <p:spPr>
          <a:xfrm>
            <a:off x="4637192" y="3348958"/>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helps us greatly streamline our own process and handle far more work with the same resources. We also know exactly what services we have across the enterprise and what our cost truly is.”</a:t>
            </a:r>
            <a:endParaRPr sz="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3" name="Shape 1443"/>
        <p:cNvGrpSpPr/>
        <p:nvPr/>
      </p:nvGrpSpPr>
      <p:grpSpPr>
        <a:xfrm>
          <a:off x="0" y="0"/>
          <a:ext cx="0" cy="0"/>
          <a:chOff x="0" y="0"/>
          <a:chExt cx="0" cy="0"/>
        </a:xfrm>
      </p:grpSpPr>
      <p:sp>
        <p:nvSpPr>
          <p:cNvPr id="1444" name="Google Shape;1444;p168"/>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445" name="Google Shape;1445;p168"/>
          <p:cNvSpPr txBox="1"/>
          <p:nvPr/>
        </p:nvSpPr>
        <p:spPr>
          <a:xfrm>
            <a:off x="1351512" y="1581084"/>
            <a:ext cx="2861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Stanford Health Care is part of Stanford Medicine, a leading academic health system that includes the Stanford University School of Medicine, Stanford Health Care, and Stanford Children’s Health, with Lucile Packard Children's Hospital.  </a:t>
            </a:r>
            <a:endParaRPr sz="500"/>
          </a:p>
        </p:txBody>
      </p:sp>
      <p:sp>
        <p:nvSpPr>
          <p:cNvPr id="1446" name="Google Shape;1446;p168"/>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447" name="Google Shape;1447;p168"/>
          <p:cNvSpPr txBox="1"/>
          <p:nvPr/>
        </p:nvSpPr>
        <p:spPr>
          <a:xfrm>
            <a:off x="1541062" y="2640647"/>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Multiple carrier networks</a:t>
            </a:r>
            <a:endParaRPr b="0" i="0" sz="800" u="none" cap="none" strike="noStrike">
              <a:solidFill>
                <a:srgbClr val="333333"/>
              </a:solidFill>
              <a:latin typeface="Plus Jakarta Sans Medium"/>
              <a:ea typeface="Plus Jakarta Sans Medium"/>
              <a:cs typeface="Plus Jakarta Sans Medium"/>
              <a:sym typeface="Plus Jakarta Sans Medium"/>
            </a:endParaRPr>
          </a:p>
        </p:txBody>
      </p:sp>
      <p:sp>
        <p:nvSpPr>
          <p:cNvPr id="1448" name="Google Shape;1448;p168"/>
          <p:cNvSpPr txBox="1"/>
          <p:nvPr/>
        </p:nvSpPr>
        <p:spPr>
          <a:xfrm>
            <a:off x="1541062" y="2835306"/>
            <a:ext cx="2629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Tracking inventory and validating rates inside 50+ invoices each month</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449" name="Google Shape;1449;p168"/>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450" name="Google Shape;1450;p168"/>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451" name="Google Shape;1451;p168"/>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452" name="Google Shape;1452;p168"/>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resources for major infrastructure projects</a:t>
            </a:r>
            <a:endParaRPr sz="500"/>
          </a:p>
        </p:txBody>
      </p:sp>
      <p:sp>
        <p:nvSpPr>
          <p:cNvPr id="1453" name="Google Shape;1453;p168"/>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454" name="Google Shape;1454;p168"/>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Consolidated management of voice and data services under vCom</a:t>
            </a:r>
            <a:endParaRPr sz="500"/>
          </a:p>
        </p:txBody>
      </p:sp>
      <p:sp>
        <p:nvSpPr>
          <p:cNvPr id="1455" name="Google Shape;1455;p168"/>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Sourced and implemented high-speed data services to support telemedicine</a:t>
            </a:r>
            <a:endParaRPr sz="500"/>
          </a:p>
        </p:txBody>
      </p:sp>
      <p:pic>
        <p:nvPicPr>
          <p:cNvPr descr="A blue circle with a black tick in it&#10;&#10;Description automatically generated" id="1456" name="Google Shape;1456;p168"/>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457" name="Google Shape;1457;p168"/>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458" name="Google Shape;1458;p168"/>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459" name="Google Shape;1459;p168"/>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sourced and implemented fully redundant network architecture</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460" name="Google Shape;1460;p168"/>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461" name="Google Shape;1461;p168"/>
          <p:cNvSpPr txBox="1"/>
          <p:nvPr/>
        </p:nvSpPr>
        <p:spPr>
          <a:xfrm>
            <a:off x="5017680" y="161277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Extended IT team with subject matter expertise</a:t>
            </a:r>
            <a:endParaRPr sz="500"/>
          </a:p>
        </p:txBody>
      </p:sp>
      <p:pic>
        <p:nvPicPr>
          <p:cNvPr descr="A black tick in a white circle&#10;&#10;Description automatically generated" id="1462" name="Google Shape;1462;p168"/>
          <p:cNvPicPr preferRelativeResize="0"/>
          <p:nvPr/>
        </p:nvPicPr>
        <p:blipFill rotWithShape="1">
          <a:blip r:embed="rId8">
            <a:alphaModFix/>
          </a:blip>
          <a:srcRect b="0" l="0" r="0" t="0"/>
          <a:stretch/>
        </p:blipFill>
        <p:spPr>
          <a:xfrm>
            <a:off x="4812905" y="1667948"/>
            <a:ext cx="151536" cy="151536"/>
          </a:xfrm>
          <a:prstGeom prst="rect">
            <a:avLst/>
          </a:prstGeom>
          <a:noFill/>
          <a:ln>
            <a:noFill/>
          </a:ln>
        </p:spPr>
      </p:pic>
      <p:pic>
        <p:nvPicPr>
          <p:cNvPr descr="A black tick in a white circle&#10;&#10;Description automatically generated" id="1463" name="Google Shape;1463;p168"/>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464" name="Google Shape;1464;p168"/>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465" name="Google Shape;1465;p168"/>
          <p:cNvSpPr txBox="1"/>
          <p:nvPr/>
        </p:nvSpPr>
        <p:spPr>
          <a:xfrm>
            <a:off x="4637192" y="3254586"/>
            <a:ext cx="2648700" cy="1331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was instrumental in supporting our network implementation. They drove the carriers to meet their timelines and requirement with their expertise, dedication and exceptional project management skills.”</a:t>
            </a:r>
            <a:endParaRPr sz="500"/>
          </a:p>
        </p:txBody>
      </p:sp>
      <p:sp>
        <p:nvSpPr>
          <p:cNvPr id="1466" name="Google Shape;1466;p168"/>
          <p:cNvSpPr txBox="1"/>
          <p:nvPr/>
        </p:nvSpPr>
        <p:spPr>
          <a:xfrm>
            <a:off x="5010127" y="2102283"/>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telecom expenses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467" name="Google Shape;1467;p168"/>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468" name="Google Shape;1468;p168"/>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469" name="Google Shape;1469;p168"/>
          <p:cNvSpPr txBox="1"/>
          <p:nvPr/>
        </p:nvSpPr>
        <p:spPr>
          <a:xfrm>
            <a:off x="5010127" y="2413677"/>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Cost and time savings due to visibility and automation provided by vManager</a:t>
            </a:r>
            <a:endParaRPr sz="500"/>
          </a:p>
        </p:txBody>
      </p:sp>
      <p:pic>
        <p:nvPicPr>
          <p:cNvPr descr="A close up of a logo&#10;&#10;Description automatically generated" id="1470" name="Google Shape;1470;p168"/>
          <p:cNvPicPr preferRelativeResize="0"/>
          <p:nvPr/>
        </p:nvPicPr>
        <p:blipFill rotWithShape="1">
          <a:blip r:embed="rId9">
            <a:alphaModFix/>
          </a:blip>
          <a:srcRect b="0" l="0" r="0" t="0"/>
          <a:stretch/>
        </p:blipFill>
        <p:spPr>
          <a:xfrm>
            <a:off x="174033" y="1612771"/>
            <a:ext cx="1124239" cy="3072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4" name="Shape 1474"/>
        <p:cNvGrpSpPr/>
        <p:nvPr/>
      </p:nvGrpSpPr>
      <p:grpSpPr>
        <a:xfrm>
          <a:off x="0" y="0"/>
          <a:ext cx="0" cy="0"/>
          <a:chOff x="0" y="0"/>
          <a:chExt cx="0" cy="0"/>
        </a:xfrm>
      </p:grpSpPr>
      <p:sp>
        <p:nvSpPr>
          <p:cNvPr id="1475" name="Google Shape;1475;p169"/>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476" name="Google Shape;1476;p169"/>
          <p:cNvSpPr txBox="1"/>
          <p:nvPr/>
        </p:nvSpPr>
        <p:spPr>
          <a:xfrm>
            <a:off x="1351512" y="1650333"/>
            <a:ext cx="23988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Envista is a global family of more than 30 trusted dental brands currently operating in 120+ countries worldwide. </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1" i="0" sz="900" u="none" cap="none" strike="noStrike">
              <a:solidFill>
                <a:srgbClr val="171717"/>
              </a:solidFill>
              <a:latin typeface="Plus Jakarta Sans ExtraBold"/>
              <a:ea typeface="Plus Jakarta Sans ExtraBold"/>
              <a:cs typeface="Plus Jakarta Sans ExtraBold"/>
              <a:sym typeface="Plus Jakarta Sans ExtraBold"/>
            </a:endParaRPr>
          </a:p>
        </p:txBody>
      </p:sp>
      <p:sp>
        <p:nvSpPr>
          <p:cNvPr id="1477" name="Google Shape;1477;p169"/>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478" name="Google Shape;1478;p169"/>
          <p:cNvSpPr txBox="1"/>
          <p:nvPr/>
        </p:nvSpPr>
        <p:spPr>
          <a:xfrm>
            <a:off x="1541062" y="2597530"/>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Two few resources to manage a global migration to SD-WAN</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479" name="Google Shape;1479;p169"/>
          <p:cNvSpPr txBox="1"/>
          <p:nvPr/>
        </p:nvSpPr>
        <p:spPr>
          <a:xfrm>
            <a:off x="1541062" y="2922196"/>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visibility into global providers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480" name="Google Shape;1480;p169"/>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481" name="Google Shape;1481;p169"/>
          <p:cNvPicPr preferRelativeResize="0"/>
          <p:nvPr/>
        </p:nvPicPr>
        <p:blipFill rotWithShape="1">
          <a:blip r:embed="rId5">
            <a:alphaModFix/>
          </a:blip>
          <a:srcRect b="0" l="0" r="0" t="0"/>
          <a:stretch/>
        </p:blipFill>
        <p:spPr>
          <a:xfrm>
            <a:off x="1351512" y="2921237"/>
            <a:ext cx="143451" cy="143451"/>
          </a:xfrm>
          <a:prstGeom prst="rect">
            <a:avLst/>
          </a:prstGeom>
          <a:noFill/>
          <a:ln>
            <a:noFill/>
          </a:ln>
        </p:spPr>
      </p:pic>
      <p:pic>
        <p:nvPicPr>
          <p:cNvPr descr="A yellow circle with a black tick in it&#10;&#10;Description automatically generated" id="1482" name="Google Shape;1482;p169"/>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483" name="Google Shape;1483;p169"/>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No centralization – swiveling between multiple portals</a:t>
            </a:r>
            <a:endParaRPr sz="500"/>
          </a:p>
        </p:txBody>
      </p:sp>
      <p:sp>
        <p:nvSpPr>
          <p:cNvPr id="1484" name="Google Shape;1484;p169"/>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485" name="Google Shape;1485;p169"/>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daily migration details for each of the 100 global locations</a:t>
            </a:r>
            <a:endParaRPr sz="500"/>
          </a:p>
        </p:txBody>
      </p:sp>
      <p:sp>
        <p:nvSpPr>
          <p:cNvPr id="1486" name="Google Shape;1486;p169"/>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Global access to local CLECs provider / more provider options in each country</a:t>
            </a:r>
            <a:endParaRPr sz="500"/>
          </a:p>
        </p:txBody>
      </p:sp>
      <p:pic>
        <p:nvPicPr>
          <p:cNvPr descr="A blue circle with a black tick in it&#10;&#10;Description automatically generated" id="1487" name="Google Shape;1487;p169"/>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488" name="Google Shape;1488;p169"/>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489" name="Google Shape;1489;p169"/>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490" name="Google Shape;1490;p169"/>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Negotiated termination/migration of contracted services with no penalties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491" name="Google Shape;1491;p169"/>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492" name="Google Shape;1492;p169"/>
          <p:cNvSpPr txBox="1"/>
          <p:nvPr/>
        </p:nvSpPr>
        <p:spPr>
          <a:xfrm>
            <a:off x="5017680" y="1576293"/>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60% decrease in network costs - $3M in three years</a:t>
            </a:r>
            <a:endParaRPr sz="500"/>
          </a:p>
        </p:txBody>
      </p:sp>
      <p:sp>
        <p:nvSpPr>
          <p:cNvPr id="1493" name="Google Shape;1493;p169"/>
          <p:cNvSpPr txBox="1"/>
          <p:nvPr/>
        </p:nvSpPr>
        <p:spPr>
          <a:xfrm>
            <a:off x="5010127" y="2046428"/>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Centralized portal resulting in 10 hours per week saved</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494" name="Google Shape;1494;p169"/>
          <p:cNvPicPr preferRelativeResize="0"/>
          <p:nvPr/>
        </p:nvPicPr>
        <p:blipFill rotWithShape="1">
          <a:blip r:embed="rId8">
            <a:alphaModFix/>
          </a:blip>
          <a:srcRect b="0" l="0" r="0" t="0"/>
          <a:stretch/>
        </p:blipFill>
        <p:spPr>
          <a:xfrm>
            <a:off x="4812905" y="1631470"/>
            <a:ext cx="151536" cy="151536"/>
          </a:xfrm>
          <a:prstGeom prst="rect">
            <a:avLst/>
          </a:prstGeom>
          <a:noFill/>
          <a:ln>
            <a:noFill/>
          </a:ln>
        </p:spPr>
      </p:pic>
      <p:pic>
        <p:nvPicPr>
          <p:cNvPr descr="A black tick in a white circle&#10;&#10;Description automatically generated" id="1495" name="Google Shape;1495;p169"/>
          <p:cNvPicPr preferRelativeResize="0"/>
          <p:nvPr/>
        </p:nvPicPr>
        <p:blipFill rotWithShape="1">
          <a:blip r:embed="rId8">
            <a:alphaModFix/>
          </a:blip>
          <a:srcRect b="0" l="0" r="0" t="0"/>
          <a:stretch/>
        </p:blipFill>
        <p:spPr>
          <a:xfrm>
            <a:off x="4812905" y="2095231"/>
            <a:ext cx="151536" cy="151536"/>
          </a:xfrm>
          <a:prstGeom prst="rect">
            <a:avLst/>
          </a:prstGeom>
          <a:noFill/>
          <a:ln>
            <a:noFill/>
          </a:ln>
        </p:spPr>
      </p:pic>
      <p:pic>
        <p:nvPicPr>
          <p:cNvPr descr="A black tick in a white circle&#10;&#10;Description automatically generated" id="1496" name="Google Shape;1496;p169"/>
          <p:cNvPicPr preferRelativeResize="0"/>
          <p:nvPr/>
        </p:nvPicPr>
        <p:blipFill rotWithShape="1">
          <a:blip r:embed="rId8">
            <a:alphaModFix/>
          </a:blip>
          <a:srcRect b="0" l="0" r="0" t="0"/>
          <a:stretch/>
        </p:blipFill>
        <p:spPr>
          <a:xfrm>
            <a:off x="4812905" y="2569031"/>
            <a:ext cx="151536" cy="151536"/>
          </a:xfrm>
          <a:prstGeom prst="rect">
            <a:avLst/>
          </a:prstGeom>
          <a:noFill/>
          <a:ln>
            <a:noFill/>
          </a:ln>
        </p:spPr>
      </p:pic>
      <p:sp>
        <p:nvSpPr>
          <p:cNvPr id="1497" name="Google Shape;1497;p169"/>
          <p:cNvSpPr txBox="1"/>
          <p:nvPr/>
        </p:nvSpPr>
        <p:spPr>
          <a:xfrm>
            <a:off x="5010127" y="2508521"/>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payment reduced late fees and ensures business continuity</a:t>
            </a:r>
            <a:endParaRPr sz="500"/>
          </a:p>
        </p:txBody>
      </p:sp>
      <p:sp>
        <p:nvSpPr>
          <p:cNvPr id="1498" name="Google Shape;1498;p169"/>
          <p:cNvSpPr txBox="1"/>
          <p:nvPr/>
        </p:nvSpPr>
        <p:spPr>
          <a:xfrm>
            <a:off x="4637192" y="3441291"/>
            <a:ext cx="26487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“I can 100% recommend vCom. There was always a 100% timely response…the team always makes an effort to stay close to us to understand what we were doing.”</a:t>
            </a:r>
            <a:endParaRPr sz="500"/>
          </a:p>
        </p:txBody>
      </p:sp>
      <p:pic>
        <p:nvPicPr>
          <p:cNvPr descr="A logo with black text&#10;&#10;Description automatically generated" id="1499" name="Google Shape;1499;p169"/>
          <p:cNvPicPr preferRelativeResize="0"/>
          <p:nvPr/>
        </p:nvPicPr>
        <p:blipFill rotWithShape="1">
          <a:blip r:embed="rId9">
            <a:alphaModFix/>
          </a:blip>
          <a:srcRect b="0" l="0" r="0" t="0"/>
          <a:stretch/>
        </p:blipFill>
        <p:spPr>
          <a:xfrm>
            <a:off x="97897" y="1566258"/>
            <a:ext cx="1242597" cy="6513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3" name="Shape 1503"/>
        <p:cNvGrpSpPr/>
        <p:nvPr/>
      </p:nvGrpSpPr>
      <p:grpSpPr>
        <a:xfrm>
          <a:off x="0" y="0"/>
          <a:ext cx="0" cy="0"/>
          <a:chOff x="0" y="0"/>
          <a:chExt cx="0" cy="0"/>
        </a:xfrm>
      </p:grpSpPr>
      <p:sp>
        <p:nvSpPr>
          <p:cNvPr id="1504" name="Google Shape;1504;p170"/>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505" name="Google Shape;1505;p170"/>
          <p:cNvSpPr txBox="1"/>
          <p:nvPr/>
        </p:nvSpPr>
        <p:spPr>
          <a:xfrm>
            <a:off x="1351512" y="1719583"/>
            <a:ext cx="219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2003, Nations Lending Corporation™ is one of the fastest-growing mortgage lenders in the U.S.</a:t>
            </a:r>
            <a:endParaRPr sz="500"/>
          </a:p>
        </p:txBody>
      </p:sp>
      <p:sp>
        <p:nvSpPr>
          <p:cNvPr id="1506" name="Google Shape;1506;p170"/>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507" name="Google Shape;1507;p170"/>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Three employees managing 90 locations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508" name="Google Shape;1508;p170"/>
          <p:cNvSpPr txBox="1"/>
          <p:nvPr/>
        </p:nvSpPr>
        <p:spPr>
          <a:xfrm>
            <a:off x="1541062" y="2893014"/>
            <a:ext cx="1651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Redundant IT payments</a:t>
            </a:r>
            <a:endParaRPr sz="500"/>
          </a:p>
        </p:txBody>
      </p:sp>
      <p:pic>
        <p:nvPicPr>
          <p:cNvPr descr="A green circle with a black tick&#10;&#10;Description automatically generated" id="1509" name="Google Shape;1509;p170"/>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510" name="Google Shape;1510;p170"/>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511" name="Google Shape;1511;p170"/>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512" name="Google Shape;1512;p170"/>
          <p:cNvSpPr txBox="1"/>
          <p:nvPr/>
        </p:nvSpPr>
        <p:spPr>
          <a:xfrm>
            <a:off x="1541062" y="3124098"/>
            <a:ext cx="21030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documentation or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513" name="Google Shape;1513;p170"/>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514" name="Google Shape;1514;p170"/>
          <p:cNvSpPr txBox="1"/>
          <p:nvPr/>
        </p:nvSpPr>
        <p:spPr>
          <a:xfrm>
            <a:off x="1541062" y="3701006"/>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Account consolidation</a:t>
            </a:r>
            <a:endParaRPr sz="500"/>
          </a:p>
        </p:txBody>
      </p:sp>
      <p:sp>
        <p:nvSpPr>
          <p:cNvPr id="1515" name="Google Shape;1515;p170"/>
          <p:cNvSpPr txBox="1"/>
          <p:nvPr/>
        </p:nvSpPr>
        <p:spPr>
          <a:xfrm>
            <a:off x="1541062" y="3983874"/>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Invoice management</a:t>
            </a:r>
            <a:endParaRPr sz="500"/>
          </a:p>
        </p:txBody>
      </p:sp>
      <p:pic>
        <p:nvPicPr>
          <p:cNvPr descr="A blue circle with a black tick in it&#10;&#10;Description automatically generated" id="1516" name="Google Shape;1516;p170"/>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517" name="Google Shape;1517;p170"/>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518" name="Google Shape;1518;p170"/>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519" name="Google Shape;1519;p170"/>
          <p:cNvSpPr txBox="1"/>
          <p:nvPr/>
        </p:nvSpPr>
        <p:spPr>
          <a:xfrm>
            <a:off x="1541062" y="4237322"/>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RFP management</a:t>
            </a:r>
            <a:endParaRPr sz="500"/>
          </a:p>
        </p:txBody>
      </p:sp>
      <p:sp>
        <p:nvSpPr>
          <p:cNvPr id="1520" name="Google Shape;1520;p170"/>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521" name="Google Shape;1521;p170"/>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Significant cost reduction and late fee avoidance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522" name="Google Shape;1522;p170"/>
          <p:cNvSpPr txBox="1"/>
          <p:nvPr/>
        </p:nvSpPr>
        <p:spPr>
          <a:xfrm>
            <a:off x="5010127" y="2074476"/>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Time savings for multiple departments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523" name="Google Shape;1523;p170"/>
          <p:cNvSpPr txBox="1"/>
          <p:nvPr/>
        </p:nvSpPr>
        <p:spPr>
          <a:xfrm>
            <a:off x="5010127" y="2472044"/>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Ability to scale quickly without creating a new department</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24" name="Google Shape;1524;p170"/>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525" name="Google Shape;1525;p170"/>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526" name="Google Shape;1526;p170"/>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527" name="Google Shape;1527;p170"/>
          <p:cNvSpPr txBox="1"/>
          <p:nvPr/>
        </p:nvSpPr>
        <p:spPr>
          <a:xfrm>
            <a:off x="4637192" y="3440719"/>
            <a:ext cx="26802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is the best fit for us because it allows the flexibility to scale without adding more people. Over time, it can save a department's worth of budget and time.”</a:t>
            </a:r>
            <a:endParaRPr sz="500"/>
          </a:p>
        </p:txBody>
      </p:sp>
      <p:pic>
        <p:nvPicPr>
          <p:cNvPr id="1528" name="Google Shape;1528;p170"/>
          <p:cNvPicPr preferRelativeResize="0"/>
          <p:nvPr/>
        </p:nvPicPr>
        <p:blipFill rotWithShape="1">
          <a:blip r:embed="rId9">
            <a:alphaModFix/>
          </a:blip>
          <a:srcRect b="0" l="0" r="0" t="0"/>
          <a:stretch/>
        </p:blipFill>
        <p:spPr>
          <a:xfrm>
            <a:off x="283666" y="1745628"/>
            <a:ext cx="836550" cy="8305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2" name="Shape 1532"/>
        <p:cNvGrpSpPr/>
        <p:nvPr/>
      </p:nvGrpSpPr>
      <p:grpSpPr>
        <a:xfrm>
          <a:off x="0" y="0"/>
          <a:ext cx="0" cy="0"/>
          <a:chOff x="0" y="0"/>
          <a:chExt cx="0" cy="0"/>
        </a:xfrm>
      </p:grpSpPr>
      <p:sp>
        <p:nvSpPr>
          <p:cNvPr id="1533" name="Google Shape;1533;p171"/>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534" name="Google Shape;1534;p171"/>
          <p:cNvSpPr txBox="1"/>
          <p:nvPr/>
        </p:nvSpPr>
        <p:spPr>
          <a:xfrm>
            <a:off x="1351512" y="1719583"/>
            <a:ext cx="2198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Established in 1975 and headquartered in California, Tri Counties Bank has assets of almost $10 billion.</a:t>
            </a:r>
            <a:endParaRPr sz="500"/>
          </a:p>
        </p:txBody>
      </p:sp>
      <p:sp>
        <p:nvSpPr>
          <p:cNvPr id="1535" name="Google Shape;1535;p171"/>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536" name="Google Shape;1536;p171"/>
          <p:cNvSpPr txBox="1"/>
          <p:nvPr/>
        </p:nvSpPr>
        <p:spPr>
          <a:xfrm>
            <a:off x="1541062" y="2640647"/>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sz="500"/>
          </a:p>
        </p:txBody>
      </p:sp>
      <p:sp>
        <p:nvSpPr>
          <p:cNvPr id="1537" name="Google Shape;1537;p171"/>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sz="500"/>
          </a:p>
        </p:txBody>
      </p:sp>
      <p:pic>
        <p:nvPicPr>
          <p:cNvPr descr="A green circle with a black tick&#10;&#10;Description automatically generated" id="1538" name="Google Shape;1538;p171"/>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539" name="Google Shape;1539;p171"/>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540" name="Google Shape;1540;p171"/>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541" name="Google Shape;1541;p171"/>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542" name="Google Shape;1542;p171"/>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543" name="Google Shape;1543;p171"/>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544" name="Google Shape;1544;p171"/>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545" name="Google Shape;1545;p171"/>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546" name="Google Shape;1546;p171"/>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547" name="Google Shape;1547;p171"/>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548" name="Google Shape;1548;p171"/>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migrations to new technology</a:t>
            </a:r>
            <a:endParaRPr sz="500"/>
          </a:p>
        </p:txBody>
      </p:sp>
      <p:sp>
        <p:nvSpPr>
          <p:cNvPr id="1549" name="Google Shape;1549;p171"/>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550" name="Google Shape;1550;p171"/>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sz="500"/>
          </a:p>
        </p:txBody>
      </p:sp>
      <p:sp>
        <p:nvSpPr>
          <p:cNvPr id="1551" name="Google Shape;1551;p171"/>
          <p:cNvSpPr txBox="1"/>
          <p:nvPr/>
        </p:nvSpPr>
        <p:spPr>
          <a:xfrm>
            <a:off x="5010127" y="2472044"/>
            <a:ext cx="2871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1552" name="Google Shape;1552;p171"/>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553" name="Google Shape;1553;p171"/>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554" name="Google Shape;1554;p171"/>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555" name="Google Shape;1555;p171"/>
          <p:cNvSpPr txBox="1"/>
          <p:nvPr/>
        </p:nvSpPr>
        <p:spPr>
          <a:xfrm>
            <a:off x="4637192" y="3333332"/>
            <a:ext cx="25950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sp>
        <p:nvSpPr>
          <p:cNvPr id="1556" name="Google Shape;1556;p171"/>
          <p:cNvSpPr txBox="1"/>
          <p:nvPr/>
        </p:nvSpPr>
        <p:spPr>
          <a:xfrm>
            <a:off x="5010127" y="2116875"/>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sz="500"/>
          </a:p>
        </p:txBody>
      </p:sp>
      <p:pic>
        <p:nvPicPr>
          <p:cNvPr id="1557" name="Google Shape;1557;p171"/>
          <p:cNvPicPr preferRelativeResize="0"/>
          <p:nvPr/>
        </p:nvPicPr>
        <p:blipFill rotWithShape="1">
          <a:blip r:embed="rId9">
            <a:alphaModFix/>
          </a:blip>
          <a:srcRect b="0" l="0" r="0" t="0"/>
          <a:stretch/>
        </p:blipFill>
        <p:spPr>
          <a:xfrm>
            <a:off x="114173" y="1691100"/>
            <a:ext cx="1159962" cy="3119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4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latin typeface="Inter"/>
                <a:ea typeface="Inter"/>
                <a:cs typeface="Inter"/>
                <a:sym typeface="Inter"/>
              </a:rPr>
              <a:t>BY THE NUMBERS</a:t>
            </a:r>
            <a:endParaRPr sz="1400">
              <a:latin typeface="Inter"/>
              <a:ea typeface="Inter"/>
              <a:cs typeface="Inter"/>
              <a:sym typeface="Inter"/>
            </a:endParaRPr>
          </a:p>
          <a:p>
            <a:pPr indent="0" lvl="0" marL="0" rtl="0" algn="ctr">
              <a:spcBef>
                <a:spcPts val="0"/>
              </a:spcBef>
              <a:spcAft>
                <a:spcPts val="0"/>
              </a:spcAft>
              <a:buNone/>
            </a:pPr>
            <a:r>
              <a:rPr lang="en"/>
              <a:t>What organizations </a:t>
            </a:r>
            <a:r>
              <a:rPr b="1" lang="en">
                <a:latin typeface="Inter"/>
                <a:ea typeface="Inter"/>
                <a:cs typeface="Inter"/>
                <a:sym typeface="Inter"/>
              </a:rPr>
              <a:t>are up against</a:t>
            </a:r>
            <a:endParaRPr b="1">
              <a:latin typeface="Inter"/>
              <a:ea typeface="Inter"/>
              <a:cs typeface="Inter"/>
              <a:sym typeface="Inter"/>
            </a:endParaRPr>
          </a:p>
          <a:p>
            <a:pPr indent="0" lvl="0" marL="0" rtl="0" algn="ctr">
              <a:spcBef>
                <a:spcPts val="0"/>
              </a:spcBef>
              <a:spcAft>
                <a:spcPts val="0"/>
              </a:spcAft>
              <a:buNone/>
            </a:pPr>
            <a:r>
              <a:t/>
            </a:r>
            <a:endParaRPr/>
          </a:p>
        </p:txBody>
      </p:sp>
      <p:sp>
        <p:nvSpPr>
          <p:cNvPr id="935" name="Google Shape;935;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36" name="Google Shape;936;p146"/>
          <p:cNvSpPr txBox="1"/>
          <p:nvPr/>
        </p:nvSpPr>
        <p:spPr>
          <a:xfrm>
            <a:off x="493999" y="3460521"/>
            <a:ext cx="1839300" cy="972000"/>
          </a:xfrm>
          <a:prstGeom prst="rect">
            <a:avLst/>
          </a:prstGeom>
          <a:noFill/>
          <a:ln>
            <a:noFill/>
          </a:ln>
        </p:spPr>
        <p:txBody>
          <a:bodyPr anchorCtr="0" anchor="t" bIns="17150" lIns="34275" spcFirstLastPara="1" rIns="34275" wrap="square" tIns="17150">
            <a:normAutofit/>
          </a:bodyPr>
          <a:lstStyle/>
          <a:p>
            <a:pPr indent="0" lvl="0" marL="0" marR="0" rtl="0" algn="ctr">
              <a:lnSpc>
                <a:spcPct val="156250"/>
              </a:lnSpc>
              <a:spcBef>
                <a:spcPts val="0"/>
              </a:spcBef>
              <a:spcAft>
                <a:spcPts val="0"/>
              </a:spcAft>
              <a:buClr>
                <a:srgbClr val="000000"/>
              </a:buClr>
              <a:buSzPts val="1500"/>
              <a:buFont typeface="Plus Jakarta Sans Medium"/>
              <a:buNone/>
            </a:pPr>
            <a:r>
              <a:rPr i="0" lang="en" sz="1200" u="none" cap="none" strike="noStrike">
                <a:solidFill>
                  <a:srgbClr val="000000"/>
                </a:solidFill>
                <a:latin typeface="Inter"/>
                <a:ea typeface="Inter"/>
                <a:cs typeface="Inter"/>
                <a:sym typeface="Inter"/>
              </a:rPr>
              <a:t>IT projects are delayed due to poor solution design and planning</a:t>
            </a:r>
            <a:endParaRPr sz="500">
              <a:latin typeface="Inter"/>
              <a:ea typeface="Inter"/>
              <a:cs typeface="Inter"/>
              <a:sym typeface="Inter"/>
            </a:endParaRPr>
          </a:p>
        </p:txBody>
      </p:sp>
      <p:sp>
        <p:nvSpPr>
          <p:cNvPr id="937" name="Google Shape;937;p146"/>
          <p:cNvSpPr txBox="1"/>
          <p:nvPr/>
        </p:nvSpPr>
        <p:spPr>
          <a:xfrm>
            <a:off x="2677237" y="3460521"/>
            <a:ext cx="1839300" cy="972000"/>
          </a:xfrm>
          <a:prstGeom prst="rect">
            <a:avLst/>
          </a:prstGeom>
          <a:noFill/>
          <a:ln>
            <a:noFill/>
          </a:ln>
        </p:spPr>
        <p:txBody>
          <a:bodyPr anchorCtr="0" anchor="t" bIns="17150" lIns="34275" spcFirstLastPara="1" rIns="34275" wrap="square" tIns="17150">
            <a:normAutofit/>
          </a:bodyPr>
          <a:lstStyle/>
          <a:p>
            <a:pPr indent="0" lvl="0" marL="0" marR="0" rtl="0" algn="ctr">
              <a:lnSpc>
                <a:spcPct val="156250"/>
              </a:lnSpc>
              <a:spcBef>
                <a:spcPts val="0"/>
              </a:spcBef>
              <a:spcAft>
                <a:spcPts val="0"/>
              </a:spcAft>
              <a:buClr>
                <a:srgbClr val="000000"/>
              </a:buClr>
              <a:buSzPts val="1500"/>
              <a:buFont typeface="Plus Jakarta Sans Medium"/>
              <a:buNone/>
            </a:pPr>
            <a:r>
              <a:rPr lang="en" sz="1200">
                <a:latin typeface="Inter"/>
                <a:ea typeface="Inter"/>
                <a:cs typeface="Inter"/>
                <a:sym typeface="Inter"/>
              </a:rPr>
              <a:t>IT assets go unused due to poor tracking systems</a:t>
            </a:r>
            <a:endParaRPr sz="500">
              <a:latin typeface="Inter"/>
              <a:ea typeface="Inter"/>
              <a:cs typeface="Inter"/>
              <a:sym typeface="Inter"/>
            </a:endParaRPr>
          </a:p>
        </p:txBody>
      </p:sp>
      <p:grpSp>
        <p:nvGrpSpPr>
          <p:cNvPr id="938" name="Google Shape;938;p146"/>
          <p:cNvGrpSpPr/>
          <p:nvPr/>
        </p:nvGrpSpPr>
        <p:grpSpPr>
          <a:xfrm>
            <a:off x="2522941" y="1296890"/>
            <a:ext cx="2088319" cy="2163617"/>
            <a:chOff x="2775537" y="1133886"/>
            <a:chExt cx="2332796" cy="2416910"/>
          </a:xfrm>
        </p:grpSpPr>
        <p:sp>
          <p:nvSpPr>
            <p:cNvPr id="939" name="Google Shape;939;p146"/>
            <p:cNvSpPr/>
            <p:nvPr/>
          </p:nvSpPr>
          <p:spPr>
            <a:xfrm flipH="1" rot="10246653">
              <a:off x="3005576" y="1610556"/>
              <a:ext cx="945751" cy="942445"/>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rgbClr val="ABE7FF"/>
            </a:solidFill>
            <a:ln cap="flat" cmpd="sng" w="9525">
              <a:solidFill>
                <a:srgbClr val="ABE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46"/>
            <p:cNvSpPr/>
            <p:nvPr/>
          </p:nvSpPr>
          <p:spPr>
            <a:xfrm flipH="1" rot="10246653">
              <a:off x="3158321" y="2539191"/>
              <a:ext cx="946238" cy="941959"/>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46"/>
            <p:cNvSpPr/>
            <p:nvPr/>
          </p:nvSpPr>
          <p:spPr>
            <a:xfrm rot="10247046">
              <a:off x="4092303" y="2387642"/>
              <a:ext cx="946088" cy="941959"/>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46"/>
            <p:cNvSpPr/>
            <p:nvPr/>
          </p:nvSpPr>
          <p:spPr>
            <a:xfrm flipH="1" rot="-9400583">
              <a:off x="2924795" y="2240841"/>
              <a:ext cx="945673" cy="942446"/>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46"/>
            <p:cNvSpPr/>
            <p:nvPr/>
          </p:nvSpPr>
          <p:spPr>
            <a:xfrm rot="10246653">
              <a:off x="3941503" y="1458735"/>
              <a:ext cx="945751" cy="942445"/>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cap="flat" cmpd="sng" w="9525">
              <a:solidFill>
                <a:srgbClr val="ABE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46"/>
            <p:cNvSpPr/>
            <p:nvPr/>
          </p:nvSpPr>
          <p:spPr>
            <a:xfrm rot="8107080">
              <a:off x="3553055" y="1327903"/>
              <a:ext cx="943785" cy="944272"/>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46"/>
            <p:cNvSpPr/>
            <p:nvPr/>
          </p:nvSpPr>
          <p:spPr>
            <a:xfrm rot="10246653">
              <a:off x="3330320" y="1785372"/>
              <a:ext cx="1389191" cy="1384090"/>
            </a:xfrm>
            <a:custGeom>
              <a:rect b="b" l="l" r="r" t="t"/>
              <a:pathLst>
                <a:path extrusionOk="0" h="76932" w="76906">
                  <a:moveTo>
                    <a:pt x="38453" y="1"/>
                  </a:moveTo>
                  <a:lnTo>
                    <a:pt x="39444" y="9"/>
                  </a:lnTo>
                  <a:lnTo>
                    <a:pt x="41409" y="108"/>
                  </a:lnTo>
                  <a:lnTo>
                    <a:pt x="43346" y="304"/>
                  </a:lnTo>
                  <a:lnTo>
                    <a:pt x="45257" y="599"/>
                  </a:lnTo>
                  <a:lnTo>
                    <a:pt x="47133" y="983"/>
                  </a:lnTo>
                  <a:lnTo>
                    <a:pt x="48981" y="1456"/>
                  </a:lnTo>
                  <a:lnTo>
                    <a:pt x="50785" y="2019"/>
                  </a:lnTo>
                  <a:lnTo>
                    <a:pt x="52553" y="2662"/>
                  </a:lnTo>
                  <a:lnTo>
                    <a:pt x="54277" y="3394"/>
                  </a:lnTo>
                  <a:lnTo>
                    <a:pt x="55955" y="4207"/>
                  </a:lnTo>
                  <a:lnTo>
                    <a:pt x="57590" y="5091"/>
                  </a:lnTo>
                  <a:lnTo>
                    <a:pt x="59179" y="6055"/>
                  </a:lnTo>
                  <a:lnTo>
                    <a:pt x="60715" y="7091"/>
                  </a:lnTo>
                  <a:lnTo>
                    <a:pt x="62189" y="8198"/>
                  </a:lnTo>
                  <a:lnTo>
                    <a:pt x="63617" y="9377"/>
                  </a:lnTo>
                  <a:lnTo>
                    <a:pt x="64984" y="10618"/>
                  </a:lnTo>
                  <a:lnTo>
                    <a:pt x="66287" y="11922"/>
                  </a:lnTo>
                  <a:lnTo>
                    <a:pt x="67529" y="13288"/>
                  </a:lnTo>
                  <a:lnTo>
                    <a:pt x="68707" y="14717"/>
                  </a:lnTo>
                  <a:lnTo>
                    <a:pt x="69815" y="16199"/>
                  </a:lnTo>
                  <a:lnTo>
                    <a:pt x="70851" y="17735"/>
                  </a:lnTo>
                  <a:lnTo>
                    <a:pt x="71815" y="19316"/>
                  </a:lnTo>
                  <a:lnTo>
                    <a:pt x="72699" y="20950"/>
                  </a:lnTo>
                  <a:lnTo>
                    <a:pt x="73512" y="22638"/>
                  </a:lnTo>
                  <a:lnTo>
                    <a:pt x="74235" y="24361"/>
                  </a:lnTo>
                  <a:lnTo>
                    <a:pt x="74887" y="26130"/>
                  </a:lnTo>
                  <a:lnTo>
                    <a:pt x="75450" y="27933"/>
                  </a:lnTo>
                  <a:lnTo>
                    <a:pt x="75923" y="29782"/>
                  </a:lnTo>
                  <a:lnTo>
                    <a:pt x="76307" y="31657"/>
                  </a:lnTo>
                  <a:lnTo>
                    <a:pt x="76602" y="33568"/>
                  </a:lnTo>
                  <a:lnTo>
                    <a:pt x="76798" y="35506"/>
                  </a:lnTo>
                  <a:lnTo>
                    <a:pt x="76896" y="37471"/>
                  </a:lnTo>
                  <a:lnTo>
                    <a:pt x="76905" y="38471"/>
                  </a:lnTo>
                  <a:lnTo>
                    <a:pt x="76896" y="39462"/>
                  </a:lnTo>
                  <a:lnTo>
                    <a:pt x="76798" y="41427"/>
                  </a:lnTo>
                  <a:lnTo>
                    <a:pt x="76602" y="43364"/>
                  </a:lnTo>
                  <a:lnTo>
                    <a:pt x="76307" y="45275"/>
                  </a:lnTo>
                  <a:lnTo>
                    <a:pt x="75923" y="47151"/>
                  </a:lnTo>
                  <a:lnTo>
                    <a:pt x="75450" y="48999"/>
                  </a:lnTo>
                  <a:lnTo>
                    <a:pt x="74887" y="50803"/>
                  </a:lnTo>
                  <a:lnTo>
                    <a:pt x="74235" y="52571"/>
                  </a:lnTo>
                  <a:lnTo>
                    <a:pt x="73512" y="54295"/>
                  </a:lnTo>
                  <a:lnTo>
                    <a:pt x="72699" y="55982"/>
                  </a:lnTo>
                  <a:lnTo>
                    <a:pt x="71815" y="57617"/>
                  </a:lnTo>
                  <a:lnTo>
                    <a:pt x="70851" y="59197"/>
                  </a:lnTo>
                  <a:lnTo>
                    <a:pt x="69815" y="60733"/>
                  </a:lnTo>
                  <a:lnTo>
                    <a:pt x="68707" y="62215"/>
                  </a:lnTo>
                  <a:lnTo>
                    <a:pt x="67529" y="63644"/>
                  </a:lnTo>
                  <a:lnTo>
                    <a:pt x="66287" y="65011"/>
                  </a:lnTo>
                  <a:lnTo>
                    <a:pt x="64984" y="66314"/>
                  </a:lnTo>
                  <a:lnTo>
                    <a:pt x="63617" y="67556"/>
                  </a:lnTo>
                  <a:lnTo>
                    <a:pt x="62189" y="68725"/>
                  </a:lnTo>
                  <a:lnTo>
                    <a:pt x="60715" y="69833"/>
                  </a:lnTo>
                  <a:lnTo>
                    <a:pt x="59179" y="70878"/>
                  </a:lnTo>
                  <a:lnTo>
                    <a:pt x="57590" y="71842"/>
                  </a:lnTo>
                  <a:lnTo>
                    <a:pt x="55955" y="72726"/>
                  </a:lnTo>
                  <a:lnTo>
                    <a:pt x="54277" y="73539"/>
                  </a:lnTo>
                  <a:lnTo>
                    <a:pt x="52553" y="74262"/>
                  </a:lnTo>
                  <a:lnTo>
                    <a:pt x="50785" y="74914"/>
                  </a:lnTo>
                  <a:lnTo>
                    <a:pt x="48981" y="75476"/>
                  </a:lnTo>
                  <a:lnTo>
                    <a:pt x="47133" y="75950"/>
                  </a:lnTo>
                  <a:lnTo>
                    <a:pt x="45257" y="76334"/>
                  </a:lnTo>
                  <a:lnTo>
                    <a:pt x="43346" y="76628"/>
                  </a:lnTo>
                  <a:lnTo>
                    <a:pt x="41409" y="76825"/>
                  </a:lnTo>
                  <a:lnTo>
                    <a:pt x="39444" y="76923"/>
                  </a:lnTo>
                  <a:lnTo>
                    <a:pt x="38453" y="76932"/>
                  </a:lnTo>
                  <a:lnTo>
                    <a:pt x="37461" y="76923"/>
                  </a:lnTo>
                  <a:lnTo>
                    <a:pt x="35488" y="76825"/>
                  </a:lnTo>
                  <a:lnTo>
                    <a:pt x="33550" y="76628"/>
                  </a:lnTo>
                  <a:lnTo>
                    <a:pt x="31648" y="76334"/>
                  </a:lnTo>
                  <a:lnTo>
                    <a:pt x="29764" y="75950"/>
                  </a:lnTo>
                  <a:lnTo>
                    <a:pt x="27924" y="75476"/>
                  </a:lnTo>
                  <a:lnTo>
                    <a:pt x="26120" y="74914"/>
                  </a:lnTo>
                  <a:lnTo>
                    <a:pt x="24352" y="74262"/>
                  </a:lnTo>
                  <a:lnTo>
                    <a:pt x="22629" y="73539"/>
                  </a:lnTo>
                  <a:lnTo>
                    <a:pt x="20950" y="72726"/>
                  </a:lnTo>
                  <a:lnTo>
                    <a:pt x="19316" y="71842"/>
                  </a:lnTo>
                  <a:lnTo>
                    <a:pt x="17726" y="70878"/>
                  </a:lnTo>
                  <a:lnTo>
                    <a:pt x="16190" y="69833"/>
                  </a:lnTo>
                  <a:lnTo>
                    <a:pt x="14708" y="68725"/>
                  </a:lnTo>
                  <a:lnTo>
                    <a:pt x="13288" y="67556"/>
                  </a:lnTo>
                  <a:lnTo>
                    <a:pt x="11922" y="66314"/>
                  </a:lnTo>
                  <a:lnTo>
                    <a:pt x="10618" y="65011"/>
                  </a:lnTo>
                  <a:lnTo>
                    <a:pt x="9377" y="63644"/>
                  </a:lnTo>
                  <a:lnTo>
                    <a:pt x="8198" y="62215"/>
                  </a:lnTo>
                  <a:lnTo>
                    <a:pt x="7091" y="60733"/>
                  </a:lnTo>
                  <a:lnTo>
                    <a:pt x="6055" y="59197"/>
                  </a:lnTo>
                  <a:lnTo>
                    <a:pt x="5099" y="57617"/>
                  </a:lnTo>
                  <a:lnTo>
                    <a:pt x="4206" y="55982"/>
                  </a:lnTo>
                  <a:lnTo>
                    <a:pt x="3394" y="54295"/>
                  </a:lnTo>
                  <a:lnTo>
                    <a:pt x="2670" y="52571"/>
                  </a:lnTo>
                  <a:lnTo>
                    <a:pt x="2018" y="50803"/>
                  </a:lnTo>
                  <a:lnTo>
                    <a:pt x="1456" y="48999"/>
                  </a:lnTo>
                  <a:lnTo>
                    <a:pt x="983" y="47151"/>
                  </a:lnTo>
                  <a:lnTo>
                    <a:pt x="599" y="45275"/>
                  </a:lnTo>
                  <a:lnTo>
                    <a:pt x="313" y="43364"/>
                  </a:lnTo>
                  <a:lnTo>
                    <a:pt x="116" y="41427"/>
                  </a:lnTo>
                  <a:lnTo>
                    <a:pt x="9" y="39462"/>
                  </a:lnTo>
                  <a:lnTo>
                    <a:pt x="0" y="38471"/>
                  </a:lnTo>
                  <a:lnTo>
                    <a:pt x="9" y="37471"/>
                  </a:lnTo>
                  <a:lnTo>
                    <a:pt x="116" y="35506"/>
                  </a:lnTo>
                  <a:lnTo>
                    <a:pt x="313" y="33568"/>
                  </a:lnTo>
                  <a:lnTo>
                    <a:pt x="599" y="31657"/>
                  </a:lnTo>
                  <a:lnTo>
                    <a:pt x="983" y="29782"/>
                  </a:lnTo>
                  <a:lnTo>
                    <a:pt x="1456" y="27933"/>
                  </a:lnTo>
                  <a:lnTo>
                    <a:pt x="2018" y="26130"/>
                  </a:lnTo>
                  <a:lnTo>
                    <a:pt x="2670" y="24361"/>
                  </a:lnTo>
                  <a:lnTo>
                    <a:pt x="3394" y="22638"/>
                  </a:lnTo>
                  <a:lnTo>
                    <a:pt x="4206" y="20950"/>
                  </a:lnTo>
                  <a:lnTo>
                    <a:pt x="5099" y="19316"/>
                  </a:lnTo>
                  <a:lnTo>
                    <a:pt x="6055" y="17735"/>
                  </a:lnTo>
                  <a:lnTo>
                    <a:pt x="7091" y="16199"/>
                  </a:lnTo>
                  <a:lnTo>
                    <a:pt x="8198" y="14717"/>
                  </a:lnTo>
                  <a:lnTo>
                    <a:pt x="9377" y="13288"/>
                  </a:lnTo>
                  <a:lnTo>
                    <a:pt x="10618" y="11922"/>
                  </a:lnTo>
                  <a:lnTo>
                    <a:pt x="11922" y="10618"/>
                  </a:lnTo>
                  <a:lnTo>
                    <a:pt x="13288" y="9377"/>
                  </a:lnTo>
                  <a:lnTo>
                    <a:pt x="14708" y="8198"/>
                  </a:lnTo>
                  <a:lnTo>
                    <a:pt x="16190" y="7091"/>
                  </a:lnTo>
                  <a:lnTo>
                    <a:pt x="17726" y="6055"/>
                  </a:lnTo>
                  <a:lnTo>
                    <a:pt x="19316" y="5091"/>
                  </a:lnTo>
                  <a:lnTo>
                    <a:pt x="20950" y="4207"/>
                  </a:lnTo>
                  <a:lnTo>
                    <a:pt x="22629" y="3394"/>
                  </a:lnTo>
                  <a:lnTo>
                    <a:pt x="24352" y="2662"/>
                  </a:lnTo>
                  <a:lnTo>
                    <a:pt x="26120" y="2019"/>
                  </a:lnTo>
                  <a:lnTo>
                    <a:pt x="27924" y="1456"/>
                  </a:lnTo>
                  <a:lnTo>
                    <a:pt x="29764" y="983"/>
                  </a:lnTo>
                  <a:lnTo>
                    <a:pt x="31648" y="599"/>
                  </a:lnTo>
                  <a:lnTo>
                    <a:pt x="33550" y="304"/>
                  </a:lnTo>
                  <a:lnTo>
                    <a:pt x="35488" y="108"/>
                  </a:lnTo>
                  <a:lnTo>
                    <a:pt x="37461" y="9"/>
                  </a:lnTo>
                  <a:lnTo>
                    <a:pt x="38453" y="1"/>
                  </a:lnTo>
                  <a:close/>
                </a:path>
              </a:pathLst>
            </a:custGeom>
            <a:solidFill>
              <a:srgbClr val="FFFFFF">
                <a:alpha val="21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46"/>
            <p:cNvSpPr txBox="1"/>
            <p:nvPr/>
          </p:nvSpPr>
          <p:spPr>
            <a:xfrm>
              <a:off x="3539958" y="1647301"/>
              <a:ext cx="1140300" cy="2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FFFFFF"/>
                  </a:solidFill>
                  <a:latin typeface="Inter"/>
                  <a:ea typeface="Inter"/>
                  <a:cs typeface="Inter"/>
                  <a:sym typeface="Inter"/>
                </a:rPr>
                <a:t>30%</a:t>
              </a:r>
              <a:endParaRPr b="1" sz="2300">
                <a:solidFill>
                  <a:srgbClr val="FFFFFF"/>
                </a:solidFill>
                <a:latin typeface="Inter"/>
                <a:ea typeface="Inter"/>
                <a:cs typeface="Inter"/>
                <a:sym typeface="Inter"/>
              </a:endParaRPr>
            </a:p>
          </p:txBody>
        </p:sp>
        <p:sp>
          <p:nvSpPr>
            <p:cNvPr id="947" name="Google Shape;947;p146"/>
            <p:cNvSpPr/>
            <p:nvPr/>
          </p:nvSpPr>
          <p:spPr>
            <a:xfrm rot="10246653">
              <a:off x="3507768" y="1962162"/>
              <a:ext cx="1034316" cy="1030493"/>
            </a:xfrm>
            <a:custGeom>
              <a:rect b="b" l="l" r="r" t="t"/>
              <a:pathLst>
                <a:path extrusionOk="0" h="57278" w="57260">
                  <a:moveTo>
                    <a:pt x="0" y="28648"/>
                  </a:moveTo>
                  <a:lnTo>
                    <a:pt x="9" y="29380"/>
                  </a:lnTo>
                  <a:lnTo>
                    <a:pt x="81" y="30845"/>
                  </a:lnTo>
                  <a:lnTo>
                    <a:pt x="232" y="32291"/>
                  </a:lnTo>
                  <a:lnTo>
                    <a:pt x="447" y="33711"/>
                  </a:lnTo>
                  <a:lnTo>
                    <a:pt x="732" y="35113"/>
                  </a:lnTo>
                  <a:lnTo>
                    <a:pt x="1090" y="36488"/>
                  </a:lnTo>
                  <a:lnTo>
                    <a:pt x="1509" y="37828"/>
                  </a:lnTo>
                  <a:lnTo>
                    <a:pt x="1983" y="39149"/>
                  </a:lnTo>
                  <a:lnTo>
                    <a:pt x="2527" y="40426"/>
                  </a:lnTo>
                  <a:lnTo>
                    <a:pt x="3135" y="41685"/>
                  </a:lnTo>
                  <a:lnTo>
                    <a:pt x="3795" y="42900"/>
                  </a:lnTo>
                  <a:lnTo>
                    <a:pt x="4510" y="44079"/>
                  </a:lnTo>
                  <a:lnTo>
                    <a:pt x="5287" y="45222"/>
                  </a:lnTo>
                  <a:lnTo>
                    <a:pt x="6108" y="46329"/>
                  </a:lnTo>
                  <a:lnTo>
                    <a:pt x="6983" y="47383"/>
                  </a:lnTo>
                  <a:lnTo>
                    <a:pt x="7903" y="48401"/>
                  </a:lnTo>
                  <a:lnTo>
                    <a:pt x="8877" y="49374"/>
                  </a:lnTo>
                  <a:lnTo>
                    <a:pt x="9895" y="50303"/>
                  </a:lnTo>
                  <a:lnTo>
                    <a:pt x="10957" y="51178"/>
                  </a:lnTo>
                  <a:lnTo>
                    <a:pt x="12056" y="52000"/>
                  </a:lnTo>
                  <a:lnTo>
                    <a:pt x="13199" y="52768"/>
                  </a:lnTo>
                  <a:lnTo>
                    <a:pt x="14377" y="53491"/>
                  </a:lnTo>
                  <a:lnTo>
                    <a:pt x="15592" y="54152"/>
                  </a:lnTo>
                  <a:lnTo>
                    <a:pt x="16851" y="54750"/>
                  </a:lnTo>
                  <a:lnTo>
                    <a:pt x="18128" y="55295"/>
                  </a:lnTo>
                  <a:lnTo>
                    <a:pt x="19450" y="55777"/>
                  </a:lnTo>
                  <a:lnTo>
                    <a:pt x="20789" y="56197"/>
                  </a:lnTo>
                  <a:lnTo>
                    <a:pt x="22164" y="56554"/>
                  </a:lnTo>
                  <a:lnTo>
                    <a:pt x="23557" y="56840"/>
                  </a:lnTo>
                  <a:lnTo>
                    <a:pt x="24986" y="57054"/>
                  </a:lnTo>
                  <a:lnTo>
                    <a:pt x="26424" y="57197"/>
                  </a:lnTo>
                  <a:lnTo>
                    <a:pt x="27889" y="57277"/>
                  </a:lnTo>
                  <a:lnTo>
                    <a:pt x="28630" y="57277"/>
                  </a:lnTo>
                  <a:lnTo>
                    <a:pt x="28630" y="57277"/>
                  </a:lnTo>
                  <a:lnTo>
                    <a:pt x="29371" y="57277"/>
                  </a:lnTo>
                  <a:lnTo>
                    <a:pt x="30835" y="57197"/>
                  </a:lnTo>
                  <a:lnTo>
                    <a:pt x="32273" y="57054"/>
                  </a:lnTo>
                  <a:lnTo>
                    <a:pt x="33702" y="56840"/>
                  </a:lnTo>
                  <a:lnTo>
                    <a:pt x="35095" y="56554"/>
                  </a:lnTo>
                  <a:lnTo>
                    <a:pt x="36470" y="56197"/>
                  </a:lnTo>
                  <a:lnTo>
                    <a:pt x="37810" y="55777"/>
                  </a:lnTo>
                  <a:lnTo>
                    <a:pt x="39131" y="55295"/>
                  </a:lnTo>
                  <a:lnTo>
                    <a:pt x="40408" y="54750"/>
                  </a:lnTo>
                  <a:lnTo>
                    <a:pt x="41667" y="54152"/>
                  </a:lnTo>
                  <a:lnTo>
                    <a:pt x="42882" y="53491"/>
                  </a:lnTo>
                  <a:lnTo>
                    <a:pt x="44061" y="52768"/>
                  </a:lnTo>
                  <a:lnTo>
                    <a:pt x="45204" y="52000"/>
                  </a:lnTo>
                  <a:lnTo>
                    <a:pt x="46302" y="51178"/>
                  </a:lnTo>
                  <a:lnTo>
                    <a:pt x="47365" y="50303"/>
                  </a:lnTo>
                  <a:lnTo>
                    <a:pt x="48383" y="49374"/>
                  </a:lnTo>
                  <a:lnTo>
                    <a:pt x="49356" y="48401"/>
                  </a:lnTo>
                  <a:lnTo>
                    <a:pt x="50276" y="47383"/>
                  </a:lnTo>
                  <a:lnTo>
                    <a:pt x="51151" y="46329"/>
                  </a:lnTo>
                  <a:lnTo>
                    <a:pt x="51973" y="45222"/>
                  </a:lnTo>
                  <a:lnTo>
                    <a:pt x="52750" y="44079"/>
                  </a:lnTo>
                  <a:lnTo>
                    <a:pt x="53464" y="42900"/>
                  </a:lnTo>
                  <a:lnTo>
                    <a:pt x="54125" y="41685"/>
                  </a:lnTo>
                  <a:lnTo>
                    <a:pt x="54732" y="40426"/>
                  </a:lnTo>
                  <a:lnTo>
                    <a:pt x="55277" y="39149"/>
                  </a:lnTo>
                  <a:lnTo>
                    <a:pt x="55759" y="37828"/>
                  </a:lnTo>
                  <a:lnTo>
                    <a:pt x="56170" y="36488"/>
                  </a:lnTo>
                  <a:lnTo>
                    <a:pt x="56527" y="35113"/>
                  </a:lnTo>
                  <a:lnTo>
                    <a:pt x="56813" y="33711"/>
                  </a:lnTo>
                  <a:lnTo>
                    <a:pt x="57027" y="32291"/>
                  </a:lnTo>
                  <a:lnTo>
                    <a:pt x="57179" y="30845"/>
                  </a:lnTo>
                  <a:lnTo>
                    <a:pt x="57250" y="29380"/>
                  </a:lnTo>
                  <a:lnTo>
                    <a:pt x="57259" y="28648"/>
                  </a:lnTo>
                  <a:lnTo>
                    <a:pt x="57259" y="28648"/>
                  </a:lnTo>
                  <a:lnTo>
                    <a:pt x="57250" y="27907"/>
                  </a:lnTo>
                  <a:lnTo>
                    <a:pt x="57179" y="26442"/>
                  </a:lnTo>
                  <a:lnTo>
                    <a:pt x="57027" y="24995"/>
                  </a:lnTo>
                  <a:lnTo>
                    <a:pt x="56813" y="23576"/>
                  </a:lnTo>
                  <a:lnTo>
                    <a:pt x="56527" y="22174"/>
                  </a:lnTo>
                  <a:lnTo>
                    <a:pt x="56170" y="20798"/>
                  </a:lnTo>
                  <a:lnTo>
                    <a:pt x="55759" y="19459"/>
                  </a:lnTo>
                  <a:lnTo>
                    <a:pt x="55277" y="18137"/>
                  </a:lnTo>
                  <a:lnTo>
                    <a:pt x="54732" y="16860"/>
                  </a:lnTo>
                  <a:lnTo>
                    <a:pt x="54125" y="15601"/>
                  </a:lnTo>
                  <a:lnTo>
                    <a:pt x="53464" y="14387"/>
                  </a:lnTo>
                  <a:lnTo>
                    <a:pt x="52750" y="13208"/>
                  </a:lnTo>
                  <a:lnTo>
                    <a:pt x="51973" y="12065"/>
                  </a:lnTo>
                  <a:lnTo>
                    <a:pt x="51151" y="10958"/>
                  </a:lnTo>
                  <a:lnTo>
                    <a:pt x="50276" y="9904"/>
                  </a:lnTo>
                  <a:lnTo>
                    <a:pt x="49356" y="8886"/>
                  </a:lnTo>
                  <a:lnTo>
                    <a:pt x="48383" y="7912"/>
                  </a:lnTo>
                  <a:lnTo>
                    <a:pt x="47365" y="6984"/>
                  </a:lnTo>
                  <a:lnTo>
                    <a:pt x="46302" y="6109"/>
                  </a:lnTo>
                  <a:lnTo>
                    <a:pt x="45204" y="5287"/>
                  </a:lnTo>
                  <a:lnTo>
                    <a:pt x="44061" y="4510"/>
                  </a:lnTo>
                  <a:lnTo>
                    <a:pt x="42882" y="3796"/>
                  </a:lnTo>
                  <a:lnTo>
                    <a:pt x="41667" y="3135"/>
                  </a:lnTo>
                  <a:lnTo>
                    <a:pt x="40408" y="2528"/>
                  </a:lnTo>
                  <a:lnTo>
                    <a:pt x="39131" y="1992"/>
                  </a:lnTo>
                  <a:lnTo>
                    <a:pt x="37810" y="1510"/>
                  </a:lnTo>
                  <a:lnTo>
                    <a:pt x="36470" y="1090"/>
                  </a:lnTo>
                  <a:lnTo>
                    <a:pt x="35095" y="733"/>
                  </a:lnTo>
                  <a:lnTo>
                    <a:pt x="33702" y="447"/>
                  </a:lnTo>
                  <a:lnTo>
                    <a:pt x="32273" y="233"/>
                  </a:lnTo>
                  <a:lnTo>
                    <a:pt x="30835" y="81"/>
                  </a:lnTo>
                  <a:lnTo>
                    <a:pt x="29371" y="9"/>
                  </a:lnTo>
                  <a:lnTo>
                    <a:pt x="28630" y="0"/>
                  </a:lnTo>
                  <a:lnTo>
                    <a:pt x="28630" y="0"/>
                  </a:lnTo>
                  <a:lnTo>
                    <a:pt x="27889" y="9"/>
                  </a:lnTo>
                  <a:lnTo>
                    <a:pt x="26424" y="81"/>
                  </a:lnTo>
                  <a:lnTo>
                    <a:pt x="24986" y="233"/>
                  </a:lnTo>
                  <a:lnTo>
                    <a:pt x="23557" y="447"/>
                  </a:lnTo>
                  <a:lnTo>
                    <a:pt x="22164" y="733"/>
                  </a:lnTo>
                  <a:lnTo>
                    <a:pt x="20789" y="1090"/>
                  </a:lnTo>
                  <a:lnTo>
                    <a:pt x="19450" y="1510"/>
                  </a:lnTo>
                  <a:lnTo>
                    <a:pt x="18128" y="1992"/>
                  </a:lnTo>
                  <a:lnTo>
                    <a:pt x="16851" y="2528"/>
                  </a:lnTo>
                  <a:lnTo>
                    <a:pt x="15592" y="3135"/>
                  </a:lnTo>
                  <a:lnTo>
                    <a:pt x="14377" y="3796"/>
                  </a:lnTo>
                  <a:lnTo>
                    <a:pt x="13199" y="4510"/>
                  </a:lnTo>
                  <a:lnTo>
                    <a:pt x="12056" y="5287"/>
                  </a:lnTo>
                  <a:lnTo>
                    <a:pt x="10957" y="6109"/>
                  </a:lnTo>
                  <a:lnTo>
                    <a:pt x="9895" y="6984"/>
                  </a:lnTo>
                  <a:lnTo>
                    <a:pt x="8877" y="7912"/>
                  </a:lnTo>
                  <a:lnTo>
                    <a:pt x="7903" y="8886"/>
                  </a:lnTo>
                  <a:lnTo>
                    <a:pt x="6983" y="9904"/>
                  </a:lnTo>
                  <a:lnTo>
                    <a:pt x="6108" y="10958"/>
                  </a:lnTo>
                  <a:lnTo>
                    <a:pt x="5287" y="12065"/>
                  </a:lnTo>
                  <a:lnTo>
                    <a:pt x="4510" y="13208"/>
                  </a:lnTo>
                  <a:lnTo>
                    <a:pt x="3795" y="14387"/>
                  </a:lnTo>
                  <a:lnTo>
                    <a:pt x="3135" y="15601"/>
                  </a:lnTo>
                  <a:lnTo>
                    <a:pt x="2527" y="16860"/>
                  </a:lnTo>
                  <a:lnTo>
                    <a:pt x="1983" y="18137"/>
                  </a:lnTo>
                  <a:lnTo>
                    <a:pt x="1509" y="19459"/>
                  </a:lnTo>
                  <a:lnTo>
                    <a:pt x="1090" y="20798"/>
                  </a:lnTo>
                  <a:lnTo>
                    <a:pt x="732" y="22174"/>
                  </a:lnTo>
                  <a:lnTo>
                    <a:pt x="447" y="23576"/>
                  </a:lnTo>
                  <a:lnTo>
                    <a:pt x="232" y="24995"/>
                  </a:lnTo>
                  <a:lnTo>
                    <a:pt x="81" y="26442"/>
                  </a:lnTo>
                  <a:lnTo>
                    <a:pt x="9" y="27907"/>
                  </a:lnTo>
                  <a:lnTo>
                    <a:pt x="0" y="2864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46"/>
            <p:cNvSpPr/>
            <p:nvPr/>
          </p:nvSpPr>
          <p:spPr>
            <a:xfrm rot="10246653">
              <a:off x="3589793" y="2043780"/>
              <a:ext cx="870263" cy="867260"/>
            </a:xfrm>
            <a:custGeom>
              <a:rect b="b" l="l" r="r" t="t"/>
              <a:pathLst>
                <a:path extrusionOk="0" h="48205" w="48178">
                  <a:moveTo>
                    <a:pt x="7046" y="7064"/>
                  </a:moveTo>
                  <a:lnTo>
                    <a:pt x="6618" y="7502"/>
                  </a:lnTo>
                  <a:lnTo>
                    <a:pt x="5787" y="8422"/>
                  </a:lnTo>
                  <a:lnTo>
                    <a:pt x="5010" y="9368"/>
                  </a:lnTo>
                  <a:lnTo>
                    <a:pt x="4296" y="10342"/>
                  </a:lnTo>
                  <a:lnTo>
                    <a:pt x="3635" y="11342"/>
                  </a:lnTo>
                  <a:lnTo>
                    <a:pt x="3028" y="12369"/>
                  </a:lnTo>
                  <a:lnTo>
                    <a:pt x="2474" y="13423"/>
                  </a:lnTo>
                  <a:lnTo>
                    <a:pt x="1983" y="14494"/>
                  </a:lnTo>
                  <a:lnTo>
                    <a:pt x="1537" y="15584"/>
                  </a:lnTo>
                  <a:lnTo>
                    <a:pt x="1153" y="16682"/>
                  </a:lnTo>
                  <a:lnTo>
                    <a:pt x="822" y="17807"/>
                  </a:lnTo>
                  <a:lnTo>
                    <a:pt x="545" y="18932"/>
                  </a:lnTo>
                  <a:lnTo>
                    <a:pt x="331" y="20075"/>
                  </a:lnTo>
                  <a:lnTo>
                    <a:pt x="161" y="21218"/>
                  </a:lnTo>
                  <a:lnTo>
                    <a:pt x="54" y="22370"/>
                  </a:lnTo>
                  <a:lnTo>
                    <a:pt x="1" y="23531"/>
                  </a:lnTo>
                  <a:lnTo>
                    <a:pt x="1" y="24683"/>
                  </a:lnTo>
                  <a:lnTo>
                    <a:pt x="54" y="25835"/>
                  </a:lnTo>
                  <a:lnTo>
                    <a:pt x="161" y="26996"/>
                  </a:lnTo>
                  <a:lnTo>
                    <a:pt x="331" y="28139"/>
                  </a:lnTo>
                  <a:lnTo>
                    <a:pt x="545" y="29282"/>
                  </a:lnTo>
                  <a:lnTo>
                    <a:pt x="822" y="30407"/>
                  </a:lnTo>
                  <a:lnTo>
                    <a:pt x="1153" y="31524"/>
                  </a:lnTo>
                  <a:lnTo>
                    <a:pt x="1537" y="32631"/>
                  </a:lnTo>
                  <a:lnTo>
                    <a:pt x="1983" y="33720"/>
                  </a:lnTo>
                  <a:lnTo>
                    <a:pt x="2474" y="34792"/>
                  </a:lnTo>
                  <a:lnTo>
                    <a:pt x="3028" y="35837"/>
                  </a:lnTo>
                  <a:lnTo>
                    <a:pt x="3635" y="36864"/>
                  </a:lnTo>
                  <a:lnTo>
                    <a:pt x="4296" y="37864"/>
                  </a:lnTo>
                  <a:lnTo>
                    <a:pt x="5010" y="38846"/>
                  </a:lnTo>
                  <a:lnTo>
                    <a:pt x="5787" y="39793"/>
                  </a:lnTo>
                  <a:lnTo>
                    <a:pt x="6609" y="40704"/>
                  </a:lnTo>
                  <a:lnTo>
                    <a:pt x="7046" y="41150"/>
                  </a:lnTo>
                  <a:lnTo>
                    <a:pt x="7046" y="41150"/>
                  </a:lnTo>
                  <a:lnTo>
                    <a:pt x="7493" y="41588"/>
                  </a:lnTo>
                  <a:lnTo>
                    <a:pt x="8404" y="42409"/>
                  </a:lnTo>
                  <a:lnTo>
                    <a:pt x="9350" y="43186"/>
                  </a:lnTo>
                  <a:lnTo>
                    <a:pt x="10333" y="43901"/>
                  </a:lnTo>
                  <a:lnTo>
                    <a:pt x="11333" y="44561"/>
                  </a:lnTo>
                  <a:lnTo>
                    <a:pt x="12360" y="45169"/>
                  </a:lnTo>
                  <a:lnTo>
                    <a:pt x="13404" y="45722"/>
                  </a:lnTo>
                  <a:lnTo>
                    <a:pt x="14476" y="46222"/>
                  </a:lnTo>
                  <a:lnTo>
                    <a:pt x="15566" y="46660"/>
                  </a:lnTo>
                  <a:lnTo>
                    <a:pt x="16664" y="47044"/>
                  </a:lnTo>
                  <a:lnTo>
                    <a:pt x="17789" y="47374"/>
                  </a:lnTo>
                  <a:lnTo>
                    <a:pt x="18914" y="47651"/>
                  </a:lnTo>
                  <a:lnTo>
                    <a:pt x="20057" y="47874"/>
                  </a:lnTo>
                  <a:lnTo>
                    <a:pt x="21200" y="48035"/>
                  </a:lnTo>
                  <a:lnTo>
                    <a:pt x="22352" y="48151"/>
                  </a:lnTo>
                  <a:lnTo>
                    <a:pt x="23504" y="48205"/>
                  </a:lnTo>
                  <a:lnTo>
                    <a:pt x="24665" y="48205"/>
                  </a:lnTo>
                  <a:lnTo>
                    <a:pt x="25817" y="48151"/>
                  </a:lnTo>
                  <a:lnTo>
                    <a:pt x="26969" y="48035"/>
                  </a:lnTo>
                  <a:lnTo>
                    <a:pt x="28121" y="47874"/>
                  </a:lnTo>
                  <a:lnTo>
                    <a:pt x="29255" y="47651"/>
                  </a:lnTo>
                  <a:lnTo>
                    <a:pt x="30389" y="47374"/>
                  </a:lnTo>
                  <a:lnTo>
                    <a:pt x="31505" y="47044"/>
                  </a:lnTo>
                  <a:lnTo>
                    <a:pt x="32604" y="46660"/>
                  </a:lnTo>
                  <a:lnTo>
                    <a:pt x="33693" y="46222"/>
                  </a:lnTo>
                  <a:lnTo>
                    <a:pt x="34765" y="45722"/>
                  </a:lnTo>
                  <a:lnTo>
                    <a:pt x="35810" y="45169"/>
                  </a:lnTo>
                  <a:lnTo>
                    <a:pt x="36837" y="44561"/>
                  </a:lnTo>
                  <a:lnTo>
                    <a:pt x="37837" y="43901"/>
                  </a:lnTo>
                  <a:lnTo>
                    <a:pt x="38819" y="43186"/>
                  </a:lnTo>
                  <a:lnTo>
                    <a:pt x="39766" y="42409"/>
                  </a:lnTo>
                  <a:lnTo>
                    <a:pt x="40677" y="41588"/>
                  </a:lnTo>
                  <a:lnTo>
                    <a:pt x="41123" y="41150"/>
                  </a:lnTo>
                  <a:lnTo>
                    <a:pt x="41123" y="41150"/>
                  </a:lnTo>
                  <a:lnTo>
                    <a:pt x="41561" y="40704"/>
                  </a:lnTo>
                  <a:lnTo>
                    <a:pt x="42382" y="39793"/>
                  </a:lnTo>
                  <a:lnTo>
                    <a:pt x="43159" y="38846"/>
                  </a:lnTo>
                  <a:lnTo>
                    <a:pt x="43873" y="37864"/>
                  </a:lnTo>
                  <a:lnTo>
                    <a:pt x="44534" y="36864"/>
                  </a:lnTo>
                  <a:lnTo>
                    <a:pt x="45142" y="35837"/>
                  </a:lnTo>
                  <a:lnTo>
                    <a:pt x="45695" y="34792"/>
                  </a:lnTo>
                  <a:lnTo>
                    <a:pt x="46186" y="33720"/>
                  </a:lnTo>
                  <a:lnTo>
                    <a:pt x="46633" y="32631"/>
                  </a:lnTo>
                  <a:lnTo>
                    <a:pt x="47017" y="31524"/>
                  </a:lnTo>
                  <a:lnTo>
                    <a:pt x="47347" y="30407"/>
                  </a:lnTo>
                  <a:lnTo>
                    <a:pt x="47624" y="29282"/>
                  </a:lnTo>
                  <a:lnTo>
                    <a:pt x="47847" y="28139"/>
                  </a:lnTo>
                  <a:lnTo>
                    <a:pt x="48008" y="26996"/>
                  </a:lnTo>
                  <a:lnTo>
                    <a:pt x="48115" y="25835"/>
                  </a:lnTo>
                  <a:lnTo>
                    <a:pt x="48178" y="24683"/>
                  </a:lnTo>
                  <a:lnTo>
                    <a:pt x="48178" y="23531"/>
                  </a:lnTo>
                  <a:lnTo>
                    <a:pt x="48115" y="22370"/>
                  </a:lnTo>
                  <a:lnTo>
                    <a:pt x="48008" y="21218"/>
                  </a:lnTo>
                  <a:lnTo>
                    <a:pt x="47838" y="20075"/>
                  </a:lnTo>
                  <a:lnTo>
                    <a:pt x="47624" y="18932"/>
                  </a:lnTo>
                  <a:lnTo>
                    <a:pt x="47347" y="17807"/>
                  </a:lnTo>
                  <a:lnTo>
                    <a:pt x="47017" y="16682"/>
                  </a:lnTo>
                  <a:lnTo>
                    <a:pt x="46633" y="15584"/>
                  </a:lnTo>
                  <a:lnTo>
                    <a:pt x="46186" y="14494"/>
                  </a:lnTo>
                  <a:lnTo>
                    <a:pt x="45695" y="13423"/>
                  </a:lnTo>
                  <a:lnTo>
                    <a:pt x="45142" y="12369"/>
                  </a:lnTo>
                  <a:lnTo>
                    <a:pt x="44534" y="11342"/>
                  </a:lnTo>
                  <a:lnTo>
                    <a:pt x="43873" y="10342"/>
                  </a:lnTo>
                  <a:lnTo>
                    <a:pt x="43159" y="9368"/>
                  </a:lnTo>
                  <a:lnTo>
                    <a:pt x="42382" y="8422"/>
                  </a:lnTo>
                  <a:lnTo>
                    <a:pt x="41561" y="7502"/>
                  </a:lnTo>
                  <a:lnTo>
                    <a:pt x="41123" y="7064"/>
                  </a:lnTo>
                  <a:lnTo>
                    <a:pt x="41123" y="7064"/>
                  </a:lnTo>
                  <a:lnTo>
                    <a:pt x="40677" y="6627"/>
                  </a:lnTo>
                  <a:lnTo>
                    <a:pt x="39766" y="5796"/>
                  </a:lnTo>
                  <a:lnTo>
                    <a:pt x="38819" y="5028"/>
                  </a:lnTo>
                  <a:lnTo>
                    <a:pt x="37837" y="4305"/>
                  </a:lnTo>
                  <a:lnTo>
                    <a:pt x="36837" y="3644"/>
                  </a:lnTo>
                  <a:lnTo>
                    <a:pt x="35810" y="3037"/>
                  </a:lnTo>
                  <a:lnTo>
                    <a:pt x="34765" y="2492"/>
                  </a:lnTo>
                  <a:lnTo>
                    <a:pt x="33693" y="1992"/>
                  </a:lnTo>
                  <a:lnTo>
                    <a:pt x="32604" y="1555"/>
                  </a:lnTo>
                  <a:lnTo>
                    <a:pt x="31505" y="1162"/>
                  </a:lnTo>
                  <a:lnTo>
                    <a:pt x="30380" y="831"/>
                  </a:lnTo>
                  <a:lnTo>
                    <a:pt x="29255" y="555"/>
                  </a:lnTo>
                  <a:lnTo>
                    <a:pt x="28112" y="340"/>
                  </a:lnTo>
                  <a:lnTo>
                    <a:pt x="26969" y="171"/>
                  </a:lnTo>
                  <a:lnTo>
                    <a:pt x="25817" y="63"/>
                  </a:lnTo>
                  <a:lnTo>
                    <a:pt x="24665" y="10"/>
                  </a:lnTo>
                  <a:lnTo>
                    <a:pt x="24085" y="1"/>
                  </a:lnTo>
                  <a:lnTo>
                    <a:pt x="24085" y="1"/>
                  </a:lnTo>
                  <a:lnTo>
                    <a:pt x="23504" y="10"/>
                  </a:lnTo>
                  <a:lnTo>
                    <a:pt x="22352" y="63"/>
                  </a:lnTo>
                  <a:lnTo>
                    <a:pt x="21200" y="171"/>
                  </a:lnTo>
                  <a:lnTo>
                    <a:pt x="20057" y="340"/>
                  </a:lnTo>
                  <a:lnTo>
                    <a:pt x="18914" y="555"/>
                  </a:lnTo>
                  <a:lnTo>
                    <a:pt x="17789" y="831"/>
                  </a:lnTo>
                  <a:lnTo>
                    <a:pt x="16664" y="1162"/>
                  </a:lnTo>
                  <a:lnTo>
                    <a:pt x="15566" y="1555"/>
                  </a:lnTo>
                  <a:lnTo>
                    <a:pt x="14476" y="1992"/>
                  </a:lnTo>
                  <a:lnTo>
                    <a:pt x="13404" y="2492"/>
                  </a:lnTo>
                  <a:lnTo>
                    <a:pt x="12360" y="3037"/>
                  </a:lnTo>
                  <a:lnTo>
                    <a:pt x="11333" y="3644"/>
                  </a:lnTo>
                  <a:lnTo>
                    <a:pt x="10333" y="4305"/>
                  </a:lnTo>
                  <a:lnTo>
                    <a:pt x="9359" y="5028"/>
                  </a:lnTo>
                  <a:lnTo>
                    <a:pt x="8413" y="5796"/>
                  </a:lnTo>
                  <a:lnTo>
                    <a:pt x="7493" y="6627"/>
                  </a:lnTo>
                  <a:lnTo>
                    <a:pt x="7046" y="7064"/>
                  </a:lnTo>
                  <a:close/>
                </a:path>
              </a:pathLst>
            </a:custGeom>
            <a:solidFill>
              <a:srgbClr val="E1E1E4">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9" name="Google Shape;949;p146"/>
          <p:cNvSpPr txBox="1"/>
          <p:nvPr/>
        </p:nvSpPr>
        <p:spPr>
          <a:xfrm>
            <a:off x="4860474" y="3460521"/>
            <a:ext cx="1839300" cy="972000"/>
          </a:xfrm>
          <a:prstGeom prst="rect">
            <a:avLst/>
          </a:prstGeom>
          <a:noFill/>
          <a:ln>
            <a:noFill/>
          </a:ln>
        </p:spPr>
        <p:txBody>
          <a:bodyPr anchorCtr="0" anchor="t" bIns="17150" lIns="34275" spcFirstLastPara="1" rIns="34275" wrap="square" tIns="17150">
            <a:normAutofit lnSpcReduction="20000"/>
          </a:bodyPr>
          <a:lstStyle/>
          <a:p>
            <a:pPr indent="0" lvl="0" marL="0" marR="0" rtl="0" algn="ctr">
              <a:lnSpc>
                <a:spcPct val="156250"/>
              </a:lnSpc>
              <a:spcBef>
                <a:spcPts val="0"/>
              </a:spcBef>
              <a:spcAft>
                <a:spcPts val="0"/>
              </a:spcAft>
              <a:buClr>
                <a:srgbClr val="000000"/>
              </a:buClr>
              <a:buSzPts val="1500"/>
              <a:buFont typeface="Plus Jakarta Sans Medium"/>
              <a:buNone/>
            </a:pPr>
            <a:r>
              <a:rPr lang="en" sz="1200">
                <a:latin typeface="Inter"/>
                <a:ea typeface="Inter"/>
                <a:cs typeface="Inter"/>
                <a:sym typeface="Inter"/>
              </a:rPr>
              <a:t>Organizations experience late payments on IT invoices resulting in penalties</a:t>
            </a:r>
            <a:endParaRPr sz="500">
              <a:latin typeface="Inter"/>
              <a:ea typeface="Inter"/>
              <a:cs typeface="Inter"/>
              <a:sym typeface="Inter"/>
            </a:endParaRPr>
          </a:p>
        </p:txBody>
      </p:sp>
      <p:grpSp>
        <p:nvGrpSpPr>
          <p:cNvPr id="950" name="Google Shape;950;p146"/>
          <p:cNvGrpSpPr/>
          <p:nvPr/>
        </p:nvGrpSpPr>
        <p:grpSpPr>
          <a:xfrm>
            <a:off x="4517701" y="1296841"/>
            <a:ext cx="2405693" cy="2416883"/>
            <a:chOff x="5020375" y="1082451"/>
            <a:chExt cx="2687324" cy="2699824"/>
          </a:xfrm>
        </p:grpSpPr>
        <p:pic>
          <p:nvPicPr>
            <p:cNvPr id="951" name="Google Shape;951;p146" title="Chart"/>
            <p:cNvPicPr preferRelativeResize="0"/>
            <p:nvPr/>
          </p:nvPicPr>
          <p:blipFill rotWithShape="1">
            <a:blip r:embed="rId3">
              <a:alphaModFix/>
            </a:blip>
            <a:srcRect b="-19" l="19363" r="19705" t="2837"/>
            <a:stretch/>
          </p:blipFill>
          <p:spPr>
            <a:xfrm rot="-3815969">
              <a:off x="5352290" y="1434503"/>
              <a:ext cx="2023494" cy="1995720"/>
            </a:xfrm>
            <a:prstGeom prst="rect">
              <a:avLst/>
            </a:prstGeom>
            <a:noFill/>
            <a:ln>
              <a:noFill/>
            </a:ln>
          </p:spPr>
        </p:pic>
        <p:sp>
          <p:nvSpPr>
            <p:cNvPr id="952" name="Google Shape;952;p146"/>
            <p:cNvSpPr/>
            <p:nvPr/>
          </p:nvSpPr>
          <p:spPr>
            <a:xfrm rot="10246732">
              <a:off x="5695740" y="1778978"/>
              <a:ext cx="1336595" cy="1331666"/>
            </a:xfrm>
            <a:custGeom>
              <a:rect b="b" l="l" r="r" t="t"/>
              <a:pathLst>
                <a:path extrusionOk="0" h="76932" w="76906">
                  <a:moveTo>
                    <a:pt x="38453" y="1"/>
                  </a:moveTo>
                  <a:lnTo>
                    <a:pt x="39444" y="9"/>
                  </a:lnTo>
                  <a:lnTo>
                    <a:pt x="41409" y="108"/>
                  </a:lnTo>
                  <a:lnTo>
                    <a:pt x="43346" y="304"/>
                  </a:lnTo>
                  <a:lnTo>
                    <a:pt x="45257" y="599"/>
                  </a:lnTo>
                  <a:lnTo>
                    <a:pt x="47133" y="983"/>
                  </a:lnTo>
                  <a:lnTo>
                    <a:pt x="48981" y="1456"/>
                  </a:lnTo>
                  <a:lnTo>
                    <a:pt x="50785" y="2019"/>
                  </a:lnTo>
                  <a:lnTo>
                    <a:pt x="52553" y="2662"/>
                  </a:lnTo>
                  <a:lnTo>
                    <a:pt x="54277" y="3394"/>
                  </a:lnTo>
                  <a:lnTo>
                    <a:pt x="55955" y="4207"/>
                  </a:lnTo>
                  <a:lnTo>
                    <a:pt x="57590" y="5091"/>
                  </a:lnTo>
                  <a:lnTo>
                    <a:pt x="59179" y="6055"/>
                  </a:lnTo>
                  <a:lnTo>
                    <a:pt x="60715" y="7091"/>
                  </a:lnTo>
                  <a:lnTo>
                    <a:pt x="62189" y="8198"/>
                  </a:lnTo>
                  <a:lnTo>
                    <a:pt x="63617" y="9377"/>
                  </a:lnTo>
                  <a:lnTo>
                    <a:pt x="64984" y="10618"/>
                  </a:lnTo>
                  <a:lnTo>
                    <a:pt x="66287" y="11922"/>
                  </a:lnTo>
                  <a:lnTo>
                    <a:pt x="67529" y="13288"/>
                  </a:lnTo>
                  <a:lnTo>
                    <a:pt x="68707" y="14717"/>
                  </a:lnTo>
                  <a:lnTo>
                    <a:pt x="69815" y="16199"/>
                  </a:lnTo>
                  <a:lnTo>
                    <a:pt x="70851" y="17735"/>
                  </a:lnTo>
                  <a:lnTo>
                    <a:pt x="71815" y="19316"/>
                  </a:lnTo>
                  <a:lnTo>
                    <a:pt x="72699" y="20950"/>
                  </a:lnTo>
                  <a:lnTo>
                    <a:pt x="73512" y="22638"/>
                  </a:lnTo>
                  <a:lnTo>
                    <a:pt x="74235" y="24361"/>
                  </a:lnTo>
                  <a:lnTo>
                    <a:pt x="74887" y="26130"/>
                  </a:lnTo>
                  <a:lnTo>
                    <a:pt x="75450" y="27933"/>
                  </a:lnTo>
                  <a:lnTo>
                    <a:pt x="75923" y="29782"/>
                  </a:lnTo>
                  <a:lnTo>
                    <a:pt x="76307" y="31657"/>
                  </a:lnTo>
                  <a:lnTo>
                    <a:pt x="76602" y="33568"/>
                  </a:lnTo>
                  <a:lnTo>
                    <a:pt x="76798" y="35506"/>
                  </a:lnTo>
                  <a:lnTo>
                    <a:pt x="76896" y="37471"/>
                  </a:lnTo>
                  <a:lnTo>
                    <a:pt x="76905" y="38471"/>
                  </a:lnTo>
                  <a:lnTo>
                    <a:pt x="76896" y="39462"/>
                  </a:lnTo>
                  <a:lnTo>
                    <a:pt x="76798" y="41427"/>
                  </a:lnTo>
                  <a:lnTo>
                    <a:pt x="76602" y="43364"/>
                  </a:lnTo>
                  <a:lnTo>
                    <a:pt x="76307" y="45275"/>
                  </a:lnTo>
                  <a:lnTo>
                    <a:pt x="75923" y="47151"/>
                  </a:lnTo>
                  <a:lnTo>
                    <a:pt x="75450" y="48999"/>
                  </a:lnTo>
                  <a:lnTo>
                    <a:pt x="74887" y="50803"/>
                  </a:lnTo>
                  <a:lnTo>
                    <a:pt x="74235" y="52571"/>
                  </a:lnTo>
                  <a:lnTo>
                    <a:pt x="73512" y="54295"/>
                  </a:lnTo>
                  <a:lnTo>
                    <a:pt x="72699" y="55982"/>
                  </a:lnTo>
                  <a:lnTo>
                    <a:pt x="71815" y="57617"/>
                  </a:lnTo>
                  <a:lnTo>
                    <a:pt x="70851" y="59197"/>
                  </a:lnTo>
                  <a:lnTo>
                    <a:pt x="69815" y="60733"/>
                  </a:lnTo>
                  <a:lnTo>
                    <a:pt x="68707" y="62215"/>
                  </a:lnTo>
                  <a:lnTo>
                    <a:pt x="67529" y="63644"/>
                  </a:lnTo>
                  <a:lnTo>
                    <a:pt x="66287" y="65011"/>
                  </a:lnTo>
                  <a:lnTo>
                    <a:pt x="64984" y="66314"/>
                  </a:lnTo>
                  <a:lnTo>
                    <a:pt x="63617" y="67556"/>
                  </a:lnTo>
                  <a:lnTo>
                    <a:pt x="62189" y="68725"/>
                  </a:lnTo>
                  <a:lnTo>
                    <a:pt x="60715" y="69833"/>
                  </a:lnTo>
                  <a:lnTo>
                    <a:pt x="59179" y="70878"/>
                  </a:lnTo>
                  <a:lnTo>
                    <a:pt x="57590" y="71842"/>
                  </a:lnTo>
                  <a:lnTo>
                    <a:pt x="55955" y="72726"/>
                  </a:lnTo>
                  <a:lnTo>
                    <a:pt x="54277" y="73539"/>
                  </a:lnTo>
                  <a:lnTo>
                    <a:pt x="52553" y="74262"/>
                  </a:lnTo>
                  <a:lnTo>
                    <a:pt x="50785" y="74914"/>
                  </a:lnTo>
                  <a:lnTo>
                    <a:pt x="48981" y="75476"/>
                  </a:lnTo>
                  <a:lnTo>
                    <a:pt x="47133" y="75950"/>
                  </a:lnTo>
                  <a:lnTo>
                    <a:pt x="45257" y="76334"/>
                  </a:lnTo>
                  <a:lnTo>
                    <a:pt x="43346" y="76628"/>
                  </a:lnTo>
                  <a:lnTo>
                    <a:pt x="41409" y="76825"/>
                  </a:lnTo>
                  <a:lnTo>
                    <a:pt x="39444" y="76923"/>
                  </a:lnTo>
                  <a:lnTo>
                    <a:pt x="38453" y="76932"/>
                  </a:lnTo>
                  <a:lnTo>
                    <a:pt x="37461" y="76923"/>
                  </a:lnTo>
                  <a:lnTo>
                    <a:pt x="35488" y="76825"/>
                  </a:lnTo>
                  <a:lnTo>
                    <a:pt x="33550" y="76628"/>
                  </a:lnTo>
                  <a:lnTo>
                    <a:pt x="31648" y="76334"/>
                  </a:lnTo>
                  <a:lnTo>
                    <a:pt x="29764" y="75950"/>
                  </a:lnTo>
                  <a:lnTo>
                    <a:pt x="27924" y="75476"/>
                  </a:lnTo>
                  <a:lnTo>
                    <a:pt x="26120" y="74914"/>
                  </a:lnTo>
                  <a:lnTo>
                    <a:pt x="24352" y="74262"/>
                  </a:lnTo>
                  <a:lnTo>
                    <a:pt x="22629" y="73539"/>
                  </a:lnTo>
                  <a:lnTo>
                    <a:pt x="20950" y="72726"/>
                  </a:lnTo>
                  <a:lnTo>
                    <a:pt x="19316" y="71842"/>
                  </a:lnTo>
                  <a:lnTo>
                    <a:pt x="17726" y="70878"/>
                  </a:lnTo>
                  <a:lnTo>
                    <a:pt x="16190" y="69833"/>
                  </a:lnTo>
                  <a:lnTo>
                    <a:pt x="14708" y="68725"/>
                  </a:lnTo>
                  <a:lnTo>
                    <a:pt x="13288" y="67556"/>
                  </a:lnTo>
                  <a:lnTo>
                    <a:pt x="11922" y="66314"/>
                  </a:lnTo>
                  <a:lnTo>
                    <a:pt x="10618" y="65011"/>
                  </a:lnTo>
                  <a:lnTo>
                    <a:pt x="9377" y="63644"/>
                  </a:lnTo>
                  <a:lnTo>
                    <a:pt x="8198" y="62215"/>
                  </a:lnTo>
                  <a:lnTo>
                    <a:pt x="7091" y="60733"/>
                  </a:lnTo>
                  <a:lnTo>
                    <a:pt x="6055" y="59197"/>
                  </a:lnTo>
                  <a:lnTo>
                    <a:pt x="5099" y="57617"/>
                  </a:lnTo>
                  <a:lnTo>
                    <a:pt x="4206" y="55982"/>
                  </a:lnTo>
                  <a:lnTo>
                    <a:pt x="3394" y="54295"/>
                  </a:lnTo>
                  <a:lnTo>
                    <a:pt x="2670" y="52571"/>
                  </a:lnTo>
                  <a:lnTo>
                    <a:pt x="2018" y="50803"/>
                  </a:lnTo>
                  <a:lnTo>
                    <a:pt x="1456" y="48999"/>
                  </a:lnTo>
                  <a:lnTo>
                    <a:pt x="983" y="47151"/>
                  </a:lnTo>
                  <a:lnTo>
                    <a:pt x="599" y="45275"/>
                  </a:lnTo>
                  <a:lnTo>
                    <a:pt x="313" y="43364"/>
                  </a:lnTo>
                  <a:lnTo>
                    <a:pt x="116" y="41427"/>
                  </a:lnTo>
                  <a:lnTo>
                    <a:pt x="9" y="39462"/>
                  </a:lnTo>
                  <a:lnTo>
                    <a:pt x="0" y="38471"/>
                  </a:lnTo>
                  <a:lnTo>
                    <a:pt x="9" y="37471"/>
                  </a:lnTo>
                  <a:lnTo>
                    <a:pt x="116" y="35506"/>
                  </a:lnTo>
                  <a:lnTo>
                    <a:pt x="313" y="33568"/>
                  </a:lnTo>
                  <a:lnTo>
                    <a:pt x="599" y="31657"/>
                  </a:lnTo>
                  <a:lnTo>
                    <a:pt x="983" y="29782"/>
                  </a:lnTo>
                  <a:lnTo>
                    <a:pt x="1456" y="27933"/>
                  </a:lnTo>
                  <a:lnTo>
                    <a:pt x="2018" y="26130"/>
                  </a:lnTo>
                  <a:lnTo>
                    <a:pt x="2670" y="24361"/>
                  </a:lnTo>
                  <a:lnTo>
                    <a:pt x="3394" y="22638"/>
                  </a:lnTo>
                  <a:lnTo>
                    <a:pt x="4206" y="20950"/>
                  </a:lnTo>
                  <a:lnTo>
                    <a:pt x="5099" y="19316"/>
                  </a:lnTo>
                  <a:lnTo>
                    <a:pt x="6055" y="17735"/>
                  </a:lnTo>
                  <a:lnTo>
                    <a:pt x="7091" y="16199"/>
                  </a:lnTo>
                  <a:lnTo>
                    <a:pt x="8198" y="14717"/>
                  </a:lnTo>
                  <a:lnTo>
                    <a:pt x="9377" y="13288"/>
                  </a:lnTo>
                  <a:lnTo>
                    <a:pt x="10618" y="11922"/>
                  </a:lnTo>
                  <a:lnTo>
                    <a:pt x="11922" y="10618"/>
                  </a:lnTo>
                  <a:lnTo>
                    <a:pt x="13288" y="9377"/>
                  </a:lnTo>
                  <a:lnTo>
                    <a:pt x="14708" y="8198"/>
                  </a:lnTo>
                  <a:lnTo>
                    <a:pt x="16190" y="7091"/>
                  </a:lnTo>
                  <a:lnTo>
                    <a:pt x="17726" y="6055"/>
                  </a:lnTo>
                  <a:lnTo>
                    <a:pt x="19316" y="5091"/>
                  </a:lnTo>
                  <a:lnTo>
                    <a:pt x="20950" y="4207"/>
                  </a:lnTo>
                  <a:lnTo>
                    <a:pt x="22629" y="3394"/>
                  </a:lnTo>
                  <a:lnTo>
                    <a:pt x="24352" y="2662"/>
                  </a:lnTo>
                  <a:lnTo>
                    <a:pt x="26120" y="2019"/>
                  </a:lnTo>
                  <a:lnTo>
                    <a:pt x="27924" y="1456"/>
                  </a:lnTo>
                  <a:lnTo>
                    <a:pt x="29764" y="983"/>
                  </a:lnTo>
                  <a:lnTo>
                    <a:pt x="31648" y="599"/>
                  </a:lnTo>
                  <a:lnTo>
                    <a:pt x="33550" y="304"/>
                  </a:lnTo>
                  <a:lnTo>
                    <a:pt x="35488" y="108"/>
                  </a:lnTo>
                  <a:lnTo>
                    <a:pt x="37461" y="9"/>
                  </a:lnTo>
                  <a:lnTo>
                    <a:pt x="38453" y="1"/>
                  </a:lnTo>
                  <a:close/>
                </a:path>
              </a:pathLst>
            </a:custGeom>
            <a:solidFill>
              <a:srgbClr val="FFFFFF">
                <a:alpha val="21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46"/>
            <p:cNvSpPr txBox="1"/>
            <p:nvPr/>
          </p:nvSpPr>
          <p:spPr>
            <a:xfrm>
              <a:off x="5815479" y="1601326"/>
              <a:ext cx="1097100" cy="2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FFFFFF"/>
                  </a:solidFill>
                  <a:latin typeface="Inter"/>
                  <a:ea typeface="Inter"/>
                  <a:cs typeface="Inter"/>
                  <a:sym typeface="Inter"/>
                </a:rPr>
                <a:t>41%</a:t>
              </a:r>
              <a:endParaRPr b="1" sz="2300">
                <a:solidFill>
                  <a:srgbClr val="FFFFFF"/>
                </a:solidFill>
                <a:latin typeface="Inter"/>
                <a:ea typeface="Inter"/>
                <a:cs typeface="Inter"/>
                <a:sym typeface="Inter"/>
              </a:endParaRPr>
            </a:p>
          </p:txBody>
        </p:sp>
        <p:sp>
          <p:nvSpPr>
            <p:cNvPr id="954" name="Google Shape;954;p146"/>
            <p:cNvSpPr/>
            <p:nvPr/>
          </p:nvSpPr>
          <p:spPr>
            <a:xfrm rot="10246732">
              <a:off x="5866461" y="1949067"/>
              <a:ext cx="995155" cy="991462"/>
            </a:xfrm>
            <a:custGeom>
              <a:rect b="b" l="l" r="r" t="t"/>
              <a:pathLst>
                <a:path extrusionOk="0" h="57278" w="57260">
                  <a:moveTo>
                    <a:pt x="0" y="28648"/>
                  </a:moveTo>
                  <a:lnTo>
                    <a:pt x="9" y="29380"/>
                  </a:lnTo>
                  <a:lnTo>
                    <a:pt x="81" y="30845"/>
                  </a:lnTo>
                  <a:lnTo>
                    <a:pt x="232" y="32291"/>
                  </a:lnTo>
                  <a:lnTo>
                    <a:pt x="447" y="33711"/>
                  </a:lnTo>
                  <a:lnTo>
                    <a:pt x="732" y="35113"/>
                  </a:lnTo>
                  <a:lnTo>
                    <a:pt x="1090" y="36488"/>
                  </a:lnTo>
                  <a:lnTo>
                    <a:pt x="1509" y="37828"/>
                  </a:lnTo>
                  <a:lnTo>
                    <a:pt x="1983" y="39149"/>
                  </a:lnTo>
                  <a:lnTo>
                    <a:pt x="2527" y="40426"/>
                  </a:lnTo>
                  <a:lnTo>
                    <a:pt x="3135" y="41685"/>
                  </a:lnTo>
                  <a:lnTo>
                    <a:pt x="3795" y="42900"/>
                  </a:lnTo>
                  <a:lnTo>
                    <a:pt x="4510" y="44079"/>
                  </a:lnTo>
                  <a:lnTo>
                    <a:pt x="5287" y="45222"/>
                  </a:lnTo>
                  <a:lnTo>
                    <a:pt x="6108" y="46329"/>
                  </a:lnTo>
                  <a:lnTo>
                    <a:pt x="6983" y="47383"/>
                  </a:lnTo>
                  <a:lnTo>
                    <a:pt x="7903" y="48401"/>
                  </a:lnTo>
                  <a:lnTo>
                    <a:pt x="8877" y="49374"/>
                  </a:lnTo>
                  <a:lnTo>
                    <a:pt x="9895" y="50303"/>
                  </a:lnTo>
                  <a:lnTo>
                    <a:pt x="10957" y="51178"/>
                  </a:lnTo>
                  <a:lnTo>
                    <a:pt x="12056" y="52000"/>
                  </a:lnTo>
                  <a:lnTo>
                    <a:pt x="13199" y="52768"/>
                  </a:lnTo>
                  <a:lnTo>
                    <a:pt x="14377" y="53491"/>
                  </a:lnTo>
                  <a:lnTo>
                    <a:pt x="15592" y="54152"/>
                  </a:lnTo>
                  <a:lnTo>
                    <a:pt x="16851" y="54750"/>
                  </a:lnTo>
                  <a:lnTo>
                    <a:pt x="18128" y="55295"/>
                  </a:lnTo>
                  <a:lnTo>
                    <a:pt x="19450" y="55777"/>
                  </a:lnTo>
                  <a:lnTo>
                    <a:pt x="20789" y="56197"/>
                  </a:lnTo>
                  <a:lnTo>
                    <a:pt x="22164" y="56554"/>
                  </a:lnTo>
                  <a:lnTo>
                    <a:pt x="23557" y="56840"/>
                  </a:lnTo>
                  <a:lnTo>
                    <a:pt x="24986" y="57054"/>
                  </a:lnTo>
                  <a:lnTo>
                    <a:pt x="26424" y="57197"/>
                  </a:lnTo>
                  <a:lnTo>
                    <a:pt x="27889" y="57277"/>
                  </a:lnTo>
                  <a:lnTo>
                    <a:pt x="28630" y="57277"/>
                  </a:lnTo>
                  <a:lnTo>
                    <a:pt x="28630" y="57277"/>
                  </a:lnTo>
                  <a:lnTo>
                    <a:pt x="29371" y="57277"/>
                  </a:lnTo>
                  <a:lnTo>
                    <a:pt x="30835" y="57197"/>
                  </a:lnTo>
                  <a:lnTo>
                    <a:pt x="32273" y="57054"/>
                  </a:lnTo>
                  <a:lnTo>
                    <a:pt x="33702" y="56840"/>
                  </a:lnTo>
                  <a:lnTo>
                    <a:pt x="35095" y="56554"/>
                  </a:lnTo>
                  <a:lnTo>
                    <a:pt x="36470" y="56197"/>
                  </a:lnTo>
                  <a:lnTo>
                    <a:pt x="37810" y="55777"/>
                  </a:lnTo>
                  <a:lnTo>
                    <a:pt x="39131" y="55295"/>
                  </a:lnTo>
                  <a:lnTo>
                    <a:pt x="40408" y="54750"/>
                  </a:lnTo>
                  <a:lnTo>
                    <a:pt x="41667" y="54152"/>
                  </a:lnTo>
                  <a:lnTo>
                    <a:pt x="42882" y="53491"/>
                  </a:lnTo>
                  <a:lnTo>
                    <a:pt x="44061" y="52768"/>
                  </a:lnTo>
                  <a:lnTo>
                    <a:pt x="45204" y="52000"/>
                  </a:lnTo>
                  <a:lnTo>
                    <a:pt x="46302" y="51178"/>
                  </a:lnTo>
                  <a:lnTo>
                    <a:pt x="47365" y="50303"/>
                  </a:lnTo>
                  <a:lnTo>
                    <a:pt x="48383" y="49374"/>
                  </a:lnTo>
                  <a:lnTo>
                    <a:pt x="49356" y="48401"/>
                  </a:lnTo>
                  <a:lnTo>
                    <a:pt x="50276" y="47383"/>
                  </a:lnTo>
                  <a:lnTo>
                    <a:pt x="51151" y="46329"/>
                  </a:lnTo>
                  <a:lnTo>
                    <a:pt x="51973" y="45222"/>
                  </a:lnTo>
                  <a:lnTo>
                    <a:pt x="52750" y="44079"/>
                  </a:lnTo>
                  <a:lnTo>
                    <a:pt x="53464" y="42900"/>
                  </a:lnTo>
                  <a:lnTo>
                    <a:pt x="54125" y="41685"/>
                  </a:lnTo>
                  <a:lnTo>
                    <a:pt x="54732" y="40426"/>
                  </a:lnTo>
                  <a:lnTo>
                    <a:pt x="55277" y="39149"/>
                  </a:lnTo>
                  <a:lnTo>
                    <a:pt x="55759" y="37828"/>
                  </a:lnTo>
                  <a:lnTo>
                    <a:pt x="56170" y="36488"/>
                  </a:lnTo>
                  <a:lnTo>
                    <a:pt x="56527" y="35113"/>
                  </a:lnTo>
                  <a:lnTo>
                    <a:pt x="56813" y="33711"/>
                  </a:lnTo>
                  <a:lnTo>
                    <a:pt x="57027" y="32291"/>
                  </a:lnTo>
                  <a:lnTo>
                    <a:pt x="57179" y="30845"/>
                  </a:lnTo>
                  <a:lnTo>
                    <a:pt x="57250" y="29380"/>
                  </a:lnTo>
                  <a:lnTo>
                    <a:pt x="57259" y="28648"/>
                  </a:lnTo>
                  <a:lnTo>
                    <a:pt x="57259" y="28648"/>
                  </a:lnTo>
                  <a:lnTo>
                    <a:pt x="57250" y="27907"/>
                  </a:lnTo>
                  <a:lnTo>
                    <a:pt x="57179" y="26442"/>
                  </a:lnTo>
                  <a:lnTo>
                    <a:pt x="57027" y="24995"/>
                  </a:lnTo>
                  <a:lnTo>
                    <a:pt x="56813" y="23576"/>
                  </a:lnTo>
                  <a:lnTo>
                    <a:pt x="56527" y="22174"/>
                  </a:lnTo>
                  <a:lnTo>
                    <a:pt x="56170" y="20798"/>
                  </a:lnTo>
                  <a:lnTo>
                    <a:pt x="55759" y="19459"/>
                  </a:lnTo>
                  <a:lnTo>
                    <a:pt x="55277" y="18137"/>
                  </a:lnTo>
                  <a:lnTo>
                    <a:pt x="54732" y="16860"/>
                  </a:lnTo>
                  <a:lnTo>
                    <a:pt x="54125" y="15601"/>
                  </a:lnTo>
                  <a:lnTo>
                    <a:pt x="53464" y="14387"/>
                  </a:lnTo>
                  <a:lnTo>
                    <a:pt x="52750" y="13208"/>
                  </a:lnTo>
                  <a:lnTo>
                    <a:pt x="51973" y="12065"/>
                  </a:lnTo>
                  <a:lnTo>
                    <a:pt x="51151" y="10958"/>
                  </a:lnTo>
                  <a:lnTo>
                    <a:pt x="50276" y="9904"/>
                  </a:lnTo>
                  <a:lnTo>
                    <a:pt x="49356" y="8886"/>
                  </a:lnTo>
                  <a:lnTo>
                    <a:pt x="48383" y="7912"/>
                  </a:lnTo>
                  <a:lnTo>
                    <a:pt x="47365" y="6984"/>
                  </a:lnTo>
                  <a:lnTo>
                    <a:pt x="46302" y="6109"/>
                  </a:lnTo>
                  <a:lnTo>
                    <a:pt x="45204" y="5287"/>
                  </a:lnTo>
                  <a:lnTo>
                    <a:pt x="44061" y="4510"/>
                  </a:lnTo>
                  <a:lnTo>
                    <a:pt x="42882" y="3796"/>
                  </a:lnTo>
                  <a:lnTo>
                    <a:pt x="41667" y="3135"/>
                  </a:lnTo>
                  <a:lnTo>
                    <a:pt x="40408" y="2528"/>
                  </a:lnTo>
                  <a:lnTo>
                    <a:pt x="39131" y="1992"/>
                  </a:lnTo>
                  <a:lnTo>
                    <a:pt x="37810" y="1510"/>
                  </a:lnTo>
                  <a:lnTo>
                    <a:pt x="36470" y="1090"/>
                  </a:lnTo>
                  <a:lnTo>
                    <a:pt x="35095" y="733"/>
                  </a:lnTo>
                  <a:lnTo>
                    <a:pt x="33702" y="447"/>
                  </a:lnTo>
                  <a:lnTo>
                    <a:pt x="32273" y="233"/>
                  </a:lnTo>
                  <a:lnTo>
                    <a:pt x="30835" y="81"/>
                  </a:lnTo>
                  <a:lnTo>
                    <a:pt x="29371" y="9"/>
                  </a:lnTo>
                  <a:lnTo>
                    <a:pt x="28630" y="0"/>
                  </a:lnTo>
                  <a:lnTo>
                    <a:pt x="28630" y="0"/>
                  </a:lnTo>
                  <a:lnTo>
                    <a:pt x="27889" y="9"/>
                  </a:lnTo>
                  <a:lnTo>
                    <a:pt x="26424" y="81"/>
                  </a:lnTo>
                  <a:lnTo>
                    <a:pt x="24986" y="233"/>
                  </a:lnTo>
                  <a:lnTo>
                    <a:pt x="23557" y="447"/>
                  </a:lnTo>
                  <a:lnTo>
                    <a:pt x="22164" y="733"/>
                  </a:lnTo>
                  <a:lnTo>
                    <a:pt x="20789" y="1090"/>
                  </a:lnTo>
                  <a:lnTo>
                    <a:pt x="19450" y="1510"/>
                  </a:lnTo>
                  <a:lnTo>
                    <a:pt x="18128" y="1992"/>
                  </a:lnTo>
                  <a:lnTo>
                    <a:pt x="16851" y="2528"/>
                  </a:lnTo>
                  <a:lnTo>
                    <a:pt x="15592" y="3135"/>
                  </a:lnTo>
                  <a:lnTo>
                    <a:pt x="14377" y="3796"/>
                  </a:lnTo>
                  <a:lnTo>
                    <a:pt x="13199" y="4510"/>
                  </a:lnTo>
                  <a:lnTo>
                    <a:pt x="12056" y="5287"/>
                  </a:lnTo>
                  <a:lnTo>
                    <a:pt x="10957" y="6109"/>
                  </a:lnTo>
                  <a:lnTo>
                    <a:pt x="9895" y="6984"/>
                  </a:lnTo>
                  <a:lnTo>
                    <a:pt x="8877" y="7912"/>
                  </a:lnTo>
                  <a:lnTo>
                    <a:pt x="7903" y="8886"/>
                  </a:lnTo>
                  <a:lnTo>
                    <a:pt x="6983" y="9904"/>
                  </a:lnTo>
                  <a:lnTo>
                    <a:pt x="6108" y="10958"/>
                  </a:lnTo>
                  <a:lnTo>
                    <a:pt x="5287" y="12065"/>
                  </a:lnTo>
                  <a:lnTo>
                    <a:pt x="4510" y="13208"/>
                  </a:lnTo>
                  <a:lnTo>
                    <a:pt x="3795" y="14387"/>
                  </a:lnTo>
                  <a:lnTo>
                    <a:pt x="3135" y="15601"/>
                  </a:lnTo>
                  <a:lnTo>
                    <a:pt x="2527" y="16860"/>
                  </a:lnTo>
                  <a:lnTo>
                    <a:pt x="1983" y="18137"/>
                  </a:lnTo>
                  <a:lnTo>
                    <a:pt x="1509" y="19459"/>
                  </a:lnTo>
                  <a:lnTo>
                    <a:pt x="1090" y="20798"/>
                  </a:lnTo>
                  <a:lnTo>
                    <a:pt x="732" y="22174"/>
                  </a:lnTo>
                  <a:lnTo>
                    <a:pt x="447" y="23576"/>
                  </a:lnTo>
                  <a:lnTo>
                    <a:pt x="232" y="24995"/>
                  </a:lnTo>
                  <a:lnTo>
                    <a:pt x="81" y="26442"/>
                  </a:lnTo>
                  <a:lnTo>
                    <a:pt x="9" y="27907"/>
                  </a:lnTo>
                  <a:lnTo>
                    <a:pt x="0" y="2864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46"/>
            <p:cNvSpPr/>
            <p:nvPr/>
          </p:nvSpPr>
          <p:spPr>
            <a:xfrm rot="10246732">
              <a:off x="5945376" y="2027590"/>
              <a:ext cx="837314" cy="834411"/>
            </a:xfrm>
            <a:custGeom>
              <a:rect b="b" l="l" r="r" t="t"/>
              <a:pathLst>
                <a:path extrusionOk="0" h="48205" w="48178">
                  <a:moveTo>
                    <a:pt x="7046" y="7064"/>
                  </a:moveTo>
                  <a:lnTo>
                    <a:pt x="6618" y="7502"/>
                  </a:lnTo>
                  <a:lnTo>
                    <a:pt x="5787" y="8422"/>
                  </a:lnTo>
                  <a:lnTo>
                    <a:pt x="5010" y="9368"/>
                  </a:lnTo>
                  <a:lnTo>
                    <a:pt x="4296" y="10342"/>
                  </a:lnTo>
                  <a:lnTo>
                    <a:pt x="3635" y="11342"/>
                  </a:lnTo>
                  <a:lnTo>
                    <a:pt x="3028" y="12369"/>
                  </a:lnTo>
                  <a:lnTo>
                    <a:pt x="2474" y="13423"/>
                  </a:lnTo>
                  <a:lnTo>
                    <a:pt x="1983" y="14494"/>
                  </a:lnTo>
                  <a:lnTo>
                    <a:pt x="1537" y="15584"/>
                  </a:lnTo>
                  <a:lnTo>
                    <a:pt x="1153" y="16682"/>
                  </a:lnTo>
                  <a:lnTo>
                    <a:pt x="822" y="17807"/>
                  </a:lnTo>
                  <a:lnTo>
                    <a:pt x="545" y="18932"/>
                  </a:lnTo>
                  <a:lnTo>
                    <a:pt x="331" y="20075"/>
                  </a:lnTo>
                  <a:lnTo>
                    <a:pt x="161" y="21218"/>
                  </a:lnTo>
                  <a:lnTo>
                    <a:pt x="54" y="22370"/>
                  </a:lnTo>
                  <a:lnTo>
                    <a:pt x="1" y="23531"/>
                  </a:lnTo>
                  <a:lnTo>
                    <a:pt x="1" y="24683"/>
                  </a:lnTo>
                  <a:lnTo>
                    <a:pt x="54" y="25835"/>
                  </a:lnTo>
                  <a:lnTo>
                    <a:pt x="161" y="26996"/>
                  </a:lnTo>
                  <a:lnTo>
                    <a:pt x="331" y="28139"/>
                  </a:lnTo>
                  <a:lnTo>
                    <a:pt x="545" y="29282"/>
                  </a:lnTo>
                  <a:lnTo>
                    <a:pt x="822" y="30407"/>
                  </a:lnTo>
                  <a:lnTo>
                    <a:pt x="1153" y="31524"/>
                  </a:lnTo>
                  <a:lnTo>
                    <a:pt x="1537" y="32631"/>
                  </a:lnTo>
                  <a:lnTo>
                    <a:pt x="1983" y="33720"/>
                  </a:lnTo>
                  <a:lnTo>
                    <a:pt x="2474" y="34792"/>
                  </a:lnTo>
                  <a:lnTo>
                    <a:pt x="3028" y="35837"/>
                  </a:lnTo>
                  <a:lnTo>
                    <a:pt x="3635" y="36864"/>
                  </a:lnTo>
                  <a:lnTo>
                    <a:pt x="4296" y="37864"/>
                  </a:lnTo>
                  <a:lnTo>
                    <a:pt x="5010" y="38846"/>
                  </a:lnTo>
                  <a:lnTo>
                    <a:pt x="5787" y="39793"/>
                  </a:lnTo>
                  <a:lnTo>
                    <a:pt x="6609" y="40704"/>
                  </a:lnTo>
                  <a:lnTo>
                    <a:pt x="7046" y="41150"/>
                  </a:lnTo>
                  <a:lnTo>
                    <a:pt x="7046" y="41150"/>
                  </a:lnTo>
                  <a:lnTo>
                    <a:pt x="7493" y="41588"/>
                  </a:lnTo>
                  <a:lnTo>
                    <a:pt x="8404" y="42409"/>
                  </a:lnTo>
                  <a:lnTo>
                    <a:pt x="9350" y="43186"/>
                  </a:lnTo>
                  <a:lnTo>
                    <a:pt x="10333" y="43901"/>
                  </a:lnTo>
                  <a:lnTo>
                    <a:pt x="11333" y="44561"/>
                  </a:lnTo>
                  <a:lnTo>
                    <a:pt x="12360" y="45169"/>
                  </a:lnTo>
                  <a:lnTo>
                    <a:pt x="13404" y="45722"/>
                  </a:lnTo>
                  <a:lnTo>
                    <a:pt x="14476" y="46222"/>
                  </a:lnTo>
                  <a:lnTo>
                    <a:pt x="15566" y="46660"/>
                  </a:lnTo>
                  <a:lnTo>
                    <a:pt x="16664" y="47044"/>
                  </a:lnTo>
                  <a:lnTo>
                    <a:pt x="17789" y="47374"/>
                  </a:lnTo>
                  <a:lnTo>
                    <a:pt x="18914" y="47651"/>
                  </a:lnTo>
                  <a:lnTo>
                    <a:pt x="20057" y="47874"/>
                  </a:lnTo>
                  <a:lnTo>
                    <a:pt x="21200" y="48035"/>
                  </a:lnTo>
                  <a:lnTo>
                    <a:pt x="22352" y="48151"/>
                  </a:lnTo>
                  <a:lnTo>
                    <a:pt x="23504" y="48205"/>
                  </a:lnTo>
                  <a:lnTo>
                    <a:pt x="24665" y="48205"/>
                  </a:lnTo>
                  <a:lnTo>
                    <a:pt x="25817" y="48151"/>
                  </a:lnTo>
                  <a:lnTo>
                    <a:pt x="26969" y="48035"/>
                  </a:lnTo>
                  <a:lnTo>
                    <a:pt x="28121" y="47874"/>
                  </a:lnTo>
                  <a:lnTo>
                    <a:pt x="29255" y="47651"/>
                  </a:lnTo>
                  <a:lnTo>
                    <a:pt x="30389" y="47374"/>
                  </a:lnTo>
                  <a:lnTo>
                    <a:pt x="31505" y="47044"/>
                  </a:lnTo>
                  <a:lnTo>
                    <a:pt x="32604" y="46660"/>
                  </a:lnTo>
                  <a:lnTo>
                    <a:pt x="33693" y="46222"/>
                  </a:lnTo>
                  <a:lnTo>
                    <a:pt x="34765" y="45722"/>
                  </a:lnTo>
                  <a:lnTo>
                    <a:pt x="35810" y="45169"/>
                  </a:lnTo>
                  <a:lnTo>
                    <a:pt x="36837" y="44561"/>
                  </a:lnTo>
                  <a:lnTo>
                    <a:pt x="37837" y="43901"/>
                  </a:lnTo>
                  <a:lnTo>
                    <a:pt x="38819" y="43186"/>
                  </a:lnTo>
                  <a:lnTo>
                    <a:pt x="39766" y="42409"/>
                  </a:lnTo>
                  <a:lnTo>
                    <a:pt x="40677" y="41588"/>
                  </a:lnTo>
                  <a:lnTo>
                    <a:pt x="41123" y="41150"/>
                  </a:lnTo>
                  <a:lnTo>
                    <a:pt x="41123" y="41150"/>
                  </a:lnTo>
                  <a:lnTo>
                    <a:pt x="41561" y="40704"/>
                  </a:lnTo>
                  <a:lnTo>
                    <a:pt x="42382" y="39793"/>
                  </a:lnTo>
                  <a:lnTo>
                    <a:pt x="43159" y="38846"/>
                  </a:lnTo>
                  <a:lnTo>
                    <a:pt x="43873" y="37864"/>
                  </a:lnTo>
                  <a:lnTo>
                    <a:pt x="44534" y="36864"/>
                  </a:lnTo>
                  <a:lnTo>
                    <a:pt x="45142" y="35837"/>
                  </a:lnTo>
                  <a:lnTo>
                    <a:pt x="45695" y="34792"/>
                  </a:lnTo>
                  <a:lnTo>
                    <a:pt x="46186" y="33720"/>
                  </a:lnTo>
                  <a:lnTo>
                    <a:pt x="46633" y="32631"/>
                  </a:lnTo>
                  <a:lnTo>
                    <a:pt x="47017" y="31524"/>
                  </a:lnTo>
                  <a:lnTo>
                    <a:pt x="47347" y="30407"/>
                  </a:lnTo>
                  <a:lnTo>
                    <a:pt x="47624" y="29282"/>
                  </a:lnTo>
                  <a:lnTo>
                    <a:pt x="47847" y="28139"/>
                  </a:lnTo>
                  <a:lnTo>
                    <a:pt x="48008" y="26996"/>
                  </a:lnTo>
                  <a:lnTo>
                    <a:pt x="48115" y="25835"/>
                  </a:lnTo>
                  <a:lnTo>
                    <a:pt x="48178" y="24683"/>
                  </a:lnTo>
                  <a:lnTo>
                    <a:pt x="48178" y="23531"/>
                  </a:lnTo>
                  <a:lnTo>
                    <a:pt x="48115" y="22370"/>
                  </a:lnTo>
                  <a:lnTo>
                    <a:pt x="48008" y="21218"/>
                  </a:lnTo>
                  <a:lnTo>
                    <a:pt x="47838" y="20075"/>
                  </a:lnTo>
                  <a:lnTo>
                    <a:pt x="47624" y="18932"/>
                  </a:lnTo>
                  <a:lnTo>
                    <a:pt x="47347" y="17807"/>
                  </a:lnTo>
                  <a:lnTo>
                    <a:pt x="47017" y="16682"/>
                  </a:lnTo>
                  <a:lnTo>
                    <a:pt x="46633" y="15584"/>
                  </a:lnTo>
                  <a:lnTo>
                    <a:pt x="46186" y="14494"/>
                  </a:lnTo>
                  <a:lnTo>
                    <a:pt x="45695" y="13423"/>
                  </a:lnTo>
                  <a:lnTo>
                    <a:pt x="45142" y="12369"/>
                  </a:lnTo>
                  <a:lnTo>
                    <a:pt x="44534" y="11342"/>
                  </a:lnTo>
                  <a:lnTo>
                    <a:pt x="43873" y="10342"/>
                  </a:lnTo>
                  <a:lnTo>
                    <a:pt x="43159" y="9368"/>
                  </a:lnTo>
                  <a:lnTo>
                    <a:pt x="42382" y="8422"/>
                  </a:lnTo>
                  <a:lnTo>
                    <a:pt x="41561" y="7502"/>
                  </a:lnTo>
                  <a:lnTo>
                    <a:pt x="41123" y="7064"/>
                  </a:lnTo>
                  <a:lnTo>
                    <a:pt x="41123" y="7064"/>
                  </a:lnTo>
                  <a:lnTo>
                    <a:pt x="40677" y="6627"/>
                  </a:lnTo>
                  <a:lnTo>
                    <a:pt x="39766" y="5796"/>
                  </a:lnTo>
                  <a:lnTo>
                    <a:pt x="38819" y="5028"/>
                  </a:lnTo>
                  <a:lnTo>
                    <a:pt x="37837" y="4305"/>
                  </a:lnTo>
                  <a:lnTo>
                    <a:pt x="36837" y="3644"/>
                  </a:lnTo>
                  <a:lnTo>
                    <a:pt x="35810" y="3037"/>
                  </a:lnTo>
                  <a:lnTo>
                    <a:pt x="34765" y="2492"/>
                  </a:lnTo>
                  <a:lnTo>
                    <a:pt x="33693" y="1992"/>
                  </a:lnTo>
                  <a:lnTo>
                    <a:pt x="32604" y="1555"/>
                  </a:lnTo>
                  <a:lnTo>
                    <a:pt x="31505" y="1162"/>
                  </a:lnTo>
                  <a:lnTo>
                    <a:pt x="30380" y="831"/>
                  </a:lnTo>
                  <a:lnTo>
                    <a:pt x="29255" y="555"/>
                  </a:lnTo>
                  <a:lnTo>
                    <a:pt x="28112" y="340"/>
                  </a:lnTo>
                  <a:lnTo>
                    <a:pt x="26969" y="171"/>
                  </a:lnTo>
                  <a:lnTo>
                    <a:pt x="25817" y="63"/>
                  </a:lnTo>
                  <a:lnTo>
                    <a:pt x="24665" y="10"/>
                  </a:lnTo>
                  <a:lnTo>
                    <a:pt x="24085" y="1"/>
                  </a:lnTo>
                  <a:lnTo>
                    <a:pt x="24085" y="1"/>
                  </a:lnTo>
                  <a:lnTo>
                    <a:pt x="23504" y="10"/>
                  </a:lnTo>
                  <a:lnTo>
                    <a:pt x="22352" y="63"/>
                  </a:lnTo>
                  <a:lnTo>
                    <a:pt x="21200" y="171"/>
                  </a:lnTo>
                  <a:lnTo>
                    <a:pt x="20057" y="340"/>
                  </a:lnTo>
                  <a:lnTo>
                    <a:pt x="18914" y="555"/>
                  </a:lnTo>
                  <a:lnTo>
                    <a:pt x="17789" y="831"/>
                  </a:lnTo>
                  <a:lnTo>
                    <a:pt x="16664" y="1162"/>
                  </a:lnTo>
                  <a:lnTo>
                    <a:pt x="15566" y="1555"/>
                  </a:lnTo>
                  <a:lnTo>
                    <a:pt x="14476" y="1992"/>
                  </a:lnTo>
                  <a:lnTo>
                    <a:pt x="13404" y="2492"/>
                  </a:lnTo>
                  <a:lnTo>
                    <a:pt x="12360" y="3037"/>
                  </a:lnTo>
                  <a:lnTo>
                    <a:pt x="11333" y="3644"/>
                  </a:lnTo>
                  <a:lnTo>
                    <a:pt x="10333" y="4305"/>
                  </a:lnTo>
                  <a:lnTo>
                    <a:pt x="9359" y="5028"/>
                  </a:lnTo>
                  <a:lnTo>
                    <a:pt x="8413" y="5796"/>
                  </a:lnTo>
                  <a:lnTo>
                    <a:pt x="7493" y="6627"/>
                  </a:lnTo>
                  <a:lnTo>
                    <a:pt x="7046" y="7064"/>
                  </a:lnTo>
                  <a:close/>
                </a:path>
              </a:pathLst>
            </a:custGeom>
            <a:solidFill>
              <a:srgbClr val="E1E1E4">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6" name="Google Shape;956;p146"/>
          <p:cNvGrpSpPr/>
          <p:nvPr/>
        </p:nvGrpSpPr>
        <p:grpSpPr>
          <a:xfrm>
            <a:off x="210807" y="1296854"/>
            <a:ext cx="2405693" cy="2416883"/>
            <a:chOff x="258625" y="1133826"/>
            <a:chExt cx="2687324" cy="2699824"/>
          </a:xfrm>
        </p:grpSpPr>
        <p:pic>
          <p:nvPicPr>
            <p:cNvPr id="957" name="Google Shape;957;p146" title="Chart"/>
            <p:cNvPicPr preferRelativeResize="0"/>
            <p:nvPr/>
          </p:nvPicPr>
          <p:blipFill rotWithShape="1">
            <a:blip r:embed="rId3">
              <a:alphaModFix/>
            </a:blip>
            <a:srcRect b="-19" l="19363" r="19705" t="2837"/>
            <a:stretch/>
          </p:blipFill>
          <p:spPr>
            <a:xfrm rot="-3815969">
              <a:off x="590540" y="1485878"/>
              <a:ext cx="2023494" cy="1995720"/>
            </a:xfrm>
            <a:prstGeom prst="rect">
              <a:avLst/>
            </a:prstGeom>
            <a:noFill/>
            <a:ln>
              <a:noFill/>
            </a:ln>
          </p:spPr>
        </p:pic>
        <p:sp>
          <p:nvSpPr>
            <p:cNvPr id="958" name="Google Shape;958;p146"/>
            <p:cNvSpPr/>
            <p:nvPr/>
          </p:nvSpPr>
          <p:spPr>
            <a:xfrm rot="10246732">
              <a:off x="933990" y="1830353"/>
              <a:ext cx="1336595" cy="1331666"/>
            </a:xfrm>
            <a:custGeom>
              <a:rect b="b" l="l" r="r" t="t"/>
              <a:pathLst>
                <a:path extrusionOk="0" h="76932" w="76906">
                  <a:moveTo>
                    <a:pt x="38453" y="1"/>
                  </a:moveTo>
                  <a:lnTo>
                    <a:pt x="39444" y="9"/>
                  </a:lnTo>
                  <a:lnTo>
                    <a:pt x="41409" y="108"/>
                  </a:lnTo>
                  <a:lnTo>
                    <a:pt x="43346" y="304"/>
                  </a:lnTo>
                  <a:lnTo>
                    <a:pt x="45257" y="599"/>
                  </a:lnTo>
                  <a:lnTo>
                    <a:pt x="47133" y="983"/>
                  </a:lnTo>
                  <a:lnTo>
                    <a:pt x="48981" y="1456"/>
                  </a:lnTo>
                  <a:lnTo>
                    <a:pt x="50785" y="2019"/>
                  </a:lnTo>
                  <a:lnTo>
                    <a:pt x="52553" y="2662"/>
                  </a:lnTo>
                  <a:lnTo>
                    <a:pt x="54277" y="3394"/>
                  </a:lnTo>
                  <a:lnTo>
                    <a:pt x="55955" y="4207"/>
                  </a:lnTo>
                  <a:lnTo>
                    <a:pt x="57590" y="5091"/>
                  </a:lnTo>
                  <a:lnTo>
                    <a:pt x="59179" y="6055"/>
                  </a:lnTo>
                  <a:lnTo>
                    <a:pt x="60715" y="7091"/>
                  </a:lnTo>
                  <a:lnTo>
                    <a:pt x="62189" y="8198"/>
                  </a:lnTo>
                  <a:lnTo>
                    <a:pt x="63617" y="9377"/>
                  </a:lnTo>
                  <a:lnTo>
                    <a:pt x="64984" y="10618"/>
                  </a:lnTo>
                  <a:lnTo>
                    <a:pt x="66287" y="11922"/>
                  </a:lnTo>
                  <a:lnTo>
                    <a:pt x="67529" y="13288"/>
                  </a:lnTo>
                  <a:lnTo>
                    <a:pt x="68707" y="14717"/>
                  </a:lnTo>
                  <a:lnTo>
                    <a:pt x="69815" y="16199"/>
                  </a:lnTo>
                  <a:lnTo>
                    <a:pt x="70851" y="17735"/>
                  </a:lnTo>
                  <a:lnTo>
                    <a:pt x="71815" y="19316"/>
                  </a:lnTo>
                  <a:lnTo>
                    <a:pt x="72699" y="20950"/>
                  </a:lnTo>
                  <a:lnTo>
                    <a:pt x="73512" y="22638"/>
                  </a:lnTo>
                  <a:lnTo>
                    <a:pt x="74235" y="24361"/>
                  </a:lnTo>
                  <a:lnTo>
                    <a:pt x="74887" y="26130"/>
                  </a:lnTo>
                  <a:lnTo>
                    <a:pt x="75450" y="27933"/>
                  </a:lnTo>
                  <a:lnTo>
                    <a:pt x="75923" y="29782"/>
                  </a:lnTo>
                  <a:lnTo>
                    <a:pt x="76307" y="31657"/>
                  </a:lnTo>
                  <a:lnTo>
                    <a:pt x="76602" y="33568"/>
                  </a:lnTo>
                  <a:lnTo>
                    <a:pt x="76798" y="35506"/>
                  </a:lnTo>
                  <a:lnTo>
                    <a:pt x="76896" y="37471"/>
                  </a:lnTo>
                  <a:lnTo>
                    <a:pt x="76905" y="38471"/>
                  </a:lnTo>
                  <a:lnTo>
                    <a:pt x="76896" y="39462"/>
                  </a:lnTo>
                  <a:lnTo>
                    <a:pt x="76798" y="41427"/>
                  </a:lnTo>
                  <a:lnTo>
                    <a:pt x="76602" y="43364"/>
                  </a:lnTo>
                  <a:lnTo>
                    <a:pt x="76307" y="45275"/>
                  </a:lnTo>
                  <a:lnTo>
                    <a:pt x="75923" y="47151"/>
                  </a:lnTo>
                  <a:lnTo>
                    <a:pt x="75450" y="48999"/>
                  </a:lnTo>
                  <a:lnTo>
                    <a:pt x="74887" y="50803"/>
                  </a:lnTo>
                  <a:lnTo>
                    <a:pt x="74235" y="52571"/>
                  </a:lnTo>
                  <a:lnTo>
                    <a:pt x="73512" y="54295"/>
                  </a:lnTo>
                  <a:lnTo>
                    <a:pt x="72699" y="55982"/>
                  </a:lnTo>
                  <a:lnTo>
                    <a:pt x="71815" y="57617"/>
                  </a:lnTo>
                  <a:lnTo>
                    <a:pt x="70851" y="59197"/>
                  </a:lnTo>
                  <a:lnTo>
                    <a:pt x="69815" y="60733"/>
                  </a:lnTo>
                  <a:lnTo>
                    <a:pt x="68707" y="62215"/>
                  </a:lnTo>
                  <a:lnTo>
                    <a:pt x="67529" y="63644"/>
                  </a:lnTo>
                  <a:lnTo>
                    <a:pt x="66287" y="65011"/>
                  </a:lnTo>
                  <a:lnTo>
                    <a:pt x="64984" y="66314"/>
                  </a:lnTo>
                  <a:lnTo>
                    <a:pt x="63617" y="67556"/>
                  </a:lnTo>
                  <a:lnTo>
                    <a:pt x="62189" y="68725"/>
                  </a:lnTo>
                  <a:lnTo>
                    <a:pt x="60715" y="69833"/>
                  </a:lnTo>
                  <a:lnTo>
                    <a:pt x="59179" y="70878"/>
                  </a:lnTo>
                  <a:lnTo>
                    <a:pt x="57590" y="71842"/>
                  </a:lnTo>
                  <a:lnTo>
                    <a:pt x="55955" y="72726"/>
                  </a:lnTo>
                  <a:lnTo>
                    <a:pt x="54277" y="73539"/>
                  </a:lnTo>
                  <a:lnTo>
                    <a:pt x="52553" y="74262"/>
                  </a:lnTo>
                  <a:lnTo>
                    <a:pt x="50785" y="74914"/>
                  </a:lnTo>
                  <a:lnTo>
                    <a:pt x="48981" y="75476"/>
                  </a:lnTo>
                  <a:lnTo>
                    <a:pt x="47133" y="75950"/>
                  </a:lnTo>
                  <a:lnTo>
                    <a:pt x="45257" y="76334"/>
                  </a:lnTo>
                  <a:lnTo>
                    <a:pt x="43346" y="76628"/>
                  </a:lnTo>
                  <a:lnTo>
                    <a:pt x="41409" y="76825"/>
                  </a:lnTo>
                  <a:lnTo>
                    <a:pt x="39444" y="76923"/>
                  </a:lnTo>
                  <a:lnTo>
                    <a:pt x="38453" y="76932"/>
                  </a:lnTo>
                  <a:lnTo>
                    <a:pt x="37461" y="76923"/>
                  </a:lnTo>
                  <a:lnTo>
                    <a:pt x="35488" y="76825"/>
                  </a:lnTo>
                  <a:lnTo>
                    <a:pt x="33550" y="76628"/>
                  </a:lnTo>
                  <a:lnTo>
                    <a:pt x="31648" y="76334"/>
                  </a:lnTo>
                  <a:lnTo>
                    <a:pt x="29764" y="75950"/>
                  </a:lnTo>
                  <a:lnTo>
                    <a:pt x="27924" y="75476"/>
                  </a:lnTo>
                  <a:lnTo>
                    <a:pt x="26120" y="74914"/>
                  </a:lnTo>
                  <a:lnTo>
                    <a:pt x="24352" y="74262"/>
                  </a:lnTo>
                  <a:lnTo>
                    <a:pt x="22629" y="73539"/>
                  </a:lnTo>
                  <a:lnTo>
                    <a:pt x="20950" y="72726"/>
                  </a:lnTo>
                  <a:lnTo>
                    <a:pt x="19316" y="71842"/>
                  </a:lnTo>
                  <a:lnTo>
                    <a:pt x="17726" y="70878"/>
                  </a:lnTo>
                  <a:lnTo>
                    <a:pt x="16190" y="69833"/>
                  </a:lnTo>
                  <a:lnTo>
                    <a:pt x="14708" y="68725"/>
                  </a:lnTo>
                  <a:lnTo>
                    <a:pt x="13288" y="67556"/>
                  </a:lnTo>
                  <a:lnTo>
                    <a:pt x="11922" y="66314"/>
                  </a:lnTo>
                  <a:lnTo>
                    <a:pt x="10618" y="65011"/>
                  </a:lnTo>
                  <a:lnTo>
                    <a:pt x="9377" y="63644"/>
                  </a:lnTo>
                  <a:lnTo>
                    <a:pt x="8198" y="62215"/>
                  </a:lnTo>
                  <a:lnTo>
                    <a:pt x="7091" y="60733"/>
                  </a:lnTo>
                  <a:lnTo>
                    <a:pt x="6055" y="59197"/>
                  </a:lnTo>
                  <a:lnTo>
                    <a:pt x="5099" y="57617"/>
                  </a:lnTo>
                  <a:lnTo>
                    <a:pt x="4206" y="55982"/>
                  </a:lnTo>
                  <a:lnTo>
                    <a:pt x="3394" y="54295"/>
                  </a:lnTo>
                  <a:lnTo>
                    <a:pt x="2670" y="52571"/>
                  </a:lnTo>
                  <a:lnTo>
                    <a:pt x="2018" y="50803"/>
                  </a:lnTo>
                  <a:lnTo>
                    <a:pt x="1456" y="48999"/>
                  </a:lnTo>
                  <a:lnTo>
                    <a:pt x="983" y="47151"/>
                  </a:lnTo>
                  <a:lnTo>
                    <a:pt x="599" y="45275"/>
                  </a:lnTo>
                  <a:lnTo>
                    <a:pt x="313" y="43364"/>
                  </a:lnTo>
                  <a:lnTo>
                    <a:pt x="116" y="41427"/>
                  </a:lnTo>
                  <a:lnTo>
                    <a:pt x="9" y="39462"/>
                  </a:lnTo>
                  <a:lnTo>
                    <a:pt x="0" y="38471"/>
                  </a:lnTo>
                  <a:lnTo>
                    <a:pt x="9" y="37471"/>
                  </a:lnTo>
                  <a:lnTo>
                    <a:pt x="116" y="35506"/>
                  </a:lnTo>
                  <a:lnTo>
                    <a:pt x="313" y="33568"/>
                  </a:lnTo>
                  <a:lnTo>
                    <a:pt x="599" y="31657"/>
                  </a:lnTo>
                  <a:lnTo>
                    <a:pt x="983" y="29782"/>
                  </a:lnTo>
                  <a:lnTo>
                    <a:pt x="1456" y="27933"/>
                  </a:lnTo>
                  <a:lnTo>
                    <a:pt x="2018" y="26130"/>
                  </a:lnTo>
                  <a:lnTo>
                    <a:pt x="2670" y="24361"/>
                  </a:lnTo>
                  <a:lnTo>
                    <a:pt x="3394" y="22638"/>
                  </a:lnTo>
                  <a:lnTo>
                    <a:pt x="4206" y="20950"/>
                  </a:lnTo>
                  <a:lnTo>
                    <a:pt x="5099" y="19316"/>
                  </a:lnTo>
                  <a:lnTo>
                    <a:pt x="6055" y="17735"/>
                  </a:lnTo>
                  <a:lnTo>
                    <a:pt x="7091" y="16199"/>
                  </a:lnTo>
                  <a:lnTo>
                    <a:pt x="8198" y="14717"/>
                  </a:lnTo>
                  <a:lnTo>
                    <a:pt x="9377" y="13288"/>
                  </a:lnTo>
                  <a:lnTo>
                    <a:pt x="10618" y="11922"/>
                  </a:lnTo>
                  <a:lnTo>
                    <a:pt x="11922" y="10618"/>
                  </a:lnTo>
                  <a:lnTo>
                    <a:pt x="13288" y="9377"/>
                  </a:lnTo>
                  <a:lnTo>
                    <a:pt x="14708" y="8198"/>
                  </a:lnTo>
                  <a:lnTo>
                    <a:pt x="16190" y="7091"/>
                  </a:lnTo>
                  <a:lnTo>
                    <a:pt x="17726" y="6055"/>
                  </a:lnTo>
                  <a:lnTo>
                    <a:pt x="19316" y="5091"/>
                  </a:lnTo>
                  <a:lnTo>
                    <a:pt x="20950" y="4207"/>
                  </a:lnTo>
                  <a:lnTo>
                    <a:pt x="22629" y="3394"/>
                  </a:lnTo>
                  <a:lnTo>
                    <a:pt x="24352" y="2662"/>
                  </a:lnTo>
                  <a:lnTo>
                    <a:pt x="26120" y="2019"/>
                  </a:lnTo>
                  <a:lnTo>
                    <a:pt x="27924" y="1456"/>
                  </a:lnTo>
                  <a:lnTo>
                    <a:pt x="29764" y="983"/>
                  </a:lnTo>
                  <a:lnTo>
                    <a:pt x="31648" y="599"/>
                  </a:lnTo>
                  <a:lnTo>
                    <a:pt x="33550" y="304"/>
                  </a:lnTo>
                  <a:lnTo>
                    <a:pt x="35488" y="108"/>
                  </a:lnTo>
                  <a:lnTo>
                    <a:pt x="37461" y="9"/>
                  </a:lnTo>
                  <a:lnTo>
                    <a:pt x="38453" y="1"/>
                  </a:lnTo>
                  <a:close/>
                </a:path>
              </a:pathLst>
            </a:custGeom>
            <a:solidFill>
              <a:srgbClr val="FFFFFF">
                <a:alpha val="21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46"/>
            <p:cNvSpPr txBox="1"/>
            <p:nvPr/>
          </p:nvSpPr>
          <p:spPr>
            <a:xfrm>
              <a:off x="1053729" y="1652701"/>
              <a:ext cx="1097100" cy="2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FFFFFF"/>
                  </a:solidFill>
                  <a:latin typeface="Inter"/>
                  <a:ea typeface="Inter"/>
                  <a:cs typeface="Inter"/>
                  <a:sym typeface="Inter"/>
                </a:rPr>
                <a:t>40%</a:t>
              </a:r>
              <a:endParaRPr b="1" sz="2300">
                <a:solidFill>
                  <a:srgbClr val="FFFFFF"/>
                </a:solidFill>
                <a:latin typeface="Inter"/>
                <a:ea typeface="Inter"/>
                <a:cs typeface="Inter"/>
                <a:sym typeface="Inter"/>
              </a:endParaRPr>
            </a:p>
          </p:txBody>
        </p:sp>
        <p:sp>
          <p:nvSpPr>
            <p:cNvPr id="960" name="Google Shape;960;p146"/>
            <p:cNvSpPr/>
            <p:nvPr/>
          </p:nvSpPr>
          <p:spPr>
            <a:xfrm rot="10246732">
              <a:off x="1104711" y="2000442"/>
              <a:ext cx="995155" cy="991462"/>
            </a:xfrm>
            <a:custGeom>
              <a:rect b="b" l="l" r="r" t="t"/>
              <a:pathLst>
                <a:path extrusionOk="0" h="57278" w="57260">
                  <a:moveTo>
                    <a:pt x="0" y="28648"/>
                  </a:moveTo>
                  <a:lnTo>
                    <a:pt x="9" y="29380"/>
                  </a:lnTo>
                  <a:lnTo>
                    <a:pt x="81" y="30845"/>
                  </a:lnTo>
                  <a:lnTo>
                    <a:pt x="232" y="32291"/>
                  </a:lnTo>
                  <a:lnTo>
                    <a:pt x="447" y="33711"/>
                  </a:lnTo>
                  <a:lnTo>
                    <a:pt x="732" y="35113"/>
                  </a:lnTo>
                  <a:lnTo>
                    <a:pt x="1090" y="36488"/>
                  </a:lnTo>
                  <a:lnTo>
                    <a:pt x="1509" y="37828"/>
                  </a:lnTo>
                  <a:lnTo>
                    <a:pt x="1983" y="39149"/>
                  </a:lnTo>
                  <a:lnTo>
                    <a:pt x="2527" y="40426"/>
                  </a:lnTo>
                  <a:lnTo>
                    <a:pt x="3135" y="41685"/>
                  </a:lnTo>
                  <a:lnTo>
                    <a:pt x="3795" y="42900"/>
                  </a:lnTo>
                  <a:lnTo>
                    <a:pt x="4510" y="44079"/>
                  </a:lnTo>
                  <a:lnTo>
                    <a:pt x="5287" y="45222"/>
                  </a:lnTo>
                  <a:lnTo>
                    <a:pt x="6108" y="46329"/>
                  </a:lnTo>
                  <a:lnTo>
                    <a:pt x="6983" y="47383"/>
                  </a:lnTo>
                  <a:lnTo>
                    <a:pt x="7903" y="48401"/>
                  </a:lnTo>
                  <a:lnTo>
                    <a:pt x="8877" y="49374"/>
                  </a:lnTo>
                  <a:lnTo>
                    <a:pt x="9895" y="50303"/>
                  </a:lnTo>
                  <a:lnTo>
                    <a:pt x="10957" y="51178"/>
                  </a:lnTo>
                  <a:lnTo>
                    <a:pt x="12056" y="52000"/>
                  </a:lnTo>
                  <a:lnTo>
                    <a:pt x="13199" y="52768"/>
                  </a:lnTo>
                  <a:lnTo>
                    <a:pt x="14377" y="53491"/>
                  </a:lnTo>
                  <a:lnTo>
                    <a:pt x="15592" y="54152"/>
                  </a:lnTo>
                  <a:lnTo>
                    <a:pt x="16851" y="54750"/>
                  </a:lnTo>
                  <a:lnTo>
                    <a:pt x="18128" y="55295"/>
                  </a:lnTo>
                  <a:lnTo>
                    <a:pt x="19450" y="55777"/>
                  </a:lnTo>
                  <a:lnTo>
                    <a:pt x="20789" y="56197"/>
                  </a:lnTo>
                  <a:lnTo>
                    <a:pt x="22164" y="56554"/>
                  </a:lnTo>
                  <a:lnTo>
                    <a:pt x="23557" y="56840"/>
                  </a:lnTo>
                  <a:lnTo>
                    <a:pt x="24986" y="57054"/>
                  </a:lnTo>
                  <a:lnTo>
                    <a:pt x="26424" y="57197"/>
                  </a:lnTo>
                  <a:lnTo>
                    <a:pt x="27889" y="57277"/>
                  </a:lnTo>
                  <a:lnTo>
                    <a:pt x="28630" y="57277"/>
                  </a:lnTo>
                  <a:lnTo>
                    <a:pt x="28630" y="57277"/>
                  </a:lnTo>
                  <a:lnTo>
                    <a:pt x="29371" y="57277"/>
                  </a:lnTo>
                  <a:lnTo>
                    <a:pt x="30835" y="57197"/>
                  </a:lnTo>
                  <a:lnTo>
                    <a:pt x="32273" y="57054"/>
                  </a:lnTo>
                  <a:lnTo>
                    <a:pt x="33702" y="56840"/>
                  </a:lnTo>
                  <a:lnTo>
                    <a:pt x="35095" y="56554"/>
                  </a:lnTo>
                  <a:lnTo>
                    <a:pt x="36470" y="56197"/>
                  </a:lnTo>
                  <a:lnTo>
                    <a:pt x="37810" y="55777"/>
                  </a:lnTo>
                  <a:lnTo>
                    <a:pt x="39131" y="55295"/>
                  </a:lnTo>
                  <a:lnTo>
                    <a:pt x="40408" y="54750"/>
                  </a:lnTo>
                  <a:lnTo>
                    <a:pt x="41667" y="54152"/>
                  </a:lnTo>
                  <a:lnTo>
                    <a:pt x="42882" y="53491"/>
                  </a:lnTo>
                  <a:lnTo>
                    <a:pt x="44061" y="52768"/>
                  </a:lnTo>
                  <a:lnTo>
                    <a:pt x="45204" y="52000"/>
                  </a:lnTo>
                  <a:lnTo>
                    <a:pt x="46302" y="51178"/>
                  </a:lnTo>
                  <a:lnTo>
                    <a:pt x="47365" y="50303"/>
                  </a:lnTo>
                  <a:lnTo>
                    <a:pt x="48383" y="49374"/>
                  </a:lnTo>
                  <a:lnTo>
                    <a:pt x="49356" y="48401"/>
                  </a:lnTo>
                  <a:lnTo>
                    <a:pt x="50276" y="47383"/>
                  </a:lnTo>
                  <a:lnTo>
                    <a:pt x="51151" y="46329"/>
                  </a:lnTo>
                  <a:lnTo>
                    <a:pt x="51973" y="45222"/>
                  </a:lnTo>
                  <a:lnTo>
                    <a:pt x="52750" y="44079"/>
                  </a:lnTo>
                  <a:lnTo>
                    <a:pt x="53464" y="42900"/>
                  </a:lnTo>
                  <a:lnTo>
                    <a:pt x="54125" y="41685"/>
                  </a:lnTo>
                  <a:lnTo>
                    <a:pt x="54732" y="40426"/>
                  </a:lnTo>
                  <a:lnTo>
                    <a:pt x="55277" y="39149"/>
                  </a:lnTo>
                  <a:lnTo>
                    <a:pt x="55759" y="37828"/>
                  </a:lnTo>
                  <a:lnTo>
                    <a:pt x="56170" y="36488"/>
                  </a:lnTo>
                  <a:lnTo>
                    <a:pt x="56527" y="35113"/>
                  </a:lnTo>
                  <a:lnTo>
                    <a:pt x="56813" y="33711"/>
                  </a:lnTo>
                  <a:lnTo>
                    <a:pt x="57027" y="32291"/>
                  </a:lnTo>
                  <a:lnTo>
                    <a:pt x="57179" y="30845"/>
                  </a:lnTo>
                  <a:lnTo>
                    <a:pt x="57250" y="29380"/>
                  </a:lnTo>
                  <a:lnTo>
                    <a:pt x="57259" y="28648"/>
                  </a:lnTo>
                  <a:lnTo>
                    <a:pt x="57259" y="28648"/>
                  </a:lnTo>
                  <a:lnTo>
                    <a:pt x="57250" y="27907"/>
                  </a:lnTo>
                  <a:lnTo>
                    <a:pt x="57179" y="26442"/>
                  </a:lnTo>
                  <a:lnTo>
                    <a:pt x="57027" y="24995"/>
                  </a:lnTo>
                  <a:lnTo>
                    <a:pt x="56813" y="23576"/>
                  </a:lnTo>
                  <a:lnTo>
                    <a:pt x="56527" y="22174"/>
                  </a:lnTo>
                  <a:lnTo>
                    <a:pt x="56170" y="20798"/>
                  </a:lnTo>
                  <a:lnTo>
                    <a:pt x="55759" y="19459"/>
                  </a:lnTo>
                  <a:lnTo>
                    <a:pt x="55277" y="18137"/>
                  </a:lnTo>
                  <a:lnTo>
                    <a:pt x="54732" y="16860"/>
                  </a:lnTo>
                  <a:lnTo>
                    <a:pt x="54125" y="15601"/>
                  </a:lnTo>
                  <a:lnTo>
                    <a:pt x="53464" y="14387"/>
                  </a:lnTo>
                  <a:lnTo>
                    <a:pt x="52750" y="13208"/>
                  </a:lnTo>
                  <a:lnTo>
                    <a:pt x="51973" y="12065"/>
                  </a:lnTo>
                  <a:lnTo>
                    <a:pt x="51151" y="10958"/>
                  </a:lnTo>
                  <a:lnTo>
                    <a:pt x="50276" y="9904"/>
                  </a:lnTo>
                  <a:lnTo>
                    <a:pt x="49356" y="8886"/>
                  </a:lnTo>
                  <a:lnTo>
                    <a:pt x="48383" y="7912"/>
                  </a:lnTo>
                  <a:lnTo>
                    <a:pt x="47365" y="6984"/>
                  </a:lnTo>
                  <a:lnTo>
                    <a:pt x="46302" y="6109"/>
                  </a:lnTo>
                  <a:lnTo>
                    <a:pt x="45204" y="5287"/>
                  </a:lnTo>
                  <a:lnTo>
                    <a:pt x="44061" y="4510"/>
                  </a:lnTo>
                  <a:lnTo>
                    <a:pt x="42882" y="3796"/>
                  </a:lnTo>
                  <a:lnTo>
                    <a:pt x="41667" y="3135"/>
                  </a:lnTo>
                  <a:lnTo>
                    <a:pt x="40408" y="2528"/>
                  </a:lnTo>
                  <a:lnTo>
                    <a:pt x="39131" y="1992"/>
                  </a:lnTo>
                  <a:lnTo>
                    <a:pt x="37810" y="1510"/>
                  </a:lnTo>
                  <a:lnTo>
                    <a:pt x="36470" y="1090"/>
                  </a:lnTo>
                  <a:lnTo>
                    <a:pt x="35095" y="733"/>
                  </a:lnTo>
                  <a:lnTo>
                    <a:pt x="33702" y="447"/>
                  </a:lnTo>
                  <a:lnTo>
                    <a:pt x="32273" y="233"/>
                  </a:lnTo>
                  <a:lnTo>
                    <a:pt x="30835" y="81"/>
                  </a:lnTo>
                  <a:lnTo>
                    <a:pt x="29371" y="9"/>
                  </a:lnTo>
                  <a:lnTo>
                    <a:pt x="28630" y="0"/>
                  </a:lnTo>
                  <a:lnTo>
                    <a:pt x="28630" y="0"/>
                  </a:lnTo>
                  <a:lnTo>
                    <a:pt x="27889" y="9"/>
                  </a:lnTo>
                  <a:lnTo>
                    <a:pt x="26424" y="81"/>
                  </a:lnTo>
                  <a:lnTo>
                    <a:pt x="24986" y="233"/>
                  </a:lnTo>
                  <a:lnTo>
                    <a:pt x="23557" y="447"/>
                  </a:lnTo>
                  <a:lnTo>
                    <a:pt x="22164" y="733"/>
                  </a:lnTo>
                  <a:lnTo>
                    <a:pt x="20789" y="1090"/>
                  </a:lnTo>
                  <a:lnTo>
                    <a:pt x="19450" y="1510"/>
                  </a:lnTo>
                  <a:lnTo>
                    <a:pt x="18128" y="1992"/>
                  </a:lnTo>
                  <a:lnTo>
                    <a:pt x="16851" y="2528"/>
                  </a:lnTo>
                  <a:lnTo>
                    <a:pt x="15592" y="3135"/>
                  </a:lnTo>
                  <a:lnTo>
                    <a:pt x="14377" y="3796"/>
                  </a:lnTo>
                  <a:lnTo>
                    <a:pt x="13199" y="4510"/>
                  </a:lnTo>
                  <a:lnTo>
                    <a:pt x="12056" y="5287"/>
                  </a:lnTo>
                  <a:lnTo>
                    <a:pt x="10957" y="6109"/>
                  </a:lnTo>
                  <a:lnTo>
                    <a:pt x="9895" y="6984"/>
                  </a:lnTo>
                  <a:lnTo>
                    <a:pt x="8877" y="7912"/>
                  </a:lnTo>
                  <a:lnTo>
                    <a:pt x="7903" y="8886"/>
                  </a:lnTo>
                  <a:lnTo>
                    <a:pt x="6983" y="9904"/>
                  </a:lnTo>
                  <a:lnTo>
                    <a:pt x="6108" y="10958"/>
                  </a:lnTo>
                  <a:lnTo>
                    <a:pt x="5287" y="12065"/>
                  </a:lnTo>
                  <a:lnTo>
                    <a:pt x="4510" y="13208"/>
                  </a:lnTo>
                  <a:lnTo>
                    <a:pt x="3795" y="14387"/>
                  </a:lnTo>
                  <a:lnTo>
                    <a:pt x="3135" y="15601"/>
                  </a:lnTo>
                  <a:lnTo>
                    <a:pt x="2527" y="16860"/>
                  </a:lnTo>
                  <a:lnTo>
                    <a:pt x="1983" y="18137"/>
                  </a:lnTo>
                  <a:lnTo>
                    <a:pt x="1509" y="19459"/>
                  </a:lnTo>
                  <a:lnTo>
                    <a:pt x="1090" y="20798"/>
                  </a:lnTo>
                  <a:lnTo>
                    <a:pt x="732" y="22174"/>
                  </a:lnTo>
                  <a:lnTo>
                    <a:pt x="447" y="23576"/>
                  </a:lnTo>
                  <a:lnTo>
                    <a:pt x="232" y="24995"/>
                  </a:lnTo>
                  <a:lnTo>
                    <a:pt x="81" y="26442"/>
                  </a:lnTo>
                  <a:lnTo>
                    <a:pt x="9" y="27907"/>
                  </a:lnTo>
                  <a:lnTo>
                    <a:pt x="0" y="2864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46"/>
            <p:cNvSpPr/>
            <p:nvPr/>
          </p:nvSpPr>
          <p:spPr>
            <a:xfrm rot="10246732">
              <a:off x="1183626" y="2078965"/>
              <a:ext cx="837314" cy="834411"/>
            </a:xfrm>
            <a:custGeom>
              <a:rect b="b" l="l" r="r" t="t"/>
              <a:pathLst>
                <a:path extrusionOk="0" h="48205" w="48178">
                  <a:moveTo>
                    <a:pt x="7046" y="7064"/>
                  </a:moveTo>
                  <a:lnTo>
                    <a:pt x="6618" y="7502"/>
                  </a:lnTo>
                  <a:lnTo>
                    <a:pt x="5787" y="8422"/>
                  </a:lnTo>
                  <a:lnTo>
                    <a:pt x="5010" y="9368"/>
                  </a:lnTo>
                  <a:lnTo>
                    <a:pt x="4296" y="10342"/>
                  </a:lnTo>
                  <a:lnTo>
                    <a:pt x="3635" y="11342"/>
                  </a:lnTo>
                  <a:lnTo>
                    <a:pt x="3028" y="12369"/>
                  </a:lnTo>
                  <a:lnTo>
                    <a:pt x="2474" y="13423"/>
                  </a:lnTo>
                  <a:lnTo>
                    <a:pt x="1983" y="14494"/>
                  </a:lnTo>
                  <a:lnTo>
                    <a:pt x="1537" y="15584"/>
                  </a:lnTo>
                  <a:lnTo>
                    <a:pt x="1153" y="16682"/>
                  </a:lnTo>
                  <a:lnTo>
                    <a:pt x="822" y="17807"/>
                  </a:lnTo>
                  <a:lnTo>
                    <a:pt x="545" y="18932"/>
                  </a:lnTo>
                  <a:lnTo>
                    <a:pt x="331" y="20075"/>
                  </a:lnTo>
                  <a:lnTo>
                    <a:pt x="161" y="21218"/>
                  </a:lnTo>
                  <a:lnTo>
                    <a:pt x="54" y="22370"/>
                  </a:lnTo>
                  <a:lnTo>
                    <a:pt x="1" y="23531"/>
                  </a:lnTo>
                  <a:lnTo>
                    <a:pt x="1" y="24683"/>
                  </a:lnTo>
                  <a:lnTo>
                    <a:pt x="54" y="25835"/>
                  </a:lnTo>
                  <a:lnTo>
                    <a:pt x="161" y="26996"/>
                  </a:lnTo>
                  <a:lnTo>
                    <a:pt x="331" y="28139"/>
                  </a:lnTo>
                  <a:lnTo>
                    <a:pt x="545" y="29282"/>
                  </a:lnTo>
                  <a:lnTo>
                    <a:pt x="822" y="30407"/>
                  </a:lnTo>
                  <a:lnTo>
                    <a:pt x="1153" y="31524"/>
                  </a:lnTo>
                  <a:lnTo>
                    <a:pt x="1537" y="32631"/>
                  </a:lnTo>
                  <a:lnTo>
                    <a:pt x="1983" y="33720"/>
                  </a:lnTo>
                  <a:lnTo>
                    <a:pt x="2474" y="34792"/>
                  </a:lnTo>
                  <a:lnTo>
                    <a:pt x="3028" y="35837"/>
                  </a:lnTo>
                  <a:lnTo>
                    <a:pt x="3635" y="36864"/>
                  </a:lnTo>
                  <a:lnTo>
                    <a:pt x="4296" y="37864"/>
                  </a:lnTo>
                  <a:lnTo>
                    <a:pt x="5010" y="38846"/>
                  </a:lnTo>
                  <a:lnTo>
                    <a:pt x="5787" y="39793"/>
                  </a:lnTo>
                  <a:lnTo>
                    <a:pt x="6609" y="40704"/>
                  </a:lnTo>
                  <a:lnTo>
                    <a:pt x="7046" y="41150"/>
                  </a:lnTo>
                  <a:lnTo>
                    <a:pt x="7046" y="41150"/>
                  </a:lnTo>
                  <a:lnTo>
                    <a:pt x="7493" y="41588"/>
                  </a:lnTo>
                  <a:lnTo>
                    <a:pt x="8404" y="42409"/>
                  </a:lnTo>
                  <a:lnTo>
                    <a:pt x="9350" y="43186"/>
                  </a:lnTo>
                  <a:lnTo>
                    <a:pt x="10333" y="43901"/>
                  </a:lnTo>
                  <a:lnTo>
                    <a:pt x="11333" y="44561"/>
                  </a:lnTo>
                  <a:lnTo>
                    <a:pt x="12360" y="45169"/>
                  </a:lnTo>
                  <a:lnTo>
                    <a:pt x="13404" y="45722"/>
                  </a:lnTo>
                  <a:lnTo>
                    <a:pt x="14476" y="46222"/>
                  </a:lnTo>
                  <a:lnTo>
                    <a:pt x="15566" y="46660"/>
                  </a:lnTo>
                  <a:lnTo>
                    <a:pt x="16664" y="47044"/>
                  </a:lnTo>
                  <a:lnTo>
                    <a:pt x="17789" y="47374"/>
                  </a:lnTo>
                  <a:lnTo>
                    <a:pt x="18914" y="47651"/>
                  </a:lnTo>
                  <a:lnTo>
                    <a:pt x="20057" y="47874"/>
                  </a:lnTo>
                  <a:lnTo>
                    <a:pt x="21200" y="48035"/>
                  </a:lnTo>
                  <a:lnTo>
                    <a:pt x="22352" y="48151"/>
                  </a:lnTo>
                  <a:lnTo>
                    <a:pt x="23504" y="48205"/>
                  </a:lnTo>
                  <a:lnTo>
                    <a:pt x="24665" y="48205"/>
                  </a:lnTo>
                  <a:lnTo>
                    <a:pt x="25817" y="48151"/>
                  </a:lnTo>
                  <a:lnTo>
                    <a:pt x="26969" y="48035"/>
                  </a:lnTo>
                  <a:lnTo>
                    <a:pt x="28121" y="47874"/>
                  </a:lnTo>
                  <a:lnTo>
                    <a:pt x="29255" y="47651"/>
                  </a:lnTo>
                  <a:lnTo>
                    <a:pt x="30389" y="47374"/>
                  </a:lnTo>
                  <a:lnTo>
                    <a:pt x="31505" y="47044"/>
                  </a:lnTo>
                  <a:lnTo>
                    <a:pt x="32604" y="46660"/>
                  </a:lnTo>
                  <a:lnTo>
                    <a:pt x="33693" y="46222"/>
                  </a:lnTo>
                  <a:lnTo>
                    <a:pt x="34765" y="45722"/>
                  </a:lnTo>
                  <a:lnTo>
                    <a:pt x="35810" y="45169"/>
                  </a:lnTo>
                  <a:lnTo>
                    <a:pt x="36837" y="44561"/>
                  </a:lnTo>
                  <a:lnTo>
                    <a:pt x="37837" y="43901"/>
                  </a:lnTo>
                  <a:lnTo>
                    <a:pt x="38819" y="43186"/>
                  </a:lnTo>
                  <a:lnTo>
                    <a:pt x="39766" y="42409"/>
                  </a:lnTo>
                  <a:lnTo>
                    <a:pt x="40677" y="41588"/>
                  </a:lnTo>
                  <a:lnTo>
                    <a:pt x="41123" y="41150"/>
                  </a:lnTo>
                  <a:lnTo>
                    <a:pt x="41123" y="41150"/>
                  </a:lnTo>
                  <a:lnTo>
                    <a:pt x="41561" y="40704"/>
                  </a:lnTo>
                  <a:lnTo>
                    <a:pt x="42382" y="39793"/>
                  </a:lnTo>
                  <a:lnTo>
                    <a:pt x="43159" y="38846"/>
                  </a:lnTo>
                  <a:lnTo>
                    <a:pt x="43873" y="37864"/>
                  </a:lnTo>
                  <a:lnTo>
                    <a:pt x="44534" y="36864"/>
                  </a:lnTo>
                  <a:lnTo>
                    <a:pt x="45142" y="35837"/>
                  </a:lnTo>
                  <a:lnTo>
                    <a:pt x="45695" y="34792"/>
                  </a:lnTo>
                  <a:lnTo>
                    <a:pt x="46186" y="33720"/>
                  </a:lnTo>
                  <a:lnTo>
                    <a:pt x="46633" y="32631"/>
                  </a:lnTo>
                  <a:lnTo>
                    <a:pt x="47017" y="31524"/>
                  </a:lnTo>
                  <a:lnTo>
                    <a:pt x="47347" y="30407"/>
                  </a:lnTo>
                  <a:lnTo>
                    <a:pt x="47624" y="29282"/>
                  </a:lnTo>
                  <a:lnTo>
                    <a:pt x="47847" y="28139"/>
                  </a:lnTo>
                  <a:lnTo>
                    <a:pt x="48008" y="26996"/>
                  </a:lnTo>
                  <a:lnTo>
                    <a:pt x="48115" y="25835"/>
                  </a:lnTo>
                  <a:lnTo>
                    <a:pt x="48178" y="24683"/>
                  </a:lnTo>
                  <a:lnTo>
                    <a:pt x="48178" y="23531"/>
                  </a:lnTo>
                  <a:lnTo>
                    <a:pt x="48115" y="22370"/>
                  </a:lnTo>
                  <a:lnTo>
                    <a:pt x="48008" y="21218"/>
                  </a:lnTo>
                  <a:lnTo>
                    <a:pt x="47838" y="20075"/>
                  </a:lnTo>
                  <a:lnTo>
                    <a:pt x="47624" y="18932"/>
                  </a:lnTo>
                  <a:lnTo>
                    <a:pt x="47347" y="17807"/>
                  </a:lnTo>
                  <a:lnTo>
                    <a:pt x="47017" y="16682"/>
                  </a:lnTo>
                  <a:lnTo>
                    <a:pt x="46633" y="15584"/>
                  </a:lnTo>
                  <a:lnTo>
                    <a:pt x="46186" y="14494"/>
                  </a:lnTo>
                  <a:lnTo>
                    <a:pt x="45695" y="13423"/>
                  </a:lnTo>
                  <a:lnTo>
                    <a:pt x="45142" y="12369"/>
                  </a:lnTo>
                  <a:lnTo>
                    <a:pt x="44534" y="11342"/>
                  </a:lnTo>
                  <a:lnTo>
                    <a:pt x="43873" y="10342"/>
                  </a:lnTo>
                  <a:lnTo>
                    <a:pt x="43159" y="9368"/>
                  </a:lnTo>
                  <a:lnTo>
                    <a:pt x="42382" y="8422"/>
                  </a:lnTo>
                  <a:lnTo>
                    <a:pt x="41561" y="7502"/>
                  </a:lnTo>
                  <a:lnTo>
                    <a:pt x="41123" y="7064"/>
                  </a:lnTo>
                  <a:lnTo>
                    <a:pt x="41123" y="7064"/>
                  </a:lnTo>
                  <a:lnTo>
                    <a:pt x="40677" y="6627"/>
                  </a:lnTo>
                  <a:lnTo>
                    <a:pt x="39766" y="5796"/>
                  </a:lnTo>
                  <a:lnTo>
                    <a:pt x="38819" y="5028"/>
                  </a:lnTo>
                  <a:lnTo>
                    <a:pt x="37837" y="4305"/>
                  </a:lnTo>
                  <a:lnTo>
                    <a:pt x="36837" y="3644"/>
                  </a:lnTo>
                  <a:lnTo>
                    <a:pt x="35810" y="3037"/>
                  </a:lnTo>
                  <a:lnTo>
                    <a:pt x="34765" y="2492"/>
                  </a:lnTo>
                  <a:lnTo>
                    <a:pt x="33693" y="1992"/>
                  </a:lnTo>
                  <a:lnTo>
                    <a:pt x="32604" y="1555"/>
                  </a:lnTo>
                  <a:lnTo>
                    <a:pt x="31505" y="1162"/>
                  </a:lnTo>
                  <a:lnTo>
                    <a:pt x="30380" y="831"/>
                  </a:lnTo>
                  <a:lnTo>
                    <a:pt x="29255" y="555"/>
                  </a:lnTo>
                  <a:lnTo>
                    <a:pt x="28112" y="340"/>
                  </a:lnTo>
                  <a:lnTo>
                    <a:pt x="26969" y="171"/>
                  </a:lnTo>
                  <a:lnTo>
                    <a:pt x="25817" y="63"/>
                  </a:lnTo>
                  <a:lnTo>
                    <a:pt x="24665" y="10"/>
                  </a:lnTo>
                  <a:lnTo>
                    <a:pt x="24085" y="1"/>
                  </a:lnTo>
                  <a:lnTo>
                    <a:pt x="24085" y="1"/>
                  </a:lnTo>
                  <a:lnTo>
                    <a:pt x="23504" y="10"/>
                  </a:lnTo>
                  <a:lnTo>
                    <a:pt x="22352" y="63"/>
                  </a:lnTo>
                  <a:lnTo>
                    <a:pt x="21200" y="171"/>
                  </a:lnTo>
                  <a:lnTo>
                    <a:pt x="20057" y="340"/>
                  </a:lnTo>
                  <a:lnTo>
                    <a:pt x="18914" y="555"/>
                  </a:lnTo>
                  <a:lnTo>
                    <a:pt x="17789" y="831"/>
                  </a:lnTo>
                  <a:lnTo>
                    <a:pt x="16664" y="1162"/>
                  </a:lnTo>
                  <a:lnTo>
                    <a:pt x="15566" y="1555"/>
                  </a:lnTo>
                  <a:lnTo>
                    <a:pt x="14476" y="1992"/>
                  </a:lnTo>
                  <a:lnTo>
                    <a:pt x="13404" y="2492"/>
                  </a:lnTo>
                  <a:lnTo>
                    <a:pt x="12360" y="3037"/>
                  </a:lnTo>
                  <a:lnTo>
                    <a:pt x="11333" y="3644"/>
                  </a:lnTo>
                  <a:lnTo>
                    <a:pt x="10333" y="4305"/>
                  </a:lnTo>
                  <a:lnTo>
                    <a:pt x="9359" y="5028"/>
                  </a:lnTo>
                  <a:lnTo>
                    <a:pt x="8413" y="5796"/>
                  </a:lnTo>
                  <a:lnTo>
                    <a:pt x="7493" y="6627"/>
                  </a:lnTo>
                  <a:lnTo>
                    <a:pt x="7046" y="7064"/>
                  </a:lnTo>
                  <a:close/>
                </a:path>
              </a:pathLst>
            </a:custGeom>
            <a:solidFill>
              <a:srgbClr val="E1E1E4">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2" name="Google Shape;962;p146"/>
          <p:cNvSpPr txBox="1"/>
          <p:nvPr/>
        </p:nvSpPr>
        <p:spPr>
          <a:xfrm>
            <a:off x="7043712" y="3460521"/>
            <a:ext cx="1839300" cy="972000"/>
          </a:xfrm>
          <a:prstGeom prst="rect">
            <a:avLst/>
          </a:prstGeom>
          <a:noFill/>
          <a:ln>
            <a:noFill/>
          </a:ln>
        </p:spPr>
        <p:txBody>
          <a:bodyPr anchorCtr="0" anchor="t" bIns="17150" lIns="34275" spcFirstLastPara="1" rIns="34275" wrap="square" tIns="17150">
            <a:normAutofit lnSpcReduction="20000"/>
          </a:bodyPr>
          <a:lstStyle/>
          <a:p>
            <a:pPr indent="0" lvl="0" marL="0" marR="0" rtl="0" algn="ctr">
              <a:lnSpc>
                <a:spcPct val="156250"/>
              </a:lnSpc>
              <a:spcBef>
                <a:spcPts val="0"/>
              </a:spcBef>
              <a:spcAft>
                <a:spcPts val="0"/>
              </a:spcAft>
              <a:buClr>
                <a:srgbClr val="000000"/>
              </a:buClr>
              <a:buSzPts val="1500"/>
              <a:buFont typeface="Plus Jakarta Sans Medium"/>
              <a:buNone/>
            </a:pPr>
            <a:r>
              <a:rPr lang="en" sz="1200">
                <a:latin typeface="Inter"/>
                <a:ea typeface="Inter"/>
                <a:cs typeface="Inter"/>
                <a:sym typeface="Inter"/>
              </a:rPr>
              <a:t>Different IT vendors are managed on average by an enterprise organization</a:t>
            </a:r>
            <a:endParaRPr sz="500">
              <a:latin typeface="Inter"/>
              <a:ea typeface="Inter"/>
              <a:cs typeface="Inter"/>
              <a:sym typeface="Inter"/>
            </a:endParaRPr>
          </a:p>
        </p:txBody>
      </p:sp>
      <p:grpSp>
        <p:nvGrpSpPr>
          <p:cNvPr id="963" name="Google Shape;963;p146"/>
          <p:cNvGrpSpPr/>
          <p:nvPr/>
        </p:nvGrpSpPr>
        <p:grpSpPr>
          <a:xfrm>
            <a:off x="6829835" y="1265341"/>
            <a:ext cx="2088319" cy="2163647"/>
            <a:chOff x="6836785" y="1220641"/>
            <a:chExt cx="2088319" cy="2163647"/>
          </a:xfrm>
        </p:grpSpPr>
        <p:sp>
          <p:nvSpPr>
            <p:cNvPr id="964" name="Google Shape;964;p146"/>
            <p:cNvSpPr/>
            <p:nvPr/>
          </p:nvSpPr>
          <p:spPr>
            <a:xfrm flipH="1" rot="10246502">
              <a:off x="7042726" y="1647327"/>
              <a:ext cx="846699" cy="843709"/>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rgbClr val="ABE7FF"/>
            </a:solidFill>
            <a:ln cap="flat" cmpd="sng" w="9525">
              <a:solidFill>
                <a:srgbClr val="ABE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46"/>
            <p:cNvSpPr/>
            <p:nvPr/>
          </p:nvSpPr>
          <p:spPr>
            <a:xfrm flipH="1" rot="10246502">
              <a:off x="7179463" y="2478640"/>
              <a:ext cx="847136" cy="843275"/>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46"/>
            <p:cNvSpPr/>
            <p:nvPr/>
          </p:nvSpPr>
          <p:spPr>
            <a:xfrm rot="10246941">
              <a:off x="8015522" y="2343014"/>
              <a:ext cx="846986" cy="843275"/>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46"/>
            <p:cNvSpPr/>
            <p:nvPr/>
          </p:nvSpPr>
          <p:spPr>
            <a:xfrm flipH="1" rot="-9400752">
              <a:off x="6970402" y="2211595"/>
              <a:ext cx="846538" cy="843671"/>
            </a:xfrm>
            <a:custGeom>
              <a:rect b="b" l="l" r="r" t="t"/>
              <a:pathLst>
                <a:path extrusionOk="0" h="52357" w="52384">
                  <a:moveTo>
                    <a:pt x="0" y="52357"/>
                  </a:moveTo>
                  <a:lnTo>
                    <a:pt x="52312" y="52357"/>
                  </a:lnTo>
                  <a:lnTo>
                    <a:pt x="52383" y="1"/>
                  </a:lnTo>
                  <a:lnTo>
                    <a:pt x="51026" y="18"/>
                  </a:lnTo>
                  <a:lnTo>
                    <a:pt x="48347" y="152"/>
                  </a:lnTo>
                  <a:lnTo>
                    <a:pt x="45704" y="420"/>
                  </a:lnTo>
                  <a:lnTo>
                    <a:pt x="43105" y="813"/>
                  </a:lnTo>
                  <a:lnTo>
                    <a:pt x="40551" y="1340"/>
                  </a:lnTo>
                  <a:lnTo>
                    <a:pt x="38033" y="1983"/>
                  </a:lnTo>
                  <a:lnTo>
                    <a:pt x="35577" y="2751"/>
                  </a:lnTo>
                  <a:lnTo>
                    <a:pt x="33166" y="3626"/>
                  </a:lnTo>
                  <a:lnTo>
                    <a:pt x="30817" y="4626"/>
                  </a:lnTo>
                  <a:lnTo>
                    <a:pt x="28531" y="5725"/>
                  </a:lnTo>
                  <a:lnTo>
                    <a:pt x="26299" y="6939"/>
                  </a:lnTo>
                  <a:lnTo>
                    <a:pt x="24147" y="8243"/>
                  </a:lnTo>
                  <a:lnTo>
                    <a:pt x="22048" y="9654"/>
                  </a:lnTo>
                  <a:lnTo>
                    <a:pt x="20039" y="11163"/>
                  </a:lnTo>
                  <a:lnTo>
                    <a:pt x="18092" y="12761"/>
                  </a:lnTo>
                  <a:lnTo>
                    <a:pt x="16235" y="14458"/>
                  </a:lnTo>
                  <a:lnTo>
                    <a:pt x="14458" y="16235"/>
                  </a:lnTo>
                  <a:lnTo>
                    <a:pt x="12770" y="18093"/>
                  </a:lnTo>
                  <a:lnTo>
                    <a:pt x="11163" y="20030"/>
                  </a:lnTo>
                  <a:lnTo>
                    <a:pt x="9653" y="22049"/>
                  </a:lnTo>
                  <a:lnTo>
                    <a:pt x="8242" y="24138"/>
                  </a:lnTo>
                  <a:lnTo>
                    <a:pt x="6930" y="26290"/>
                  </a:lnTo>
                  <a:lnTo>
                    <a:pt x="5724" y="28523"/>
                  </a:lnTo>
                  <a:lnTo>
                    <a:pt x="4617" y="30809"/>
                  </a:lnTo>
                  <a:lnTo>
                    <a:pt x="3626" y="33157"/>
                  </a:lnTo>
                  <a:lnTo>
                    <a:pt x="2742" y="35560"/>
                  </a:lnTo>
                  <a:lnTo>
                    <a:pt x="1983" y="38024"/>
                  </a:lnTo>
                  <a:lnTo>
                    <a:pt x="1331" y="40534"/>
                  </a:lnTo>
                  <a:lnTo>
                    <a:pt x="813" y="43087"/>
                  </a:lnTo>
                  <a:lnTo>
                    <a:pt x="411" y="45686"/>
                  </a:lnTo>
                  <a:lnTo>
                    <a:pt x="143" y="48329"/>
                  </a:lnTo>
                  <a:lnTo>
                    <a:pt x="9" y="50999"/>
                  </a:lnTo>
                  <a:lnTo>
                    <a:pt x="0" y="5235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46"/>
            <p:cNvSpPr/>
            <p:nvPr/>
          </p:nvSpPr>
          <p:spPr>
            <a:xfrm rot="10246502">
              <a:off x="7887487" y="1510238"/>
              <a:ext cx="846699" cy="843709"/>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cap="flat" cmpd="sng" w="9525">
              <a:solidFill>
                <a:srgbClr val="ABE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46"/>
            <p:cNvSpPr/>
            <p:nvPr/>
          </p:nvSpPr>
          <p:spPr>
            <a:xfrm rot="8107155">
              <a:off x="7532733" y="1394324"/>
              <a:ext cx="844936" cy="845372"/>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6"/>
            <p:cNvSpPr/>
            <p:nvPr/>
          </p:nvSpPr>
          <p:spPr>
            <a:xfrm rot="4557567">
              <a:off x="7017650" y="1699879"/>
              <a:ext cx="844891" cy="845270"/>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46"/>
            <p:cNvSpPr/>
            <p:nvPr/>
          </p:nvSpPr>
          <p:spPr>
            <a:xfrm rot="-10264847">
              <a:off x="8015581" y="1669078"/>
              <a:ext cx="846773" cy="843732"/>
            </a:xfrm>
            <a:custGeom>
              <a:rect b="b" l="l" r="r" t="t"/>
              <a:pathLst>
                <a:path extrusionOk="0" h="52384" w="52357">
                  <a:moveTo>
                    <a:pt x="52357" y="52383"/>
                  </a:moveTo>
                  <a:lnTo>
                    <a:pt x="52357" y="72"/>
                  </a:lnTo>
                  <a:lnTo>
                    <a:pt x="0" y="0"/>
                  </a:lnTo>
                  <a:lnTo>
                    <a:pt x="9" y="1349"/>
                  </a:lnTo>
                  <a:lnTo>
                    <a:pt x="152" y="4028"/>
                  </a:lnTo>
                  <a:lnTo>
                    <a:pt x="420" y="6671"/>
                  </a:lnTo>
                  <a:lnTo>
                    <a:pt x="813" y="9270"/>
                  </a:lnTo>
                  <a:lnTo>
                    <a:pt x="1340" y="11832"/>
                  </a:lnTo>
                  <a:lnTo>
                    <a:pt x="1983" y="14342"/>
                  </a:lnTo>
                  <a:lnTo>
                    <a:pt x="2751" y="16798"/>
                  </a:lnTo>
                  <a:lnTo>
                    <a:pt x="3626" y="19209"/>
                  </a:lnTo>
                  <a:lnTo>
                    <a:pt x="4617" y="21557"/>
                  </a:lnTo>
                  <a:lnTo>
                    <a:pt x="5725" y="23852"/>
                  </a:lnTo>
                  <a:lnTo>
                    <a:pt x="6930" y="26076"/>
                  </a:lnTo>
                  <a:lnTo>
                    <a:pt x="8243" y="28237"/>
                  </a:lnTo>
                  <a:lnTo>
                    <a:pt x="9654" y="30326"/>
                  </a:lnTo>
                  <a:lnTo>
                    <a:pt x="11163" y="32345"/>
                  </a:lnTo>
                  <a:lnTo>
                    <a:pt x="12761" y="34282"/>
                  </a:lnTo>
                  <a:lnTo>
                    <a:pt x="14449" y="36140"/>
                  </a:lnTo>
                  <a:lnTo>
                    <a:pt x="16226" y="37917"/>
                  </a:lnTo>
                  <a:lnTo>
                    <a:pt x="18093" y="39614"/>
                  </a:lnTo>
                  <a:lnTo>
                    <a:pt x="20030" y="41212"/>
                  </a:lnTo>
                  <a:lnTo>
                    <a:pt x="22040" y="42721"/>
                  </a:lnTo>
                  <a:lnTo>
                    <a:pt x="24129" y="44132"/>
                  </a:lnTo>
                  <a:lnTo>
                    <a:pt x="26290" y="45445"/>
                  </a:lnTo>
                  <a:lnTo>
                    <a:pt x="28514" y="46659"/>
                  </a:lnTo>
                  <a:lnTo>
                    <a:pt x="30809" y="47758"/>
                  </a:lnTo>
                  <a:lnTo>
                    <a:pt x="33157" y="48749"/>
                  </a:lnTo>
                  <a:lnTo>
                    <a:pt x="35560" y="49633"/>
                  </a:lnTo>
                  <a:lnTo>
                    <a:pt x="38015" y="50401"/>
                  </a:lnTo>
                  <a:lnTo>
                    <a:pt x="40525" y="51044"/>
                  </a:lnTo>
                  <a:lnTo>
                    <a:pt x="43088" y="51571"/>
                  </a:lnTo>
                  <a:lnTo>
                    <a:pt x="45686" y="51964"/>
                  </a:lnTo>
                  <a:lnTo>
                    <a:pt x="48320" y="52232"/>
                  </a:lnTo>
                  <a:lnTo>
                    <a:pt x="50999" y="52365"/>
                  </a:lnTo>
                  <a:lnTo>
                    <a:pt x="52357" y="52383"/>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46"/>
            <p:cNvSpPr/>
            <p:nvPr/>
          </p:nvSpPr>
          <p:spPr>
            <a:xfrm rot="10246502">
              <a:off x="7333359" y="1803863"/>
              <a:ext cx="1243697" cy="1239085"/>
            </a:xfrm>
            <a:custGeom>
              <a:rect b="b" l="l" r="r" t="t"/>
              <a:pathLst>
                <a:path extrusionOk="0" h="76932" w="76906">
                  <a:moveTo>
                    <a:pt x="38453" y="1"/>
                  </a:moveTo>
                  <a:lnTo>
                    <a:pt x="39444" y="9"/>
                  </a:lnTo>
                  <a:lnTo>
                    <a:pt x="41409" y="108"/>
                  </a:lnTo>
                  <a:lnTo>
                    <a:pt x="43346" y="304"/>
                  </a:lnTo>
                  <a:lnTo>
                    <a:pt x="45257" y="599"/>
                  </a:lnTo>
                  <a:lnTo>
                    <a:pt x="47133" y="983"/>
                  </a:lnTo>
                  <a:lnTo>
                    <a:pt x="48981" y="1456"/>
                  </a:lnTo>
                  <a:lnTo>
                    <a:pt x="50785" y="2019"/>
                  </a:lnTo>
                  <a:lnTo>
                    <a:pt x="52553" y="2662"/>
                  </a:lnTo>
                  <a:lnTo>
                    <a:pt x="54277" y="3394"/>
                  </a:lnTo>
                  <a:lnTo>
                    <a:pt x="55955" y="4207"/>
                  </a:lnTo>
                  <a:lnTo>
                    <a:pt x="57590" y="5091"/>
                  </a:lnTo>
                  <a:lnTo>
                    <a:pt x="59179" y="6055"/>
                  </a:lnTo>
                  <a:lnTo>
                    <a:pt x="60715" y="7091"/>
                  </a:lnTo>
                  <a:lnTo>
                    <a:pt x="62189" y="8198"/>
                  </a:lnTo>
                  <a:lnTo>
                    <a:pt x="63617" y="9377"/>
                  </a:lnTo>
                  <a:lnTo>
                    <a:pt x="64984" y="10618"/>
                  </a:lnTo>
                  <a:lnTo>
                    <a:pt x="66287" y="11922"/>
                  </a:lnTo>
                  <a:lnTo>
                    <a:pt x="67529" y="13288"/>
                  </a:lnTo>
                  <a:lnTo>
                    <a:pt x="68707" y="14717"/>
                  </a:lnTo>
                  <a:lnTo>
                    <a:pt x="69815" y="16199"/>
                  </a:lnTo>
                  <a:lnTo>
                    <a:pt x="70851" y="17735"/>
                  </a:lnTo>
                  <a:lnTo>
                    <a:pt x="71815" y="19316"/>
                  </a:lnTo>
                  <a:lnTo>
                    <a:pt x="72699" y="20950"/>
                  </a:lnTo>
                  <a:lnTo>
                    <a:pt x="73512" y="22638"/>
                  </a:lnTo>
                  <a:lnTo>
                    <a:pt x="74235" y="24361"/>
                  </a:lnTo>
                  <a:lnTo>
                    <a:pt x="74887" y="26130"/>
                  </a:lnTo>
                  <a:lnTo>
                    <a:pt x="75450" y="27933"/>
                  </a:lnTo>
                  <a:lnTo>
                    <a:pt x="75923" y="29782"/>
                  </a:lnTo>
                  <a:lnTo>
                    <a:pt x="76307" y="31657"/>
                  </a:lnTo>
                  <a:lnTo>
                    <a:pt x="76602" y="33568"/>
                  </a:lnTo>
                  <a:lnTo>
                    <a:pt x="76798" y="35506"/>
                  </a:lnTo>
                  <a:lnTo>
                    <a:pt x="76896" y="37471"/>
                  </a:lnTo>
                  <a:lnTo>
                    <a:pt x="76905" y="38471"/>
                  </a:lnTo>
                  <a:lnTo>
                    <a:pt x="76896" y="39462"/>
                  </a:lnTo>
                  <a:lnTo>
                    <a:pt x="76798" y="41427"/>
                  </a:lnTo>
                  <a:lnTo>
                    <a:pt x="76602" y="43364"/>
                  </a:lnTo>
                  <a:lnTo>
                    <a:pt x="76307" y="45275"/>
                  </a:lnTo>
                  <a:lnTo>
                    <a:pt x="75923" y="47151"/>
                  </a:lnTo>
                  <a:lnTo>
                    <a:pt x="75450" y="48999"/>
                  </a:lnTo>
                  <a:lnTo>
                    <a:pt x="74887" y="50803"/>
                  </a:lnTo>
                  <a:lnTo>
                    <a:pt x="74235" y="52571"/>
                  </a:lnTo>
                  <a:lnTo>
                    <a:pt x="73512" y="54295"/>
                  </a:lnTo>
                  <a:lnTo>
                    <a:pt x="72699" y="55982"/>
                  </a:lnTo>
                  <a:lnTo>
                    <a:pt x="71815" y="57617"/>
                  </a:lnTo>
                  <a:lnTo>
                    <a:pt x="70851" y="59197"/>
                  </a:lnTo>
                  <a:lnTo>
                    <a:pt x="69815" y="60733"/>
                  </a:lnTo>
                  <a:lnTo>
                    <a:pt x="68707" y="62215"/>
                  </a:lnTo>
                  <a:lnTo>
                    <a:pt x="67529" y="63644"/>
                  </a:lnTo>
                  <a:lnTo>
                    <a:pt x="66287" y="65011"/>
                  </a:lnTo>
                  <a:lnTo>
                    <a:pt x="64984" y="66314"/>
                  </a:lnTo>
                  <a:lnTo>
                    <a:pt x="63617" y="67556"/>
                  </a:lnTo>
                  <a:lnTo>
                    <a:pt x="62189" y="68725"/>
                  </a:lnTo>
                  <a:lnTo>
                    <a:pt x="60715" y="69833"/>
                  </a:lnTo>
                  <a:lnTo>
                    <a:pt x="59179" y="70878"/>
                  </a:lnTo>
                  <a:lnTo>
                    <a:pt x="57590" y="71842"/>
                  </a:lnTo>
                  <a:lnTo>
                    <a:pt x="55955" y="72726"/>
                  </a:lnTo>
                  <a:lnTo>
                    <a:pt x="54277" y="73539"/>
                  </a:lnTo>
                  <a:lnTo>
                    <a:pt x="52553" y="74262"/>
                  </a:lnTo>
                  <a:lnTo>
                    <a:pt x="50785" y="74914"/>
                  </a:lnTo>
                  <a:lnTo>
                    <a:pt x="48981" y="75476"/>
                  </a:lnTo>
                  <a:lnTo>
                    <a:pt x="47133" y="75950"/>
                  </a:lnTo>
                  <a:lnTo>
                    <a:pt x="45257" y="76334"/>
                  </a:lnTo>
                  <a:lnTo>
                    <a:pt x="43346" y="76628"/>
                  </a:lnTo>
                  <a:lnTo>
                    <a:pt x="41409" y="76825"/>
                  </a:lnTo>
                  <a:lnTo>
                    <a:pt x="39444" y="76923"/>
                  </a:lnTo>
                  <a:lnTo>
                    <a:pt x="38453" y="76932"/>
                  </a:lnTo>
                  <a:lnTo>
                    <a:pt x="37461" y="76923"/>
                  </a:lnTo>
                  <a:lnTo>
                    <a:pt x="35488" y="76825"/>
                  </a:lnTo>
                  <a:lnTo>
                    <a:pt x="33550" y="76628"/>
                  </a:lnTo>
                  <a:lnTo>
                    <a:pt x="31648" y="76334"/>
                  </a:lnTo>
                  <a:lnTo>
                    <a:pt x="29764" y="75950"/>
                  </a:lnTo>
                  <a:lnTo>
                    <a:pt x="27924" y="75476"/>
                  </a:lnTo>
                  <a:lnTo>
                    <a:pt x="26120" y="74914"/>
                  </a:lnTo>
                  <a:lnTo>
                    <a:pt x="24352" y="74262"/>
                  </a:lnTo>
                  <a:lnTo>
                    <a:pt x="22629" y="73539"/>
                  </a:lnTo>
                  <a:lnTo>
                    <a:pt x="20950" y="72726"/>
                  </a:lnTo>
                  <a:lnTo>
                    <a:pt x="19316" y="71842"/>
                  </a:lnTo>
                  <a:lnTo>
                    <a:pt x="17726" y="70878"/>
                  </a:lnTo>
                  <a:lnTo>
                    <a:pt x="16190" y="69833"/>
                  </a:lnTo>
                  <a:lnTo>
                    <a:pt x="14708" y="68725"/>
                  </a:lnTo>
                  <a:lnTo>
                    <a:pt x="13288" y="67556"/>
                  </a:lnTo>
                  <a:lnTo>
                    <a:pt x="11922" y="66314"/>
                  </a:lnTo>
                  <a:lnTo>
                    <a:pt x="10618" y="65011"/>
                  </a:lnTo>
                  <a:lnTo>
                    <a:pt x="9377" y="63644"/>
                  </a:lnTo>
                  <a:lnTo>
                    <a:pt x="8198" y="62215"/>
                  </a:lnTo>
                  <a:lnTo>
                    <a:pt x="7091" y="60733"/>
                  </a:lnTo>
                  <a:lnTo>
                    <a:pt x="6055" y="59197"/>
                  </a:lnTo>
                  <a:lnTo>
                    <a:pt x="5099" y="57617"/>
                  </a:lnTo>
                  <a:lnTo>
                    <a:pt x="4206" y="55982"/>
                  </a:lnTo>
                  <a:lnTo>
                    <a:pt x="3394" y="54295"/>
                  </a:lnTo>
                  <a:lnTo>
                    <a:pt x="2670" y="52571"/>
                  </a:lnTo>
                  <a:lnTo>
                    <a:pt x="2018" y="50803"/>
                  </a:lnTo>
                  <a:lnTo>
                    <a:pt x="1456" y="48999"/>
                  </a:lnTo>
                  <a:lnTo>
                    <a:pt x="983" y="47151"/>
                  </a:lnTo>
                  <a:lnTo>
                    <a:pt x="599" y="45275"/>
                  </a:lnTo>
                  <a:lnTo>
                    <a:pt x="313" y="43364"/>
                  </a:lnTo>
                  <a:lnTo>
                    <a:pt x="116" y="41427"/>
                  </a:lnTo>
                  <a:lnTo>
                    <a:pt x="9" y="39462"/>
                  </a:lnTo>
                  <a:lnTo>
                    <a:pt x="0" y="38471"/>
                  </a:lnTo>
                  <a:lnTo>
                    <a:pt x="9" y="37471"/>
                  </a:lnTo>
                  <a:lnTo>
                    <a:pt x="116" y="35506"/>
                  </a:lnTo>
                  <a:lnTo>
                    <a:pt x="313" y="33568"/>
                  </a:lnTo>
                  <a:lnTo>
                    <a:pt x="599" y="31657"/>
                  </a:lnTo>
                  <a:lnTo>
                    <a:pt x="983" y="29782"/>
                  </a:lnTo>
                  <a:lnTo>
                    <a:pt x="1456" y="27933"/>
                  </a:lnTo>
                  <a:lnTo>
                    <a:pt x="2018" y="26130"/>
                  </a:lnTo>
                  <a:lnTo>
                    <a:pt x="2670" y="24361"/>
                  </a:lnTo>
                  <a:lnTo>
                    <a:pt x="3394" y="22638"/>
                  </a:lnTo>
                  <a:lnTo>
                    <a:pt x="4206" y="20950"/>
                  </a:lnTo>
                  <a:lnTo>
                    <a:pt x="5099" y="19316"/>
                  </a:lnTo>
                  <a:lnTo>
                    <a:pt x="6055" y="17735"/>
                  </a:lnTo>
                  <a:lnTo>
                    <a:pt x="7091" y="16199"/>
                  </a:lnTo>
                  <a:lnTo>
                    <a:pt x="8198" y="14717"/>
                  </a:lnTo>
                  <a:lnTo>
                    <a:pt x="9377" y="13288"/>
                  </a:lnTo>
                  <a:lnTo>
                    <a:pt x="10618" y="11922"/>
                  </a:lnTo>
                  <a:lnTo>
                    <a:pt x="11922" y="10618"/>
                  </a:lnTo>
                  <a:lnTo>
                    <a:pt x="13288" y="9377"/>
                  </a:lnTo>
                  <a:lnTo>
                    <a:pt x="14708" y="8198"/>
                  </a:lnTo>
                  <a:lnTo>
                    <a:pt x="16190" y="7091"/>
                  </a:lnTo>
                  <a:lnTo>
                    <a:pt x="17726" y="6055"/>
                  </a:lnTo>
                  <a:lnTo>
                    <a:pt x="19316" y="5091"/>
                  </a:lnTo>
                  <a:lnTo>
                    <a:pt x="20950" y="4207"/>
                  </a:lnTo>
                  <a:lnTo>
                    <a:pt x="22629" y="3394"/>
                  </a:lnTo>
                  <a:lnTo>
                    <a:pt x="24352" y="2662"/>
                  </a:lnTo>
                  <a:lnTo>
                    <a:pt x="26120" y="2019"/>
                  </a:lnTo>
                  <a:lnTo>
                    <a:pt x="27924" y="1456"/>
                  </a:lnTo>
                  <a:lnTo>
                    <a:pt x="29764" y="983"/>
                  </a:lnTo>
                  <a:lnTo>
                    <a:pt x="31648" y="599"/>
                  </a:lnTo>
                  <a:lnTo>
                    <a:pt x="33550" y="304"/>
                  </a:lnTo>
                  <a:lnTo>
                    <a:pt x="35488" y="108"/>
                  </a:lnTo>
                  <a:lnTo>
                    <a:pt x="37461" y="9"/>
                  </a:lnTo>
                  <a:lnTo>
                    <a:pt x="38453" y="1"/>
                  </a:lnTo>
                  <a:close/>
                </a:path>
              </a:pathLst>
            </a:custGeom>
            <a:solidFill>
              <a:srgbClr val="FFFFFF">
                <a:alpha val="21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3" name="Google Shape;973;p146"/>
            <p:cNvGrpSpPr/>
            <p:nvPr/>
          </p:nvGrpSpPr>
          <p:grpSpPr>
            <a:xfrm>
              <a:off x="7431880" y="1899644"/>
              <a:ext cx="1062936" cy="1058880"/>
              <a:chOff x="7423730" y="237957"/>
              <a:chExt cx="1062936" cy="1058880"/>
            </a:xfrm>
          </p:grpSpPr>
          <p:sp>
            <p:nvSpPr>
              <p:cNvPr id="974" name="Google Shape;974;p146"/>
              <p:cNvSpPr/>
              <p:nvPr/>
            </p:nvSpPr>
            <p:spPr>
              <a:xfrm rot="10246502">
                <a:off x="7492203" y="306130"/>
                <a:ext cx="925989" cy="922533"/>
              </a:xfrm>
              <a:custGeom>
                <a:rect b="b" l="l" r="r" t="t"/>
                <a:pathLst>
                  <a:path extrusionOk="0" h="57278" w="57260">
                    <a:moveTo>
                      <a:pt x="0" y="28648"/>
                    </a:moveTo>
                    <a:lnTo>
                      <a:pt x="9" y="29380"/>
                    </a:lnTo>
                    <a:lnTo>
                      <a:pt x="81" y="30845"/>
                    </a:lnTo>
                    <a:lnTo>
                      <a:pt x="232" y="32291"/>
                    </a:lnTo>
                    <a:lnTo>
                      <a:pt x="447" y="33711"/>
                    </a:lnTo>
                    <a:lnTo>
                      <a:pt x="732" y="35113"/>
                    </a:lnTo>
                    <a:lnTo>
                      <a:pt x="1090" y="36488"/>
                    </a:lnTo>
                    <a:lnTo>
                      <a:pt x="1509" y="37828"/>
                    </a:lnTo>
                    <a:lnTo>
                      <a:pt x="1983" y="39149"/>
                    </a:lnTo>
                    <a:lnTo>
                      <a:pt x="2527" y="40426"/>
                    </a:lnTo>
                    <a:lnTo>
                      <a:pt x="3135" y="41685"/>
                    </a:lnTo>
                    <a:lnTo>
                      <a:pt x="3795" y="42900"/>
                    </a:lnTo>
                    <a:lnTo>
                      <a:pt x="4510" y="44079"/>
                    </a:lnTo>
                    <a:lnTo>
                      <a:pt x="5287" y="45222"/>
                    </a:lnTo>
                    <a:lnTo>
                      <a:pt x="6108" y="46329"/>
                    </a:lnTo>
                    <a:lnTo>
                      <a:pt x="6983" y="47383"/>
                    </a:lnTo>
                    <a:lnTo>
                      <a:pt x="7903" y="48401"/>
                    </a:lnTo>
                    <a:lnTo>
                      <a:pt x="8877" y="49374"/>
                    </a:lnTo>
                    <a:lnTo>
                      <a:pt x="9895" y="50303"/>
                    </a:lnTo>
                    <a:lnTo>
                      <a:pt x="10957" y="51178"/>
                    </a:lnTo>
                    <a:lnTo>
                      <a:pt x="12056" y="52000"/>
                    </a:lnTo>
                    <a:lnTo>
                      <a:pt x="13199" y="52768"/>
                    </a:lnTo>
                    <a:lnTo>
                      <a:pt x="14377" y="53491"/>
                    </a:lnTo>
                    <a:lnTo>
                      <a:pt x="15592" y="54152"/>
                    </a:lnTo>
                    <a:lnTo>
                      <a:pt x="16851" y="54750"/>
                    </a:lnTo>
                    <a:lnTo>
                      <a:pt x="18128" y="55295"/>
                    </a:lnTo>
                    <a:lnTo>
                      <a:pt x="19450" y="55777"/>
                    </a:lnTo>
                    <a:lnTo>
                      <a:pt x="20789" y="56197"/>
                    </a:lnTo>
                    <a:lnTo>
                      <a:pt x="22164" y="56554"/>
                    </a:lnTo>
                    <a:lnTo>
                      <a:pt x="23557" y="56840"/>
                    </a:lnTo>
                    <a:lnTo>
                      <a:pt x="24986" y="57054"/>
                    </a:lnTo>
                    <a:lnTo>
                      <a:pt x="26424" y="57197"/>
                    </a:lnTo>
                    <a:lnTo>
                      <a:pt x="27889" y="57277"/>
                    </a:lnTo>
                    <a:lnTo>
                      <a:pt x="28630" y="57277"/>
                    </a:lnTo>
                    <a:lnTo>
                      <a:pt x="28630" y="57277"/>
                    </a:lnTo>
                    <a:lnTo>
                      <a:pt x="29371" y="57277"/>
                    </a:lnTo>
                    <a:lnTo>
                      <a:pt x="30835" y="57197"/>
                    </a:lnTo>
                    <a:lnTo>
                      <a:pt x="32273" y="57054"/>
                    </a:lnTo>
                    <a:lnTo>
                      <a:pt x="33702" y="56840"/>
                    </a:lnTo>
                    <a:lnTo>
                      <a:pt x="35095" y="56554"/>
                    </a:lnTo>
                    <a:lnTo>
                      <a:pt x="36470" y="56197"/>
                    </a:lnTo>
                    <a:lnTo>
                      <a:pt x="37810" y="55777"/>
                    </a:lnTo>
                    <a:lnTo>
                      <a:pt x="39131" y="55295"/>
                    </a:lnTo>
                    <a:lnTo>
                      <a:pt x="40408" y="54750"/>
                    </a:lnTo>
                    <a:lnTo>
                      <a:pt x="41667" y="54152"/>
                    </a:lnTo>
                    <a:lnTo>
                      <a:pt x="42882" y="53491"/>
                    </a:lnTo>
                    <a:lnTo>
                      <a:pt x="44061" y="52768"/>
                    </a:lnTo>
                    <a:lnTo>
                      <a:pt x="45204" y="52000"/>
                    </a:lnTo>
                    <a:lnTo>
                      <a:pt x="46302" y="51178"/>
                    </a:lnTo>
                    <a:lnTo>
                      <a:pt x="47365" y="50303"/>
                    </a:lnTo>
                    <a:lnTo>
                      <a:pt x="48383" y="49374"/>
                    </a:lnTo>
                    <a:lnTo>
                      <a:pt x="49356" y="48401"/>
                    </a:lnTo>
                    <a:lnTo>
                      <a:pt x="50276" y="47383"/>
                    </a:lnTo>
                    <a:lnTo>
                      <a:pt x="51151" y="46329"/>
                    </a:lnTo>
                    <a:lnTo>
                      <a:pt x="51973" y="45222"/>
                    </a:lnTo>
                    <a:lnTo>
                      <a:pt x="52750" y="44079"/>
                    </a:lnTo>
                    <a:lnTo>
                      <a:pt x="53464" y="42900"/>
                    </a:lnTo>
                    <a:lnTo>
                      <a:pt x="54125" y="41685"/>
                    </a:lnTo>
                    <a:lnTo>
                      <a:pt x="54732" y="40426"/>
                    </a:lnTo>
                    <a:lnTo>
                      <a:pt x="55277" y="39149"/>
                    </a:lnTo>
                    <a:lnTo>
                      <a:pt x="55759" y="37828"/>
                    </a:lnTo>
                    <a:lnTo>
                      <a:pt x="56170" y="36488"/>
                    </a:lnTo>
                    <a:lnTo>
                      <a:pt x="56527" y="35113"/>
                    </a:lnTo>
                    <a:lnTo>
                      <a:pt x="56813" y="33711"/>
                    </a:lnTo>
                    <a:lnTo>
                      <a:pt x="57027" y="32291"/>
                    </a:lnTo>
                    <a:lnTo>
                      <a:pt x="57179" y="30845"/>
                    </a:lnTo>
                    <a:lnTo>
                      <a:pt x="57250" y="29380"/>
                    </a:lnTo>
                    <a:lnTo>
                      <a:pt x="57259" y="28648"/>
                    </a:lnTo>
                    <a:lnTo>
                      <a:pt x="57259" y="28648"/>
                    </a:lnTo>
                    <a:lnTo>
                      <a:pt x="57250" y="27907"/>
                    </a:lnTo>
                    <a:lnTo>
                      <a:pt x="57179" y="26442"/>
                    </a:lnTo>
                    <a:lnTo>
                      <a:pt x="57027" y="24995"/>
                    </a:lnTo>
                    <a:lnTo>
                      <a:pt x="56813" y="23576"/>
                    </a:lnTo>
                    <a:lnTo>
                      <a:pt x="56527" y="22174"/>
                    </a:lnTo>
                    <a:lnTo>
                      <a:pt x="56170" y="20798"/>
                    </a:lnTo>
                    <a:lnTo>
                      <a:pt x="55759" y="19459"/>
                    </a:lnTo>
                    <a:lnTo>
                      <a:pt x="55277" y="18137"/>
                    </a:lnTo>
                    <a:lnTo>
                      <a:pt x="54732" y="16860"/>
                    </a:lnTo>
                    <a:lnTo>
                      <a:pt x="54125" y="15601"/>
                    </a:lnTo>
                    <a:lnTo>
                      <a:pt x="53464" y="14387"/>
                    </a:lnTo>
                    <a:lnTo>
                      <a:pt x="52750" y="13208"/>
                    </a:lnTo>
                    <a:lnTo>
                      <a:pt x="51973" y="12065"/>
                    </a:lnTo>
                    <a:lnTo>
                      <a:pt x="51151" y="10958"/>
                    </a:lnTo>
                    <a:lnTo>
                      <a:pt x="50276" y="9904"/>
                    </a:lnTo>
                    <a:lnTo>
                      <a:pt x="49356" y="8886"/>
                    </a:lnTo>
                    <a:lnTo>
                      <a:pt x="48383" y="7912"/>
                    </a:lnTo>
                    <a:lnTo>
                      <a:pt x="47365" y="6984"/>
                    </a:lnTo>
                    <a:lnTo>
                      <a:pt x="46302" y="6109"/>
                    </a:lnTo>
                    <a:lnTo>
                      <a:pt x="45204" y="5287"/>
                    </a:lnTo>
                    <a:lnTo>
                      <a:pt x="44061" y="4510"/>
                    </a:lnTo>
                    <a:lnTo>
                      <a:pt x="42882" y="3796"/>
                    </a:lnTo>
                    <a:lnTo>
                      <a:pt x="41667" y="3135"/>
                    </a:lnTo>
                    <a:lnTo>
                      <a:pt x="40408" y="2528"/>
                    </a:lnTo>
                    <a:lnTo>
                      <a:pt x="39131" y="1992"/>
                    </a:lnTo>
                    <a:lnTo>
                      <a:pt x="37810" y="1510"/>
                    </a:lnTo>
                    <a:lnTo>
                      <a:pt x="36470" y="1090"/>
                    </a:lnTo>
                    <a:lnTo>
                      <a:pt x="35095" y="733"/>
                    </a:lnTo>
                    <a:lnTo>
                      <a:pt x="33702" y="447"/>
                    </a:lnTo>
                    <a:lnTo>
                      <a:pt x="32273" y="233"/>
                    </a:lnTo>
                    <a:lnTo>
                      <a:pt x="30835" y="81"/>
                    </a:lnTo>
                    <a:lnTo>
                      <a:pt x="29371" y="9"/>
                    </a:lnTo>
                    <a:lnTo>
                      <a:pt x="28630" y="0"/>
                    </a:lnTo>
                    <a:lnTo>
                      <a:pt x="28630" y="0"/>
                    </a:lnTo>
                    <a:lnTo>
                      <a:pt x="27889" y="9"/>
                    </a:lnTo>
                    <a:lnTo>
                      <a:pt x="26424" y="81"/>
                    </a:lnTo>
                    <a:lnTo>
                      <a:pt x="24986" y="233"/>
                    </a:lnTo>
                    <a:lnTo>
                      <a:pt x="23557" y="447"/>
                    </a:lnTo>
                    <a:lnTo>
                      <a:pt x="22164" y="733"/>
                    </a:lnTo>
                    <a:lnTo>
                      <a:pt x="20789" y="1090"/>
                    </a:lnTo>
                    <a:lnTo>
                      <a:pt x="19450" y="1510"/>
                    </a:lnTo>
                    <a:lnTo>
                      <a:pt x="18128" y="1992"/>
                    </a:lnTo>
                    <a:lnTo>
                      <a:pt x="16851" y="2528"/>
                    </a:lnTo>
                    <a:lnTo>
                      <a:pt x="15592" y="3135"/>
                    </a:lnTo>
                    <a:lnTo>
                      <a:pt x="14377" y="3796"/>
                    </a:lnTo>
                    <a:lnTo>
                      <a:pt x="13199" y="4510"/>
                    </a:lnTo>
                    <a:lnTo>
                      <a:pt x="12056" y="5287"/>
                    </a:lnTo>
                    <a:lnTo>
                      <a:pt x="10957" y="6109"/>
                    </a:lnTo>
                    <a:lnTo>
                      <a:pt x="9895" y="6984"/>
                    </a:lnTo>
                    <a:lnTo>
                      <a:pt x="8877" y="7912"/>
                    </a:lnTo>
                    <a:lnTo>
                      <a:pt x="7903" y="8886"/>
                    </a:lnTo>
                    <a:lnTo>
                      <a:pt x="6983" y="9904"/>
                    </a:lnTo>
                    <a:lnTo>
                      <a:pt x="6108" y="10958"/>
                    </a:lnTo>
                    <a:lnTo>
                      <a:pt x="5287" y="12065"/>
                    </a:lnTo>
                    <a:lnTo>
                      <a:pt x="4510" y="13208"/>
                    </a:lnTo>
                    <a:lnTo>
                      <a:pt x="3795" y="14387"/>
                    </a:lnTo>
                    <a:lnTo>
                      <a:pt x="3135" y="15601"/>
                    </a:lnTo>
                    <a:lnTo>
                      <a:pt x="2527" y="16860"/>
                    </a:lnTo>
                    <a:lnTo>
                      <a:pt x="1983" y="18137"/>
                    </a:lnTo>
                    <a:lnTo>
                      <a:pt x="1509" y="19459"/>
                    </a:lnTo>
                    <a:lnTo>
                      <a:pt x="1090" y="20798"/>
                    </a:lnTo>
                    <a:lnTo>
                      <a:pt x="732" y="22174"/>
                    </a:lnTo>
                    <a:lnTo>
                      <a:pt x="447" y="23576"/>
                    </a:lnTo>
                    <a:lnTo>
                      <a:pt x="232" y="24995"/>
                    </a:lnTo>
                    <a:lnTo>
                      <a:pt x="81" y="26442"/>
                    </a:lnTo>
                    <a:lnTo>
                      <a:pt x="9" y="27907"/>
                    </a:lnTo>
                    <a:lnTo>
                      <a:pt x="0" y="2864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46"/>
              <p:cNvSpPr/>
              <p:nvPr/>
            </p:nvSpPr>
            <p:spPr>
              <a:xfrm rot="10246502">
                <a:off x="7565639" y="379196"/>
                <a:ext cx="779118" cy="776401"/>
              </a:xfrm>
              <a:custGeom>
                <a:rect b="b" l="l" r="r" t="t"/>
                <a:pathLst>
                  <a:path extrusionOk="0" h="48205" w="48178">
                    <a:moveTo>
                      <a:pt x="7046" y="7064"/>
                    </a:moveTo>
                    <a:lnTo>
                      <a:pt x="6618" y="7502"/>
                    </a:lnTo>
                    <a:lnTo>
                      <a:pt x="5787" y="8422"/>
                    </a:lnTo>
                    <a:lnTo>
                      <a:pt x="5010" y="9368"/>
                    </a:lnTo>
                    <a:lnTo>
                      <a:pt x="4296" y="10342"/>
                    </a:lnTo>
                    <a:lnTo>
                      <a:pt x="3635" y="11342"/>
                    </a:lnTo>
                    <a:lnTo>
                      <a:pt x="3028" y="12369"/>
                    </a:lnTo>
                    <a:lnTo>
                      <a:pt x="2474" y="13423"/>
                    </a:lnTo>
                    <a:lnTo>
                      <a:pt x="1983" y="14494"/>
                    </a:lnTo>
                    <a:lnTo>
                      <a:pt x="1537" y="15584"/>
                    </a:lnTo>
                    <a:lnTo>
                      <a:pt x="1153" y="16682"/>
                    </a:lnTo>
                    <a:lnTo>
                      <a:pt x="822" y="17807"/>
                    </a:lnTo>
                    <a:lnTo>
                      <a:pt x="545" y="18932"/>
                    </a:lnTo>
                    <a:lnTo>
                      <a:pt x="331" y="20075"/>
                    </a:lnTo>
                    <a:lnTo>
                      <a:pt x="161" y="21218"/>
                    </a:lnTo>
                    <a:lnTo>
                      <a:pt x="54" y="22370"/>
                    </a:lnTo>
                    <a:lnTo>
                      <a:pt x="1" y="23531"/>
                    </a:lnTo>
                    <a:lnTo>
                      <a:pt x="1" y="24683"/>
                    </a:lnTo>
                    <a:lnTo>
                      <a:pt x="54" y="25835"/>
                    </a:lnTo>
                    <a:lnTo>
                      <a:pt x="161" y="26996"/>
                    </a:lnTo>
                    <a:lnTo>
                      <a:pt x="331" y="28139"/>
                    </a:lnTo>
                    <a:lnTo>
                      <a:pt x="545" y="29282"/>
                    </a:lnTo>
                    <a:lnTo>
                      <a:pt x="822" y="30407"/>
                    </a:lnTo>
                    <a:lnTo>
                      <a:pt x="1153" y="31524"/>
                    </a:lnTo>
                    <a:lnTo>
                      <a:pt x="1537" y="32631"/>
                    </a:lnTo>
                    <a:lnTo>
                      <a:pt x="1983" y="33720"/>
                    </a:lnTo>
                    <a:lnTo>
                      <a:pt x="2474" y="34792"/>
                    </a:lnTo>
                    <a:lnTo>
                      <a:pt x="3028" y="35837"/>
                    </a:lnTo>
                    <a:lnTo>
                      <a:pt x="3635" y="36864"/>
                    </a:lnTo>
                    <a:lnTo>
                      <a:pt x="4296" y="37864"/>
                    </a:lnTo>
                    <a:lnTo>
                      <a:pt x="5010" y="38846"/>
                    </a:lnTo>
                    <a:lnTo>
                      <a:pt x="5787" y="39793"/>
                    </a:lnTo>
                    <a:lnTo>
                      <a:pt x="6609" y="40704"/>
                    </a:lnTo>
                    <a:lnTo>
                      <a:pt x="7046" y="41150"/>
                    </a:lnTo>
                    <a:lnTo>
                      <a:pt x="7046" y="41150"/>
                    </a:lnTo>
                    <a:lnTo>
                      <a:pt x="7493" y="41588"/>
                    </a:lnTo>
                    <a:lnTo>
                      <a:pt x="8404" y="42409"/>
                    </a:lnTo>
                    <a:lnTo>
                      <a:pt x="9350" y="43186"/>
                    </a:lnTo>
                    <a:lnTo>
                      <a:pt x="10333" y="43901"/>
                    </a:lnTo>
                    <a:lnTo>
                      <a:pt x="11333" y="44561"/>
                    </a:lnTo>
                    <a:lnTo>
                      <a:pt x="12360" y="45169"/>
                    </a:lnTo>
                    <a:lnTo>
                      <a:pt x="13404" y="45722"/>
                    </a:lnTo>
                    <a:lnTo>
                      <a:pt x="14476" y="46222"/>
                    </a:lnTo>
                    <a:lnTo>
                      <a:pt x="15566" y="46660"/>
                    </a:lnTo>
                    <a:lnTo>
                      <a:pt x="16664" y="47044"/>
                    </a:lnTo>
                    <a:lnTo>
                      <a:pt x="17789" y="47374"/>
                    </a:lnTo>
                    <a:lnTo>
                      <a:pt x="18914" y="47651"/>
                    </a:lnTo>
                    <a:lnTo>
                      <a:pt x="20057" y="47874"/>
                    </a:lnTo>
                    <a:lnTo>
                      <a:pt x="21200" y="48035"/>
                    </a:lnTo>
                    <a:lnTo>
                      <a:pt x="22352" y="48151"/>
                    </a:lnTo>
                    <a:lnTo>
                      <a:pt x="23504" y="48205"/>
                    </a:lnTo>
                    <a:lnTo>
                      <a:pt x="24665" y="48205"/>
                    </a:lnTo>
                    <a:lnTo>
                      <a:pt x="25817" y="48151"/>
                    </a:lnTo>
                    <a:lnTo>
                      <a:pt x="26969" y="48035"/>
                    </a:lnTo>
                    <a:lnTo>
                      <a:pt x="28121" y="47874"/>
                    </a:lnTo>
                    <a:lnTo>
                      <a:pt x="29255" y="47651"/>
                    </a:lnTo>
                    <a:lnTo>
                      <a:pt x="30389" y="47374"/>
                    </a:lnTo>
                    <a:lnTo>
                      <a:pt x="31505" y="47044"/>
                    </a:lnTo>
                    <a:lnTo>
                      <a:pt x="32604" y="46660"/>
                    </a:lnTo>
                    <a:lnTo>
                      <a:pt x="33693" y="46222"/>
                    </a:lnTo>
                    <a:lnTo>
                      <a:pt x="34765" y="45722"/>
                    </a:lnTo>
                    <a:lnTo>
                      <a:pt x="35810" y="45169"/>
                    </a:lnTo>
                    <a:lnTo>
                      <a:pt x="36837" y="44561"/>
                    </a:lnTo>
                    <a:lnTo>
                      <a:pt x="37837" y="43901"/>
                    </a:lnTo>
                    <a:lnTo>
                      <a:pt x="38819" y="43186"/>
                    </a:lnTo>
                    <a:lnTo>
                      <a:pt x="39766" y="42409"/>
                    </a:lnTo>
                    <a:lnTo>
                      <a:pt x="40677" y="41588"/>
                    </a:lnTo>
                    <a:lnTo>
                      <a:pt x="41123" y="41150"/>
                    </a:lnTo>
                    <a:lnTo>
                      <a:pt x="41123" y="41150"/>
                    </a:lnTo>
                    <a:lnTo>
                      <a:pt x="41561" y="40704"/>
                    </a:lnTo>
                    <a:lnTo>
                      <a:pt x="42382" y="39793"/>
                    </a:lnTo>
                    <a:lnTo>
                      <a:pt x="43159" y="38846"/>
                    </a:lnTo>
                    <a:lnTo>
                      <a:pt x="43873" y="37864"/>
                    </a:lnTo>
                    <a:lnTo>
                      <a:pt x="44534" y="36864"/>
                    </a:lnTo>
                    <a:lnTo>
                      <a:pt x="45142" y="35837"/>
                    </a:lnTo>
                    <a:lnTo>
                      <a:pt x="45695" y="34792"/>
                    </a:lnTo>
                    <a:lnTo>
                      <a:pt x="46186" y="33720"/>
                    </a:lnTo>
                    <a:lnTo>
                      <a:pt x="46633" y="32631"/>
                    </a:lnTo>
                    <a:lnTo>
                      <a:pt x="47017" y="31524"/>
                    </a:lnTo>
                    <a:lnTo>
                      <a:pt x="47347" y="30407"/>
                    </a:lnTo>
                    <a:lnTo>
                      <a:pt x="47624" y="29282"/>
                    </a:lnTo>
                    <a:lnTo>
                      <a:pt x="47847" y="28139"/>
                    </a:lnTo>
                    <a:lnTo>
                      <a:pt x="48008" y="26996"/>
                    </a:lnTo>
                    <a:lnTo>
                      <a:pt x="48115" y="25835"/>
                    </a:lnTo>
                    <a:lnTo>
                      <a:pt x="48178" y="24683"/>
                    </a:lnTo>
                    <a:lnTo>
                      <a:pt x="48178" y="23531"/>
                    </a:lnTo>
                    <a:lnTo>
                      <a:pt x="48115" y="22370"/>
                    </a:lnTo>
                    <a:lnTo>
                      <a:pt x="48008" y="21218"/>
                    </a:lnTo>
                    <a:lnTo>
                      <a:pt x="47838" y="20075"/>
                    </a:lnTo>
                    <a:lnTo>
                      <a:pt x="47624" y="18932"/>
                    </a:lnTo>
                    <a:lnTo>
                      <a:pt x="47347" y="17807"/>
                    </a:lnTo>
                    <a:lnTo>
                      <a:pt x="47017" y="16682"/>
                    </a:lnTo>
                    <a:lnTo>
                      <a:pt x="46633" y="15584"/>
                    </a:lnTo>
                    <a:lnTo>
                      <a:pt x="46186" y="14494"/>
                    </a:lnTo>
                    <a:lnTo>
                      <a:pt x="45695" y="13423"/>
                    </a:lnTo>
                    <a:lnTo>
                      <a:pt x="45142" y="12369"/>
                    </a:lnTo>
                    <a:lnTo>
                      <a:pt x="44534" y="11342"/>
                    </a:lnTo>
                    <a:lnTo>
                      <a:pt x="43873" y="10342"/>
                    </a:lnTo>
                    <a:lnTo>
                      <a:pt x="43159" y="9368"/>
                    </a:lnTo>
                    <a:lnTo>
                      <a:pt x="42382" y="8422"/>
                    </a:lnTo>
                    <a:lnTo>
                      <a:pt x="41561" y="7502"/>
                    </a:lnTo>
                    <a:lnTo>
                      <a:pt x="41123" y="7064"/>
                    </a:lnTo>
                    <a:lnTo>
                      <a:pt x="41123" y="7064"/>
                    </a:lnTo>
                    <a:lnTo>
                      <a:pt x="40677" y="6627"/>
                    </a:lnTo>
                    <a:lnTo>
                      <a:pt x="39766" y="5796"/>
                    </a:lnTo>
                    <a:lnTo>
                      <a:pt x="38819" y="5028"/>
                    </a:lnTo>
                    <a:lnTo>
                      <a:pt x="37837" y="4305"/>
                    </a:lnTo>
                    <a:lnTo>
                      <a:pt x="36837" y="3644"/>
                    </a:lnTo>
                    <a:lnTo>
                      <a:pt x="35810" y="3037"/>
                    </a:lnTo>
                    <a:lnTo>
                      <a:pt x="34765" y="2492"/>
                    </a:lnTo>
                    <a:lnTo>
                      <a:pt x="33693" y="1992"/>
                    </a:lnTo>
                    <a:lnTo>
                      <a:pt x="32604" y="1555"/>
                    </a:lnTo>
                    <a:lnTo>
                      <a:pt x="31505" y="1162"/>
                    </a:lnTo>
                    <a:lnTo>
                      <a:pt x="30380" y="831"/>
                    </a:lnTo>
                    <a:lnTo>
                      <a:pt x="29255" y="555"/>
                    </a:lnTo>
                    <a:lnTo>
                      <a:pt x="28112" y="340"/>
                    </a:lnTo>
                    <a:lnTo>
                      <a:pt x="26969" y="171"/>
                    </a:lnTo>
                    <a:lnTo>
                      <a:pt x="25817" y="63"/>
                    </a:lnTo>
                    <a:lnTo>
                      <a:pt x="24665" y="10"/>
                    </a:lnTo>
                    <a:lnTo>
                      <a:pt x="24085" y="1"/>
                    </a:lnTo>
                    <a:lnTo>
                      <a:pt x="24085" y="1"/>
                    </a:lnTo>
                    <a:lnTo>
                      <a:pt x="23504" y="10"/>
                    </a:lnTo>
                    <a:lnTo>
                      <a:pt x="22352" y="63"/>
                    </a:lnTo>
                    <a:lnTo>
                      <a:pt x="21200" y="171"/>
                    </a:lnTo>
                    <a:lnTo>
                      <a:pt x="20057" y="340"/>
                    </a:lnTo>
                    <a:lnTo>
                      <a:pt x="18914" y="555"/>
                    </a:lnTo>
                    <a:lnTo>
                      <a:pt x="17789" y="831"/>
                    </a:lnTo>
                    <a:lnTo>
                      <a:pt x="16664" y="1162"/>
                    </a:lnTo>
                    <a:lnTo>
                      <a:pt x="15566" y="1555"/>
                    </a:lnTo>
                    <a:lnTo>
                      <a:pt x="14476" y="1992"/>
                    </a:lnTo>
                    <a:lnTo>
                      <a:pt x="13404" y="2492"/>
                    </a:lnTo>
                    <a:lnTo>
                      <a:pt x="12360" y="3037"/>
                    </a:lnTo>
                    <a:lnTo>
                      <a:pt x="11333" y="3644"/>
                    </a:lnTo>
                    <a:lnTo>
                      <a:pt x="10333" y="4305"/>
                    </a:lnTo>
                    <a:lnTo>
                      <a:pt x="9359" y="5028"/>
                    </a:lnTo>
                    <a:lnTo>
                      <a:pt x="8413" y="5796"/>
                    </a:lnTo>
                    <a:lnTo>
                      <a:pt x="7493" y="6627"/>
                    </a:lnTo>
                    <a:lnTo>
                      <a:pt x="7046" y="7064"/>
                    </a:lnTo>
                    <a:close/>
                  </a:path>
                </a:pathLst>
              </a:custGeom>
              <a:solidFill>
                <a:srgbClr val="E1E1E4">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46"/>
              <p:cNvSpPr txBox="1"/>
              <p:nvPr/>
            </p:nvSpPr>
            <p:spPr>
              <a:xfrm>
                <a:off x="7444744" y="639742"/>
                <a:ext cx="1020900" cy="25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chemeClr val="dk1"/>
                    </a:solidFill>
                    <a:latin typeface="Inter"/>
                    <a:ea typeface="Inter"/>
                    <a:cs typeface="Inter"/>
                    <a:sym typeface="Inter"/>
                  </a:rPr>
                  <a:t>81</a:t>
                </a:r>
                <a:endParaRPr b="1" sz="2500">
                  <a:solidFill>
                    <a:schemeClr val="dk1"/>
                  </a:solidFill>
                  <a:latin typeface="Inter"/>
                  <a:ea typeface="Inter"/>
                  <a:cs typeface="Inter"/>
                  <a:sym typeface="Inte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grpSp>
        <p:nvGrpSpPr>
          <p:cNvPr id="981" name="Google Shape;981;p147"/>
          <p:cNvGrpSpPr/>
          <p:nvPr/>
        </p:nvGrpSpPr>
        <p:grpSpPr>
          <a:xfrm>
            <a:off x="869650" y="1371435"/>
            <a:ext cx="2472675" cy="749700"/>
            <a:chOff x="869650" y="1371435"/>
            <a:chExt cx="2472675" cy="749700"/>
          </a:xfrm>
        </p:grpSpPr>
        <p:sp>
          <p:nvSpPr>
            <p:cNvPr id="982" name="Google Shape;982;p147"/>
            <p:cNvSpPr/>
            <p:nvPr/>
          </p:nvSpPr>
          <p:spPr>
            <a:xfrm>
              <a:off x="869650" y="13714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83" name="Google Shape;983;p147"/>
            <p:cNvSpPr/>
            <p:nvPr/>
          </p:nvSpPr>
          <p:spPr>
            <a:xfrm>
              <a:off x="1533325" y="1432185"/>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INDUSTRY</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EXPERTISE</a:t>
              </a:r>
              <a:endParaRPr b="1" sz="1200">
                <a:solidFill>
                  <a:schemeClr val="dk2"/>
                </a:solidFill>
                <a:latin typeface="Inter"/>
                <a:ea typeface="Inter"/>
                <a:cs typeface="Inter"/>
                <a:sym typeface="Inter"/>
              </a:endParaRPr>
            </a:p>
          </p:txBody>
        </p:sp>
        <p:pic>
          <p:nvPicPr>
            <p:cNvPr id="984" name="Google Shape;984;p147"/>
            <p:cNvPicPr preferRelativeResize="0"/>
            <p:nvPr/>
          </p:nvPicPr>
          <p:blipFill>
            <a:blip r:embed="rId3">
              <a:alphaModFix/>
            </a:blip>
            <a:stretch>
              <a:fillRect/>
            </a:stretch>
          </p:blipFill>
          <p:spPr>
            <a:xfrm>
              <a:off x="986500" y="1488435"/>
              <a:ext cx="515700" cy="515700"/>
            </a:xfrm>
            <a:prstGeom prst="rect">
              <a:avLst/>
            </a:prstGeom>
            <a:noFill/>
            <a:ln>
              <a:noFill/>
            </a:ln>
          </p:spPr>
        </p:pic>
      </p:grpSp>
      <p:sp>
        <p:nvSpPr>
          <p:cNvPr id="985" name="Google Shape;985;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86" name="Google Shape;986;p147"/>
          <p:cNvSpPr txBox="1"/>
          <p:nvPr/>
        </p:nvSpPr>
        <p:spPr>
          <a:xfrm>
            <a:off x="359700" y="428125"/>
            <a:ext cx="805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nter ExtraLight"/>
                <a:ea typeface="Inter ExtraLight"/>
                <a:cs typeface="Inter ExtraLight"/>
                <a:sym typeface="Inter ExtraLight"/>
              </a:rPr>
              <a:t>How your advisor helps</a:t>
            </a:r>
            <a:endParaRPr sz="2400">
              <a:solidFill>
                <a:schemeClr val="dk2"/>
              </a:solidFill>
              <a:latin typeface="Inter ExtraLight"/>
              <a:ea typeface="Inter ExtraLight"/>
              <a:cs typeface="Inter ExtraLight"/>
              <a:sym typeface="Inter ExtraLight"/>
            </a:endParaRPr>
          </a:p>
        </p:txBody>
      </p:sp>
      <p:sp>
        <p:nvSpPr>
          <p:cNvPr id="987" name="Google Shape;987;p147"/>
          <p:cNvSpPr/>
          <p:nvPr/>
        </p:nvSpPr>
        <p:spPr>
          <a:xfrm>
            <a:off x="3480525" y="1371425"/>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47"/>
          <p:cNvSpPr/>
          <p:nvPr/>
        </p:nvSpPr>
        <p:spPr>
          <a:xfrm>
            <a:off x="3578150" y="1335285"/>
            <a:ext cx="41445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89" name="Google Shape;989;p147"/>
          <p:cNvSpPr/>
          <p:nvPr/>
        </p:nvSpPr>
        <p:spPr>
          <a:xfrm>
            <a:off x="3549075" y="1371425"/>
            <a:ext cx="42132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90" name="Google Shape;990;p147"/>
          <p:cNvSpPr/>
          <p:nvPr/>
        </p:nvSpPr>
        <p:spPr>
          <a:xfrm>
            <a:off x="3594825" y="1408175"/>
            <a:ext cx="4407600" cy="689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chemeClr val="lt1"/>
                </a:solidFill>
                <a:latin typeface="Inter Light"/>
                <a:ea typeface="Inter Light"/>
                <a:cs typeface="Inter Light"/>
                <a:sym typeface="Inter Light"/>
              </a:rPr>
              <a:t>Leverage guidance and professional services that evaluate, design, and implement tailored network and mobile solutions that are aligned with your critical business </a:t>
            </a:r>
            <a:r>
              <a:rPr lang="en" sz="1000">
                <a:solidFill>
                  <a:schemeClr val="lt1"/>
                </a:solidFill>
                <a:latin typeface="Inter Light"/>
                <a:ea typeface="Inter Light"/>
                <a:cs typeface="Inter Light"/>
                <a:sym typeface="Inter Light"/>
              </a:rPr>
              <a:t>initiatives</a:t>
            </a:r>
            <a:r>
              <a:rPr lang="en" sz="1000">
                <a:solidFill>
                  <a:schemeClr val="lt1"/>
                </a:solidFill>
                <a:latin typeface="Inter Light"/>
                <a:ea typeface="Inter Light"/>
                <a:cs typeface="Inter Light"/>
                <a:sym typeface="Inter Light"/>
              </a:rPr>
              <a:t>.</a:t>
            </a:r>
            <a:endParaRPr sz="1000">
              <a:solidFill>
                <a:schemeClr val="accent1"/>
              </a:solidFill>
              <a:latin typeface="Inter Light"/>
              <a:ea typeface="Inter Light"/>
              <a:cs typeface="Inter Light"/>
              <a:sym typeface="Inter Light"/>
            </a:endParaRPr>
          </a:p>
        </p:txBody>
      </p:sp>
      <p:sp>
        <p:nvSpPr>
          <p:cNvPr id="991" name="Google Shape;991;p147"/>
          <p:cNvSpPr/>
          <p:nvPr/>
        </p:nvSpPr>
        <p:spPr>
          <a:xfrm>
            <a:off x="3480525" y="2349950"/>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47"/>
          <p:cNvSpPr/>
          <p:nvPr/>
        </p:nvSpPr>
        <p:spPr>
          <a:xfrm>
            <a:off x="3578150" y="2269549"/>
            <a:ext cx="4144500" cy="910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93" name="Google Shape;993;p147"/>
          <p:cNvSpPr/>
          <p:nvPr/>
        </p:nvSpPr>
        <p:spPr>
          <a:xfrm>
            <a:off x="3549075" y="2349950"/>
            <a:ext cx="41445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94" name="Google Shape;994;p147"/>
          <p:cNvSpPr/>
          <p:nvPr/>
        </p:nvSpPr>
        <p:spPr>
          <a:xfrm>
            <a:off x="3594825" y="2313800"/>
            <a:ext cx="4407600" cy="82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Partner with experts who understand your network and mobile needs and centralize all your vendor relationships under one master agreement and within a single platform for complete visibility and control.</a:t>
            </a:r>
            <a:endParaRPr sz="1000">
              <a:solidFill>
                <a:schemeClr val="accent1"/>
              </a:solidFill>
              <a:latin typeface="Inter Light"/>
              <a:ea typeface="Inter Light"/>
              <a:cs typeface="Inter Light"/>
              <a:sym typeface="Inter Light"/>
            </a:endParaRPr>
          </a:p>
        </p:txBody>
      </p:sp>
      <p:cxnSp>
        <p:nvCxnSpPr>
          <p:cNvPr id="995" name="Google Shape;995;p147"/>
          <p:cNvCxnSpPr/>
          <p:nvPr/>
        </p:nvCxnSpPr>
        <p:spPr>
          <a:xfrm>
            <a:off x="3228113" y="1408175"/>
            <a:ext cx="0" cy="689100"/>
          </a:xfrm>
          <a:prstGeom prst="straightConnector1">
            <a:avLst/>
          </a:prstGeom>
          <a:noFill/>
          <a:ln cap="flat" cmpd="sng" w="19050">
            <a:solidFill>
              <a:schemeClr val="dk2"/>
            </a:solidFill>
            <a:prstDash val="solid"/>
            <a:round/>
            <a:headEnd len="med" w="med" type="none"/>
            <a:tailEnd len="med" w="med" type="none"/>
          </a:ln>
        </p:spPr>
      </p:cxnSp>
      <p:sp>
        <p:nvSpPr>
          <p:cNvPr id="996" name="Google Shape;996;p147"/>
          <p:cNvSpPr/>
          <p:nvPr/>
        </p:nvSpPr>
        <p:spPr>
          <a:xfrm>
            <a:off x="3448800" y="3352327"/>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lt1"/>
              </a:solidFill>
              <a:latin typeface="Inter Light"/>
              <a:ea typeface="Inter Light"/>
              <a:cs typeface="Inter Light"/>
              <a:sym typeface="Inter Light"/>
            </a:endParaRPr>
          </a:p>
        </p:txBody>
      </p:sp>
      <p:sp>
        <p:nvSpPr>
          <p:cNvPr id="997" name="Google Shape;997;p147"/>
          <p:cNvSpPr/>
          <p:nvPr/>
        </p:nvSpPr>
        <p:spPr>
          <a:xfrm>
            <a:off x="3594825" y="3353975"/>
            <a:ext cx="4407600" cy="746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Benefit from solutions that provide automated network and mobile expense management and analysis tools that reveal the true cost of your technology investments and drive smarter decisions.</a:t>
            </a:r>
            <a:endParaRPr sz="1000">
              <a:solidFill>
                <a:schemeClr val="lt1"/>
              </a:solidFill>
              <a:latin typeface="Inter Light"/>
              <a:ea typeface="Inter Light"/>
              <a:cs typeface="Inter Light"/>
              <a:sym typeface="Inter Light"/>
            </a:endParaRPr>
          </a:p>
        </p:txBody>
      </p:sp>
      <p:grpSp>
        <p:nvGrpSpPr>
          <p:cNvPr id="998" name="Google Shape;998;p147"/>
          <p:cNvGrpSpPr/>
          <p:nvPr/>
        </p:nvGrpSpPr>
        <p:grpSpPr>
          <a:xfrm>
            <a:off x="869650" y="3352335"/>
            <a:ext cx="2472675" cy="749700"/>
            <a:chOff x="869650" y="3352335"/>
            <a:chExt cx="2472675" cy="749700"/>
          </a:xfrm>
        </p:grpSpPr>
        <p:sp>
          <p:nvSpPr>
            <p:cNvPr id="999" name="Google Shape;999;p147"/>
            <p:cNvSpPr/>
            <p:nvPr/>
          </p:nvSpPr>
          <p:spPr>
            <a:xfrm>
              <a:off x="1533325" y="3413085"/>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COST</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OPTIMIZATION</a:t>
              </a:r>
              <a:endParaRPr b="1" sz="1200">
                <a:solidFill>
                  <a:schemeClr val="dk2"/>
                </a:solidFill>
                <a:latin typeface="Inter"/>
                <a:ea typeface="Inter"/>
                <a:cs typeface="Inter"/>
                <a:sym typeface="Inter"/>
              </a:endParaRPr>
            </a:p>
          </p:txBody>
        </p:sp>
        <p:sp>
          <p:nvSpPr>
            <p:cNvPr id="1000" name="Google Shape;1000;p147"/>
            <p:cNvSpPr/>
            <p:nvPr/>
          </p:nvSpPr>
          <p:spPr>
            <a:xfrm>
              <a:off x="869650" y="33523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001" name="Google Shape;1001;p147"/>
            <p:cNvPicPr preferRelativeResize="0"/>
            <p:nvPr/>
          </p:nvPicPr>
          <p:blipFill>
            <a:blip r:embed="rId4">
              <a:alphaModFix/>
            </a:blip>
            <a:stretch>
              <a:fillRect/>
            </a:stretch>
          </p:blipFill>
          <p:spPr>
            <a:xfrm>
              <a:off x="930250" y="3413075"/>
              <a:ext cx="628200" cy="628200"/>
            </a:xfrm>
            <a:prstGeom prst="rect">
              <a:avLst/>
            </a:prstGeom>
            <a:noFill/>
            <a:ln>
              <a:noFill/>
            </a:ln>
          </p:spPr>
        </p:pic>
      </p:grpSp>
      <p:grpSp>
        <p:nvGrpSpPr>
          <p:cNvPr id="1002" name="Google Shape;1002;p147"/>
          <p:cNvGrpSpPr/>
          <p:nvPr/>
        </p:nvGrpSpPr>
        <p:grpSpPr>
          <a:xfrm>
            <a:off x="869650" y="2361874"/>
            <a:ext cx="2472675" cy="749700"/>
            <a:chOff x="902900" y="2361874"/>
            <a:chExt cx="2472675" cy="749700"/>
          </a:xfrm>
        </p:grpSpPr>
        <p:sp>
          <p:nvSpPr>
            <p:cNvPr id="1003" name="Google Shape;1003;p147"/>
            <p:cNvSpPr/>
            <p:nvPr/>
          </p:nvSpPr>
          <p:spPr>
            <a:xfrm>
              <a:off x="1566575" y="2422624"/>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CENTRALIZE </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YOUR SPEND</a:t>
              </a:r>
              <a:endParaRPr b="1" sz="1200">
                <a:solidFill>
                  <a:schemeClr val="dk2"/>
                </a:solidFill>
                <a:latin typeface="Inter"/>
                <a:ea typeface="Inter"/>
                <a:cs typeface="Inter"/>
                <a:sym typeface="Inter"/>
              </a:endParaRPr>
            </a:p>
          </p:txBody>
        </p:sp>
        <p:sp>
          <p:nvSpPr>
            <p:cNvPr id="1004" name="Google Shape;1004;p147"/>
            <p:cNvSpPr/>
            <p:nvPr/>
          </p:nvSpPr>
          <p:spPr>
            <a:xfrm>
              <a:off x="902900" y="2361874"/>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005" name="Google Shape;1005;p147"/>
            <p:cNvPicPr preferRelativeResize="0"/>
            <p:nvPr/>
          </p:nvPicPr>
          <p:blipFill>
            <a:blip r:embed="rId5">
              <a:alphaModFix/>
            </a:blip>
            <a:stretch>
              <a:fillRect/>
            </a:stretch>
          </p:blipFill>
          <p:spPr>
            <a:xfrm>
              <a:off x="996688" y="2448575"/>
              <a:ext cx="561825" cy="561851"/>
            </a:xfrm>
            <a:prstGeom prst="rect">
              <a:avLst/>
            </a:prstGeom>
            <a:noFill/>
            <a:ln>
              <a:noFill/>
            </a:ln>
          </p:spPr>
        </p:pic>
      </p:grpSp>
      <p:cxnSp>
        <p:nvCxnSpPr>
          <p:cNvPr id="1006" name="Google Shape;1006;p147"/>
          <p:cNvCxnSpPr/>
          <p:nvPr/>
        </p:nvCxnSpPr>
        <p:spPr>
          <a:xfrm>
            <a:off x="3228113" y="2380250"/>
            <a:ext cx="0" cy="689100"/>
          </a:xfrm>
          <a:prstGeom prst="straightConnector1">
            <a:avLst/>
          </a:prstGeom>
          <a:noFill/>
          <a:ln cap="flat" cmpd="sng" w="19050">
            <a:solidFill>
              <a:schemeClr val="dk2"/>
            </a:solidFill>
            <a:prstDash val="solid"/>
            <a:round/>
            <a:headEnd len="med" w="med" type="none"/>
            <a:tailEnd len="med" w="med" type="none"/>
          </a:ln>
        </p:spPr>
      </p:cxnSp>
      <p:cxnSp>
        <p:nvCxnSpPr>
          <p:cNvPr id="1007" name="Google Shape;1007;p147"/>
          <p:cNvCxnSpPr/>
          <p:nvPr/>
        </p:nvCxnSpPr>
        <p:spPr>
          <a:xfrm>
            <a:off x="3228113" y="3382625"/>
            <a:ext cx="0" cy="6891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48"/>
          <p:cNvSpPr/>
          <p:nvPr/>
        </p:nvSpPr>
        <p:spPr>
          <a:xfrm>
            <a:off x="4895200" y="553150"/>
            <a:ext cx="3403800" cy="8496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13" name="Google Shape;1013;p148"/>
          <p:cNvSpPr txBox="1"/>
          <p:nvPr/>
        </p:nvSpPr>
        <p:spPr>
          <a:xfrm>
            <a:off x="5154175" y="553150"/>
            <a:ext cx="3000000" cy="62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COMMUNICATIONS SOLUTIONS</a:t>
            </a:r>
            <a:endParaRPr sz="1300">
              <a:solidFill>
                <a:srgbClr val="ABE6FF"/>
              </a:solidFill>
              <a:latin typeface="Inter SemiBold"/>
              <a:ea typeface="Inter SemiBold"/>
              <a:cs typeface="Inter SemiBold"/>
              <a:sym typeface="Inter SemiBold"/>
            </a:endParaRPr>
          </a:p>
          <a:p>
            <a:pPr indent="0" lvl="0" marL="0" rtl="0" algn="l">
              <a:lnSpc>
                <a:spcPct val="120000"/>
              </a:lnSpc>
              <a:spcBef>
                <a:spcPts val="0"/>
              </a:spcBef>
              <a:spcAft>
                <a:spcPts val="0"/>
              </a:spcAft>
              <a:buNone/>
            </a:pPr>
            <a:r>
              <a:t/>
            </a:r>
            <a:endParaRPr sz="1300">
              <a:solidFill>
                <a:srgbClr val="ABE6FF"/>
              </a:solidFill>
              <a:latin typeface="Inter SemiBold"/>
              <a:ea typeface="Inter SemiBold"/>
              <a:cs typeface="Inter SemiBold"/>
              <a:sym typeface="Inter SemiBold"/>
            </a:endParaRPr>
          </a:p>
        </p:txBody>
      </p:sp>
      <p:sp>
        <p:nvSpPr>
          <p:cNvPr id="1014" name="Google Shape;1014;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15" name="Google Shape;1015;p148"/>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16" name="Google Shape;1016;p148"/>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17" name="Google Shape;1017;p148"/>
          <p:cNvSpPr/>
          <p:nvPr/>
        </p:nvSpPr>
        <p:spPr>
          <a:xfrm>
            <a:off x="230925" y="3033672"/>
            <a:ext cx="3000000" cy="391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PCs | Laptops | Phones | Monitors | Digital Displays</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Hardware Services &amp; Logistics </a:t>
            </a:r>
            <a:endParaRPr sz="850">
              <a:solidFill>
                <a:schemeClr val="accent5"/>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18" name="Google Shape;1018;p148"/>
          <p:cNvSpPr/>
          <p:nvPr/>
        </p:nvSpPr>
        <p:spPr>
          <a:xfrm>
            <a:off x="5154175" y="4048712"/>
            <a:ext cx="3276600" cy="38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19" name="Google Shape;1019;p148"/>
          <p:cNvSpPr/>
          <p:nvPr/>
        </p:nvSpPr>
        <p:spPr>
          <a:xfrm>
            <a:off x="1187700" y="4045262"/>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20" name="Google Shape;1020;p148"/>
          <p:cNvSpPr/>
          <p:nvPr/>
        </p:nvSpPr>
        <p:spPr>
          <a:xfrm>
            <a:off x="5154175" y="960051"/>
            <a:ext cx="3599400" cy="2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Data</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Network | </a:t>
            </a:r>
            <a:r>
              <a:rPr lang="en" sz="850">
                <a:solidFill>
                  <a:srgbClr val="F0F0F0"/>
                </a:solidFill>
                <a:latin typeface="Inter Light"/>
                <a:ea typeface="Inter Light"/>
                <a:cs typeface="Inter Light"/>
                <a:sym typeface="Inter Light"/>
              </a:rPr>
              <a:t>Mobility</a:t>
            </a:r>
            <a:r>
              <a:rPr i="0" lang="en" sz="850" u="none" cap="none" strike="noStrike">
                <a:solidFill>
                  <a:srgbClr val="F0F0F0"/>
                </a:solidFill>
                <a:latin typeface="Inter Light"/>
                <a:ea typeface="Inter Light"/>
                <a:cs typeface="Inter Light"/>
                <a:sym typeface="Inter Light"/>
              </a:rPr>
              <a:t> &amp; IoT  |   Satellite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SD-WAN</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S</a:t>
            </a:r>
            <a:r>
              <a:rPr lang="en" sz="850">
                <a:solidFill>
                  <a:srgbClr val="F0F0F0"/>
                </a:solidFill>
                <a:latin typeface="Inter Light"/>
                <a:ea typeface="Inter Light"/>
                <a:cs typeface="Inter Light"/>
                <a:sym typeface="Inter Light"/>
              </a:rPr>
              <a:t>ASE | </a:t>
            </a:r>
            <a:r>
              <a:rPr i="0" lang="en" sz="850" u="none" cap="none" strike="noStrike">
                <a:solidFill>
                  <a:srgbClr val="F0F0F0"/>
                </a:solidFill>
                <a:latin typeface="Inter Light"/>
                <a:ea typeface="Inter Light"/>
                <a:cs typeface="Inter Light"/>
                <a:sym typeface="Inter Light"/>
              </a:rPr>
              <a:t>TEM  | </a:t>
            </a:r>
            <a:r>
              <a:rPr lang="en" sz="850">
                <a:solidFill>
                  <a:srgbClr val="F0F0F0"/>
                </a:solidFill>
                <a:latin typeface="Inter Light"/>
                <a:ea typeface="Inter Light"/>
                <a:cs typeface="Inter Light"/>
                <a:sym typeface="Inter Light"/>
              </a:rPr>
              <a:t>UCaaS | CCaaS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21" name="Google Shape;1021;p148"/>
          <p:cNvSpPr/>
          <p:nvPr/>
        </p:nvSpPr>
        <p:spPr>
          <a:xfrm>
            <a:off x="415125" y="2001570"/>
            <a:ext cx="2815800" cy="514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Network (NOC) &amp; Cloud Monitoring |  SOC</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Technical 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t>
            </a:r>
            <a:r>
              <a:rPr lang="en" sz="850">
                <a:solidFill>
                  <a:schemeClr val="lt2"/>
                </a:solidFill>
                <a:latin typeface="Inter Light"/>
                <a:ea typeface="Inter Light"/>
                <a:cs typeface="Inter Light"/>
                <a:sym typeface="Inter Light"/>
              </a:rPr>
              <a:t>Professional Services </a:t>
            </a:r>
            <a:br>
              <a:rPr lang="en" sz="850">
                <a:solidFill>
                  <a:schemeClr val="lt2"/>
                </a:solidFill>
                <a:latin typeface="Inter Light"/>
                <a:ea typeface="Inter Light"/>
                <a:cs typeface="Inter Light"/>
                <a:sym typeface="Inter Light"/>
              </a:rPr>
            </a:b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22" name="Google Shape;1022;p148"/>
          <p:cNvSpPr/>
          <p:nvPr/>
        </p:nvSpPr>
        <p:spPr>
          <a:xfrm>
            <a:off x="5852350" y="3064272"/>
            <a:ext cx="2685900" cy="330600"/>
          </a:xfrm>
          <a:prstGeom prst="rect">
            <a:avLst/>
          </a:prstGeom>
          <a:noFill/>
          <a:ln>
            <a:noFill/>
          </a:ln>
        </p:spPr>
        <p:txBody>
          <a:bodyPr anchorCtr="0" anchor="t" bIns="45700" lIns="91425" spcFirstLastPara="1" rIns="91425" wrap="square" tIns="45700">
            <a:noAutofit/>
          </a:bodyPr>
          <a:lstStyle/>
          <a:p>
            <a:pPr indent="0" lvl="0" marL="0" rtl="0" algn="l">
              <a:spcBef>
                <a:spcPts val="300"/>
              </a:spcBef>
              <a:spcAft>
                <a:spcPts val="0"/>
              </a:spcAft>
              <a:buClr>
                <a:srgbClr val="000000"/>
              </a:buClr>
              <a:buSzPts val="850"/>
              <a:buFont typeface="Arial"/>
              <a:buNone/>
            </a:pPr>
            <a:r>
              <a:rPr lang="en" sz="850">
                <a:solidFill>
                  <a:schemeClr val="lt2"/>
                </a:solidFill>
                <a:latin typeface="Inter Light"/>
                <a:ea typeface="Inter Light"/>
                <a:cs typeface="Inter Light"/>
                <a:sym typeface="Inter Light"/>
              </a:rPr>
              <a:t>Large-Language Models | Agentic AI | Copilot | Gemini | Chat Bots | Customer Experience</a:t>
            </a:r>
            <a:endParaRPr sz="850">
              <a:solidFill>
                <a:schemeClr val="lt2"/>
              </a:solidFill>
              <a:latin typeface="Inter Light"/>
              <a:ea typeface="Inter Light"/>
              <a:cs typeface="Inter Light"/>
              <a:sym typeface="Inter Light"/>
            </a:endParaRPr>
          </a:p>
          <a:p>
            <a:pPr indent="0" lvl="0" marL="0" rtl="0" algn="r">
              <a:spcBef>
                <a:spcPts val="300"/>
              </a:spcBef>
              <a:spcAft>
                <a:spcPts val="0"/>
              </a:spcAft>
              <a:buClr>
                <a:srgbClr val="000000"/>
              </a:buClr>
              <a:buSzPts val="1000"/>
              <a:buFont typeface="Arial"/>
              <a:buNone/>
            </a:pPr>
            <a:r>
              <a:rPr lang="en" sz="1000">
                <a:solidFill>
                  <a:schemeClr val="lt1"/>
                </a:solidFill>
                <a:latin typeface="Open Sans Light"/>
                <a:ea typeface="Open Sans Light"/>
                <a:cs typeface="Open Sans Light"/>
                <a:sym typeface="Open Sans Light"/>
              </a:rPr>
              <a:t> </a:t>
            </a:r>
            <a:endParaRPr sz="1000">
              <a:solidFill>
                <a:schemeClr val="lt1"/>
              </a:solidFill>
              <a:latin typeface="Open Sans Light"/>
              <a:ea typeface="Open Sans Light"/>
              <a:cs typeface="Open Sans Light"/>
              <a:sym typeface="Open Sans Light"/>
            </a:endParaRPr>
          </a:p>
          <a:p>
            <a:pPr indent="0" lvl="0" marL="0" marR="0" rtl="0" algn="r">
              <a:lnSpc>
                <a:spcPct val="100000"/>
              </a:lnSpc>
              <a:spcBef>
                <a:spcPts val="300"/>
              </a:spcBef>
              <a:spcAft>
                <a:spcPts val="0"/>
              </a:spcAft>
              <a:buClr>
                <a:srgbClr val="000000"/>
              </a:buClr>
              <a:buSzPts val="1000"/>
              <a:buFont typeface="Arial"/>
              <a:buNone/>
            </a:pPr>
            <a:r>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023" name="Google Shape;1023;p148"/>
          <p:cNvSpPr/>
          <p:nvPr/>
        </p:nvSpPr>
        <p:spPr>
          <a:xfrm>
            <a:off x="5852350" y="2001575"/>
            <a:ext cx="32766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1024" name="Google Shape;1024;p148"/>
          <p:cNvSpPr txBox="1"/>
          <p:nvPr/>
        </p:nvSpPr>
        <p:spPr>
          <a:xfrm>
            <a:off x="963600" y="5531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1025" name="Google Shape;1025;p148"/>
          <p:cNvSpPr txBox="1"/>
          <p:nvPr/>
        </p:nvSpPr>
        <p:spPr>
          <a:xfrm>
            <a:off x="2309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 MANAGED &amp; PRO SERVICES</a:t>
            </a:r>
            <a:endParaRPr/>
          </a:p>
        </p:txBody>
      </p:sp>
      <p:sp>
        <p:nvSpPr>
          <p:cNvPr id="1026" name="Google Shape;1026;p148"/>
          <p:cNvSpPr txBox="1"/>
          <p:nvPr/>
        </p:nvSpPr>
        <p:spPr>
          <a:xfrm>
            <a:off x="230925" y="267101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HARDWARE &amp; LOGISTICS</a:t>
            </a:r>
            <a:endParaRPr sz="1300">
              <a:solidFill>
                <a:srgbClr val="ABE6FF"/>
              </a:solidFill>
              <a:latin typeface="Inter SemiBold"/>
              <a:ea typeface="Inter SemiBold"/>
              <a:cs typeface="Inter SemiBold"/>
              <a:sym typeface="Inter SemiBold"/>
            </a:endParaRPr>
          </a:p>
        </p:txBody>
      </p:sp>
      <p:sp>
        <p:nvSpPr>
          <p:cNvPr id="1027" name="Google Shape;1027;p148"/>
          <p:cNvSpPr txBox="1"/>
          <p:nvPr/>
        </p:nvSpPr>
        <p:spPr>
          <a:xfrm>
            <a:off x="5852350" y="267101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ARTIFICIAL INTELLIGENCE</a:t>
            </a:r>
            <a:endParaRPr/>
          </a:p>
        </p:txBody>
      </p:sp>
      <p:sp>
        <p:nvSpPr>
          <p:cNvPr id="1028" name="Google Shape;1028;p148"/>
          <p:cNvSpPr txBox="1"/>
          <p:nvPr/>
        </p:nvSpPr>
        <p:spPr>
          <a:xfrm>
            <a:off x="963600" y="365608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1029" name="Google Shape;1029;p148"/>
          <p:cNvSpPr txBox="1"/>
          <p:nvPr/>
        </p:nvSpPr>
        <p:spPr>
          <a:xfrm>
            <a:off x="58523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1030" name="Google Shape;1030;p148"/>
          <p:cNvSpPr txBox="1"/>
          <p:nvPr/>
        </p:nvSpPr>
        <p:spPr>
          <a:xfrm>
            <a:off x="5154175" y="365608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INFRASTRUCTURE</a:t>
            </a:r>
            <a:endParaRPr sz="1300">
              <a:solidFill>
                <a:schemeClr val="dk2"/>
              </a:solidFill>
              <a:latin typeface="Inter SemiBold"/>
              <a:ea typeface="Inter SemiBold"/>
              <a:cs typeface="Inter SemiBold"/>
              <a:sym typeface="Inter SemiBold"/>
            </a:endParaRPr>
          </a:p>
        </p:txBody>
      </p:sp>
      <p:pic>
        <p:nvPicPr>
          <p:cNvPr id="1031" name="Google Shape;1031;p148"/>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1032" name="Google Shape;1032;p148"/>
          <p:cNvSpPr txBox="1"/>
          <p:nvPr/>
        </p:nvSpPr>
        <p:spPr>
          <a:xfrm>
            <a:off x="-3103000" y="28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TRANSITION</a:t>
            </a:r>
            <a:endParaRPr sz="1300" u="sng">
              <a:solidFill>
                <a:schemeClr val="dk2"/>
              </a:solidFill>
              <a:latin typeface="Inter SemiBold"/>
              <a:ea typeface="Inter SemiBold"/>
              <a:cs typeface="Inter SemiBold"/>
              <a:sym typeface="Inter SemiBold"/>
            </a:endParaRPr>
          </a:p>
        </p:txBody>
      </p:sp>
      <p:sp>
        <p:nvSpPr>
          <p:cNvPr id="1033" name="Google Shape;1033;p148"/>
          <p:cNvSpPr/>
          <p:nvPr/>
        </p:nvSpPr>
        <p:spPr>
          <a:xfrm>
            <a:off x="463207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4" name="Google Shape;1034;p148"/>
          <p:cNvSpPr/>
          <p:nvPr/>
        </p:nvSpPr>
        <p:spPr>
          <a:xfrm>
            <a:off x="5185550" y="186982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5" name="Google Shape;1035;p148"/>
          <p:cNvSpPr/>
          <p:nvPr/>
        </p:nvSpPr>
        <p:spPr>
          <a:xfrm>
            <a:off x="5185550"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6" name="Google Shape;1036;p148"/>
          <p:cNvSpPr/>
          <p:nvPr/>
        </p:nvSpPr>
        <p:spPr>
          <a:xfrm>
            <a:off x="463207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7" name="Google Shape;1037;p148"/>
          <p:cNvSpPr/>
          <p:nvPr/>
        </p:nvSpPr>
        <p:spPr>
          <a:xfrm>
            <a:off x="389072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8" name="Google Shape;1038;p148"/>
          <p:cNvSpPr/>
          <p:nvPr/>
        </p:nvSpPr>
        <p:spPr>
          <a:xfrm>
            <a:off x="3452075"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39" name="Google Shape;1039;p148"/>
          <p:cNvSpPr/>
          <p:nvPr/>
        </p:nvSpPr>
        <p:spPr>
          <a:xfrm>
            <a:off x="3389825" y="1869825"/>
            <a:ext cx="4542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40" name="Google Shape;1040;p148"/>
          <p:cNvSpPr/>
          <p:nvPr/>
        </p:nvSpPr>
        <p:spPr>
          <a:xfrm>
            <a:off x="389072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pic>
        <p:nvPicPr>
          <p:cNvPr id="1041" name="Google Shape;1041;p148" title="ai-sparkle 1.png"/>
          <p:cNvPicPr preferRelativeResize="0"/>
          <p:nvPr/>
        </p:nvPicPr>
        <p:blipFill>
          <a:blip r:embed="rId4">
            <a:alphaModFix/>
          </a:blip>
          <a:stretch>
            <a:fillRect/>
          </a:stretch>
        </p:blipFill>
        <p:spPr>
          <a:xfrm>
            <a:off x="5213511" y="2679032"/>
            <a:ext cx="335883" cy="311134"/>
          </a:xfrm>
          <a:prstGeom prst="rect">
            <a:avLst/>
          </a:prstGeom>
          <a:noFill/>
          <a:ln>
            <a:noFill/>
          </a:ln>
        </p:spPr>
      </p:pic>
      <p:pic>
        <p:nvPicPr>
          <p:cNvPr id="1042" name="Google Shape;1042;p148" title="cloud-devices 1.png"/>
          <p:cNvPicPr preferRelativeResize="0"/>
          <p:nvPr/>
        </p:nvPicPr>
        <p:blipFill>
          <a:blip r:embed="rId5">
            <a:alphaModFix/>
          </a:blip>
          <a:stretch>
            <a:fillRect/>
          </a:stretch>
        </p:blipFill>
        <p:spPr>
          <a:xfrm>
            <a:off x="4782294" y="1376064"/>
            <a:ext cx="296991" cy="335883"/>
          </a:xfrm>
          <a:prstGeom prst="rect">
            <a:avLst/>
          </a:prstGeom>
          <a:noFill/>
          <a:ln>
            <a:noFill/>
          </a:ln>
        </p:spPr>
      </p:pic>
      <p:pic>
        <p:nvPicPr>
          <p:cNvPr id="1043" name="Google Shape;1043;p148" title="Cloud-Gear.png"/>
          <p:cNvPicPr preferRelativeResize="0"/>
          <p:nvPr/>
        </p:nvPicPr>
        <p:blipFill>
          <a:blip r:embed="rId6">
            <a:alphaModFix/>
          </a:blip>
          <a:stretch>
            <a:fillRect/>
          </a:stretch>
        </p:blipFill>
        <p:spPr>
          <a:xfrm>
            <a:off x="5176387" y="1855446"/>
            <a:ext cx="410131" cy="413666"/>
          </a:xfrm>
          <a:prstGeom prst="rect">
            <a:avLst/>
          </a:prstGeom>
          <a:noFill/>
          <a:ln>
            <a:noFill/>
          </a:ln>
        </p:spPr>
      </p:pic>
      <p:pic>
        <p:nvPicPr>
          <p:cNvPr id="1044" name="Google Shape;1044;p148" title="Energy.png"/>
          <p:cNvPicPr preferRelativeResize="0"/>
          <p:nvPr/>
        </p:nvPicPr>
        <p:blipFill>
          <a:blip r:embed="rId7">
            <a:alphaModFix/>
          </a:blip>
          <a:stretch>
            <a:fillRect/>
          </a:stretch>
        </p:blipFill>
        <p:spPr>
          <a:xfrm>
            <a:off x="3925475" y="1342463"/>
            <a:ext cx="403060" cy="403060"/>
          </a:xfrm>
          <a:prstGeom prst="rect">
            <a:avLst/>
          </a:prstGeom>
          <a:noFill/>
          <a:ln>
            <a:noFill/>
          </a:ln>
        </p:spPr>
      </p:pic>
      <p:pic>
        <p:nvPicPr>
          <p:cNvPr id="1045" name="Google Shape;1045;p148" title="Laptop.png"/>
          <p:cNvPicPr preferRelativeResize="0"/>
          <p:nvPr/>
        </p:nvPicPr>
        <p:blipFill>
          <a:blip r:embed="rId8">
            <a:alphaModFix/>
          </a:blip>
          <a:stretch>
            <a:fillRect/>
          </a:stretch>
        </p:blipFill>
        <p:spPr>
          <a:xfrm>
            <a:off x="3421025" y="2598350"/>
            <a:ext cx="391800" cy="391824"/>
          </a:xfrm>
          <a:prstGeom prst="rect">
            <a:avLst/>
          </a:prstGeom>
          <a:noFill/>
          <a:ln>
            <a:noFill/>
          </a:ln>
        </p:spPr>
      </p:pic>
      <p:pic>
        <p:nvPicPr>
          <p:cNvPr id="1046" name="Google Shape;1046;p148" title="Managed-Services.png"/>
          <p:cNvPicPr preferRelativeResize="0"/>
          <p:nvPr/>
        </p:nvPicPr>
        <p:blipFill>
          <a:blip r:embed="rId9">
            <a:alphaModFix/>
          </a:blip>
          <a:stretch>
            <a:fillRect/>
          </a:stretch>
        </p:blipFill>
        <p:spPr>
          <a:xfrm>
            <a:off x="3411857" y="1855461"/>
            <a:ext cx="410131" cy="413666"/>
          </a:xfrm>
          <a:prstGeom prst="rect">
            <a:avLst/>
          </a:prstGeom>
          <a:noFill/>
          <a:ln>
            <a:noFill/>
          </a:ln>
        </p:spPr>
      </p:pic>
      <p:pic>
        <p:nvPicPr>
          <p:cNvPr id="1047" name="Google Shape;1047;p148" title="Security.png"/>
          <p:cNvPicPr preferRelativeResize="0"/>
          <p:nvPr/>
        </p:nvPicPr>
        <p:blipFill>
          <a:blip r:embed="rId10">
            <a:alphaModFix/>
          </a:blip>
          <a:stretch>
            <a:fillRect/>
          </a:stretch>
        </p:blipFill>
        <p:spPr>
          <a:xfrm>
            <a:off x="3885095" y="3101391"/>
            <a:ext cx="403060" cy="403060"/>
          </a:xfrm>
          <a:prstGeom prst="rect">
            <a:avLst/>
          </a:prstGeom>
          <a:noFill/>
          <a:ln>
            <a:noFill/>
          </a:ln>
        </p:spPr>
      </p:pic>
      <p:pic>
        <p:nvPicPr>
          <p:cNvPr id="1048" name="Google Shape;1048;p148" title="Server.png"/>
          <p:cNvPicPr preferRelativeResize="0"/>
          <p:nvPr/>
        </p:nvPicPr>
        <p:blipFill>
          <a:blip r:embed="rId11">
            <a:alphaModFix/>
          </a:blip>
          <a:stretch>
            <a:fillRect/>
          </a:stretch>
        </p:blipFill>
        <p:spPr>
          <a:xfrm>
            <a:off x="4672677" y="3101391"/>
            <a:ext cx="406595" cy="4030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49"/>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a:t>Why you need network &amp; mobile lifecycle management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50"/>
          <p:cNvSpPr txBox="1"/>
          <p:nvPr>
            <p:ph type="title"/>
          </p:nvPr>
        </p:nvSpPr>
        <p:spPr>
          <a:xfrm>
            <a:off x="457200" y="727300"/>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Solving a universal problem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p:txBody>
      </p:sp>
      <p:sp>
        <p:nvSpPr>
          <p:cNvPr id="1059" name="Google Shape;1059;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60" name="Google Shape;1060;p150"/>
          <p:cNvSpPr/>
          <p:nvPr/>
        </p:nvSpPr>
        <p:spPr>
          <a:xfrm>
            <a:off x="2531379" y="2719953"/>
            <a:ext cx="1989600" cy="1020600"/>
          </a:xfrm>
          <a:prstGeom prst="roundRect">
            <a:avLst>
              <a:gd fmla="val 8841" name="adj"/>
            </a:avLst>
          </a:prstGeom>
          <a:noFill/>
          <a:ln cap="flat" cmpd="sng" w="12700">
            <a:solidFill>
              <a:schemeClr val="accent1"/>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61" name="Google Shape;1061;p150"/>
          <p:cNvSpPr/>
          <p:nvPr/>
        </p:nvSpPr>
        <p:spPr>
          <a:xfrm>
            <a:off x="4670484" y="2528198"/>
            <a:ext cx="1986600" cy="1212300"/>
          </a:xfrm>
          <a:prstGeom prst="roundRect">
            <a:avLst>
              <a:gd fmla="val 8841" name="adj"/>
            </a:avLst>
          </a:prstGeom>
          <a:noFill/>
          <a:ln cap="flat" cmpd="sng" w="12700">
            <a:solidFill>
              <a:schemeClr val="accent5"/>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62" name="Google Shape;1062;p150"/>
          <p:cNvSpPr/>
          <p:nvPr/>
        </p:nvSpPr>
        <p:spPr>
          <a:xfrm>
            <a:off x="395579" y="2601054"/>
            <a:ext cx="1989600" cy="1139400"/>
          </a:xfrm>
          <a:prstGeom prst="roundRect">
            <a:avLst>
              <a:gd fmla="val 8841" name="adj"/>
            </a:avLst>
          </a:prstGeom>
          <a:noFill/>
          <a:ln cap="flat" cmpd="sng" w="12700">
            <a:solidFill>
              <a:schemeClr val="accent6"/>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63" name="Google Shape;1063;p150"/>
          <p:cNvSpPr/>
          <p:nvPr/>
        </p:nvSpPr>
        <p:spPr>
          <a:xfrm>
            <a:off x="385908" y="1482488"/>
            <a:ext cx="2015400" cy="1453200"/>
          </a:xfrm>
          <a:prstGeom prst="round2SameRect">
            <a:avLst>
              <a:gd fmla="val 16667" name="adj1"/>
              <a:gd fmla="val 0" name="adj2"/>
            </a:avLst>
          </a:prstGeom>
          <a:solidFill>
            <a:schemeClr val="accent6"/>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64" name="Google Shape;1064;p150"/>
          <p:cNvSpPr txBox="1"/>
          <p:nvPr/>
        </p:nvSpPr>
        <p:spPr>
          <a:xfrm>
            <a:off x="508443" y="1796226"/>
            <a:ext cx="1775100" cy="762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2300"/>
              <a:buFont typeface="Plus Jakarta Sans ExtraBold"/>
              <a:buNone/>
            </a:pPr>
            <a:r>
              <a:rPr b="1" i="0" lang="en" sz="2300" u="none" cap="none" strike="noStrike">
                <a:solidFill>
                  <a:srgbClr val="FFFFFF"/>
                </a:solidFill>
                <a:latin typeface="Plus Jakarta Sans ExtraBold"/>
                <a:ea typeface="Plus Jakarta Sans ExtraBold"/>
                <a:cs typeface="Plus Jakarta Sans ExtraBold"/>
                <a:sym typeface="Plus Jakarta Sans ExtraBold"/>
              </a:rPr>
              <a:t>Marketing</a:t>
            </a:r>
            <a:r>
              <a:rPr b="1" i="0" lang="en" sz="1500" u="none" cap="none" strike="noStrike">
                <a:solidFill>
                  <a:srgbClr val="FFFFFF"/>
                </a:solidFill>
                <a:latin typeface="Plus Jakarta Sans ExtraBold"/>
                <a:ea typeface="Plus Jakarta Sans ExtraBold"/>
                <a:cs typeface="Plus Jakarta Sans ExtraBold"/>
                <a:sym typeface="Plus Jakarta Sans ExtraBold"/>
              </a:rPr>
              <a:t> </a:t>
            </a:r>
            <a:endParaRPr sz="500"/>
          </a:p>
          <a:p>
            <a:pPr indent="0" lvl="0" marL="0" marR="0" rtl="0" algn="l">
              <a:lnSpc>
                <a:spcPct val="100000"/>
              </a:lnSpc>
              <a:spcBef>
                <a:spcPts val="0"/>
              </a:spcBef>
              <a:spcAft>
                <a:spcPts val="0"/>
              </a:spcAft>
              <a:buClr>
                <a:srgbClr val="FFFFFF"/>
              </a:buClr>
              <a:buSzPts val="1200"/>
              <a:buFont typeface="Plus Jakarta Sans Medium"/>
              <a:buNone/>
            </a:pPr>
            <a:r>
              <a:rPr b="0" i="0" lang="en" sz="1200" u="none" cap="none" strike="noStrike">
                <a:solidFill>
                  <a:srgbClr val="FFFFFF"/>
                </a:solidFill>
                <a:latin typeface="Plus Jakarta Sans Medium"/>
                <a:ea typeface="Plus Jakarta Sans Medium"/>
                <a:cs typeface="Plus Jakarta Sans Medium"/>
                <a:sym typeface="Plus Jakarta Sans Medium"/>
              </a:rPr>
              <a:t>has tools to manage the lifecycle of a prospect</a:t>
            </a:r>
            <a:endParaRPr sz="500"/>
          </a:p>
        </p:txBody>
      </p:sp>
      <p:pic>
        <p:nvPicPr>
          <p:cNvPr descr="A blue cloud with white text&#10;&#10;Description automatically generated" id="1065" name="Google Shape;1065;p150"/>
          <p:cNvPicPr preferRelativeResize="0"/>
          <p:nvPr/>
        </p:nvPicPr>
        <p:blipFill rotWithShape="1">
          <a:blip r:embed="rId3">
            <a:alphaModFix/>
          </a:blip>
          <a:srcRect b="27665" l="16636" r="17133" t="27481"/>
          <a:stretch/>
        </p:blipFill>
        <p:spPr>
          <a:xfrm>
            <a:off x="3074301" y="3039437"/>
            <a:ext cx="897170" cy="607584"/>
          </a:xfrm>
          <a:prstGeom prst="rect">
            <a:avLst/>
          </a:prstGeom>
          <a:noFill/>
          <a:ln>
            <a:noFill/>
          </a:ln>
        </p:spPr>
      </p:pic>
      <p:sp>
        <p:nvSpPr>
          <p:cNvPr id="1066" name="Google Shape;1066;p150"/>
          <p:cNvSpPr/>
          <p:nvPr/>
        </p:nvSpPr>
        <p:spPr>
          <a:xfrm>
            <a:off x="2532635" y="1482488"/>
            <a:ext cx="1998000" cy="1453200"/>
          </a:xfrm>
          <a:prstGeom prst="round2SameRect">
            <a:avLst>
              <a:gd fmla="val 16667" name="adj1"/>
              <a:gd fmla="val 0" name="adj2"/>
            </a:avLst>
          </a:prstGeom>
          <a:solidFill>
            <a:schemeClr val="accent1"/>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0" i="0" sz="1100" u="none" cap="none" strike="noStrike">
              <a:solidFill>
                <a:srgbClr val="FFFFFF"/>
              </a:solidFill>
              <a:latin typeface="Helvetica Neue"/>
              <a:ea typeface="Helvetica Neue"/>
              <a:cs typeface="Helvetica Neue"/>
              <a:sym typeface="Helvetica Neue"/>
            </a:endParaRPr>
          </a:p>
        </p:txBody>
      </p:sp>
      <p:sp>
        <p:nvSpPr>
          <p:cNvPr id="1067" name="Google Shape;1067;p150"/>
          <p:cNvSpPr txBox="1"/>
          <p:nvPr/>
        </p:nvSpPr>
        <p:spPr>
          <a:xfrm>
            <a:off x="2659470" y="1786967"/>
            <a:ext cx="1853100" cy="762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2300"/>
              <a:buFont typeface="Plus Jakarta Sans ExtraBold"/>
              <a:buNone/>
            </a:pPr>
            <a:r>
              <a:rPr b="1" i="0" lang="en" sz="2300" u="none" cap="none" strike="noStrike">
                <a:solidFill>
                  <a:srgbClr val="FFFFFF"/>
                </a:solidFill>
                <a:latin typeface="Plus Jakarta Sans ExtraBold"/>
                <a:ea typeface="Plus Jakarta Sans ExtraBold"/>
                <a:cs typeface="Plus Jakarta Sans ExtraBold"/>
                <a:sym typeface="Plus Jakarta Sans ExtraBold"/>
              </a:rPr>
              <a:t>Sales</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FFFFFF"/>
              </a:buClr>
              <a:buSzPts val="1200"/>
              <a:buFont typeface="Plus Jakarta Sans Medium"/>
              <a:buNone/>
            </a:pPr>
            <a:r>
              <a:rPr b="0" i="0" lang="en" sz="1200" u="none" cap="none" strike="noStrike">
                <a:solidFill>
                  <a:srgbClr val="FFFFFF"/>
                </a:solidFill>
                <a:latin typeface="Plus Jakarta Sans Medium"/>
                <a:ea typeface="Plus Jakarta Sans Medium"/>
                <a:cs typeface="Plus Jakarta Sans Medium"/>
                <a:sym typeface="Plus Jakarta Sans Medium"/>
              </a:rPr>
              <a:t>has tools to manage the lifecycle of a customer</a:t>
            </a:r>
            <a:endParaRPr sz="500"/>
          </a:p>
        </p:txBody>
      </p:sp>
      <p:pic>
        <p:nvPicPr>
          <p:cNvPr descr="A blue and orange logo&#10;&#10;Description automatically generated" id="1068" name="Google Shape;1068;p150"/>
          <p:cNvPicPr preferRelativeResize="0"/>
          <p:nvPr/>
        </p:nvPicPr>
        <p:blipFill rotWithShape="1">
          <a:blip r:embed="rId4">
            <a:alphaModFix/>
          </a:blip>
          <a:srcRect b="0" l="0" r="0" t="0"/>
          <a:stretch/>
        </p:blipFill>
        <p:spPr>
          <a:xfrm>
            <a:off x="5038768" y="2929446"/>
            <a:ext cx="1250107" cy="785782"/>
          </a:xfrm>
          <a:prstGeom prst="rect">
            <a:avLst/>
          </a:prstGeom>
          <a:noFill/>
          <a:ln>
            <a:noFill/>
          </a:ln>
        </p:spPr>
      </p:pic>
      <p:sp>
        <p:nvSpPr>
          <p:cNvPr id="1069" name="Google Shape;1069;p150"/>
          <p:cNvSpPr/>
          <p:nvPr/>
        </p:nvSpPr>
        <p:spPr>
          <a:xfrm>
            <a:off x="4668435" y="1482488"/>
            <a:ext cx="1996200" cy="1451400"/>
          </a:xfrm>
          <a:prstGeom prst="round2SameRect">
            <a:avLst>
              <a:gd fmla="val 16667" name="adj1"/>
              <a:gd fmla="val 0" name="adj2"/>
            </a:avLst>
          </a:prstGeom>
          <a:solidFill>
            <a:schemeClr val="accent5"/>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70" name="Google Shape;1070;p150"/>
          <p:cNvSpPr txBox="1"/>
          <p:nvPr/>
        </p:nvSpPr>
        <p:spPr>
          <a:xfrm>
            <a:off x="4784094" y="1779165"/>
            <a:ext cx="1873200" cy="762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2300"/>
              <a:buFont typeface="Plus Jakarta Sans ExtraBold"/>
              <a:buNone/>
            </a:pPr>
            <a:r>
              <a:rPr b="1" i="0" lang="en" sz="2300" u="none" cap="none" strike="noStrike">
                <a:solidFill>
                  <a:srgbClr val="FFFFFF"/>
                </a:solidFill>
                <a:latin typeface="Plus Jakarta Sans ExtraBold"/>
                <a:ea typeface="Plus Jakarta Sans ExtraBold"/>
                <a:cs typeface="Plus Jakarta Sans ExtraBold"/>
                <a:sym typeface="Plus Jakarta Sans ExtraBold"/>
              </a:rPr>
              <a:t>HR</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FFFFFF"/>
              </a:buClr>
              <a:buSzPts val="1200"/>
              <a:buFont typeface="Plus Jakarta Sans Medium"/>
              <a:buNone/>
            </a:pPr>
            <a:r>
              <a:rPr b="0" i="0" lang="en" sz="1200" u="none" cap="none" strike="noStrike">
                <a:solidFill>
                  <a:srgbClr val="FFFFFF"/>
                </a:solidFill>
                <a:latin typeface="Plus Jakarta Sans Medium"/>
                <a:ea typeface="Plus Jakarta Sans Medium"/>
                <a:cs typeface="Plus Jakarta Sans Medium"/>
                <a:sym typeface="Plus Jakarta Sans Medium"/>
              </a:rPr>
              <a:t>has tools to manage the lifecycle of an employee</a:t>
            </a:r>
            <a:endParaRPr sz="500"/>
          </a:p>
        </p:txBody>
      </p:sp>
      <p:sp>
        <p:nvSpPr>
          <p:cNvPr id="1071" name="Google Shape;1071;p150"/>
          <p:cNvSpPr/>
          <p:nvPr/>
        </p:nvSpPr>
        <p:spPr>
          <a:xfrm>
            <a:off x="6820512" y="2528198"/>
            <a:ext cx="1986600" cy="1212300"/>
          </a:xfrm>
          <a:prstGeom prst="roundRect">
            <a:avLst>
              <a:gd fmla="val 8841" name="adj"/>
            </a:avLst>
          </a:prstGeom>
          <a:noFill/>
          <a:ln cap="flat" cmpd="sng" w="12700">
            <a:solidFill>
              <a:schemeClr val="dk1"/>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72" name="Google Shape;1072;p150"/>
          <p:cNvSpPr/>
          <p:nvPr/>
        </p:nvSpPr>
        <p:spPr>
          <a:xfrm>
            <a:off x="6818464" y="1482488"/>
            <a:ext cx="1996200" cy="1451400"/>
          </a:xfrm>
          <a:prstGeom prst="round2SameRect">
            <a:avLst>
              <a:gd fmla="val 16667" name="adj1"/>
              <a:gd fmla="val 0" name="adj2"/>
            </a:avLst>
          </a:prstGeom>
          <a:solidFill>
            <a:schemeClr val="dk1"/>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073" name="Google Shape;1073;p150"/>
          <p:cNvSpPr txBox="1"/>
          <p:nvPr/>
        </p:nvSpPr>
        <p:spPr>
          <a:xfrm>
            <a:off x="6934123" y="1749463"/>
            <a:ext cx="1873200" cy="946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2300"/>
              <a:buFont typeface="Plus Jakarta Sans ExtraBold"/>
              <a:buNone/>
            </a:pPr>
            <a:r>
              <a:rPr b="1" i="0" lang="en" sz="2300" u="none" cap="none" strike="noStrike">
                <a:solidFill>
                  <a:srgbClr val="FFFFFF"/>
                </a:solidFill>
                <a:latin typeface="Plus Jakarta Sans ExtraBold"/>
                <a:ea typeface="Plus Jakarta Sans ExtraBold"/>
                <a:cs typeface="Plus Jakarta Sans ExtraBold"/>
                <a:sym typeface="Plus Jakarta Sans ExtraBold"/>
              </a:rPr>
              <a:t>IT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FFFFFF"/>
              </a:buClr>
              <a:buSzPts val="1200"/>
              <a:buFont typeface="Plus Jakarta Sans Medium"/>
              <a:buNone/>
            </a:pPr>
            <a:r>
              <a:rPr b="0" i="0" lang="en" sz="1200" u="none" cap="none" strike="noStrike">
                <a:solidFill>
                  <a:srgbClr val="FFFFFF"/>
                </a:solidFill>
                <a:latin typeface="Plus Jakarta Sans Medium"/>
                <a:ea typeface="Plus Jakarta Sans Medium"/>
                <a:cs typeface="Plus Jakarta Sans Medium"/>
                <a:sym typeface="Plus Jakarta Sans Medium"/>
              </a:rPr>
              <a:t>Now has a tool to manage the lifecycle of recurring IT spend</a:t>
            </a:r>
            <a:endParaRPr sz="500"/>
          </a:p>
        </p:txBody>
      </p:sp>
      <p:pic>
        <p:nvPicPr>
          <p:cNvPr descr="A logo for a company&#10;&#10;Description automatically generated" id="1074" name="Google Shape;1074;p150"/>
          <p:cNvPicPr preferRelativeResize="0"/>
          <p:nvPr/>
        </p:nvPicPr>
        <p:blipFill rotWithShape="1">
          <a:blip r:embed="rId5">
            <a:alphaModFix/>
          </a:blip>
          <a:srcRect b="33153" l="0" r="0" t="29069"/>
          <a:stretch/>
        </p:blipFill>
        <p:spPr>
          <a:xfrm>
            <a:off x="573202" y="3049109"/>
            <a:ext cx="1608342" cy="607585"/>
          </a:xfrm>
          <a:prstGeom prst="rect">
            <a:avLst/>
          </a:prstGeom>
          <a:noFill/>
          <a:ln>
            <a:noFill/>
          </a:ln>
        </p:spPr>
      </p:pic>
      <p:pic>
        <p:nvPicPr>
          <p:cNvPr descr="A blue letter on a black background&#10;&#10;AI-generated content may be incorrect." id="1075" name="Google Shape;1075;p150"/>
          <p:cNvPicPr preferRelativeResize="0"/>
          <p:nvPr/>
        </p:nvPicPr>
        <p:blipFill rotWithShape="1">
          <a:blip r:embed="rId6">
            <a:alphaModFix/>
          </a:blip>
          <a:srcRect b="0" l="0" r="0" t="0"/>
          <a:stretch/>
        </p:blipFill>
        <p:spPr>
          <a:xfrm>
            <a:off x="7086608" y="3164913"/>
            <a:ext cx="1459920" cy="3566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5"/>
                                        </p:tgtEl>
                                        <p:attrNameLst>
                                          <p:attrName>style.visibility</p:attrName>
                                        </p:attrNameLst>
                                      </p:cBhvr>
                                      <p:to>
                                        <p:strVal val="visible"/>
                                      </p:to>
                                    </p:set>
                                    <p:anim calcmode="lin" valueType="num">
                                      <p:cBhvr additive="base">
                                        <p:cTn dur="1000"/>
                                        <p:tgtEl>
                                          <p:spTgt spid="10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5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81" name="Google Shape;1081;p151"/>
          <p:cNvSpPr/>
          <p:nvPr/>
        </p:nvSpPr>
        <p:spPr>
          <a:xfrm>
            <a:off x="554488" y="3919452"/>
            <a:ext cx="2173500" cy="290400"/>
          </a:xfrm>
          <a:prstGeom prst="roundRect">
            <a:avLst>
              <a:gd fmla="val 16667" name="adj"/>
            </a:avLst>
          </a:prstGeom>
          <a:solidFill>
            <a:srgbClr val="CDFDDA"/>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lang="en" sz="1000">
                <a:solidFill>
                  <a:srgbClr val="011B58"/>
                </a:solidFill>
                <a:latin typeface="Inter"/>
                <a:ea typeface="Inter"/>
                <a:cs typeface="Inter"/>
                <a:sym typeface="Inter"/>
              </a:rPr>
              <a:t>Managed Services</a:t>
            </a:r>
            <a:endParaRPr b="1" i="0" sz="1000" u="none" cap="none" strike="noStrike">
              <a:solidFill>
                <a:srgbClr val="011B58"/>
              </a:solidFill>
              <a:latin typeface="Inter"/>
              <a:ea typeface="Inter"/>
              <a:cs typeface="Inter"/>
              <a:sym typeface="Inter"/>
            </a:endParaRPr>
          </a:p>
        </p:txBody>
      </p:sp>
      <p:sp>
        <p:nvSpPr>
          <p:cNvPr id="1082" name="Google Shape;1082;p151"/>
          <p:cNvSpPr/>
          <p:nvPr/>
        </p:nvSpPr>
        <p:spPr>
          <a:xfrm>
            <a:off x="554500" y="3071650"/>
            <a:ext cx="2173500" cy="290400"/>
          </a:xfrm>
          <a:prstGeom prst="roundRect">
            <a:avLst>
              <a:gd fmla="val 16667" name="adj"/>
            </a:avLst>
          </a:prstGeom>
          <a:solidFill>
            <a:srgbClr val="CDFDDA"/>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i="0" lang="en" sz="1000" u="none" cap="none" strike="noStrike">
                <a:solidFill>
                  <a:srgbClr val="011B58"/>
                </a:solidFill>
                <a:latin typeface="Inter"/>
                <a:ea typeface="Inter"/>
                <a:cs typeface="Inter"/>
                <a:sym typeface="Inter"/>
              </a:rPr>
              <a:t>AI</a:t>
            </a:r>
            <a:endParaRPr b="1" i="0" sz="1000" u="none" cap="none" strike="noStrike">
              <a:solidFill>
                <a:srgbClr val="011B58"/>
              </a:solidFill>
              <a:latin typeface="Inter"/>
              <a:ea typeface="Inter"/>
              <a:cs typeface="Inter"/>
              <a:sym typeface="Inter"/>
            </a:endParaRPr>
          </a:p>
        </p:txBody>
      </p:sp>
      <p:cxnSp>
        <p:nvCxnSpPr>
          <p:cNvPr id="1083" name="Google Shape;1083;p151"/>
          <p:cNvCxnSpPr>
            <a:stCxn id="1084" idx="3"/>
          </p:cNvCxnSpPr>
          <p:nvPr/>
        </p:nvCxnSpPr>
        <p:spPr>
          <a:xfrm>
            <a:off x="2728000" y="1981274"/>
            <a:ext cx="696300" cy="9600"/>
          </a:xfrm>
          <a:prstGeom prst="straightConnector1">
            <a:avLst/>
          </a:prstGeom>
          <a:noFill/>
          <a:ln cap="flat" cmpd="sng" w="9525">
            <a:solidFill>
              <a:srgbClr val="011B58"/>
            </a:solidFill>
            <a:prstDash val="dot"/>
            <a:round/>
            <a:headEnd len="sm" w="sm" type="none"/>
            <a:tailEnd len="med" w="med" type="oval"/>
          </a:ln>
        </p:spPr>
      </p:cxnSp>
      <p:cxnSp>
        <p:nvCxnSpPr>
          <p:cNvPr id="1085" name="Google Shape;1085;p151"/>
          <p:cNvCxnSpPr>
            <a:stCxn id="1086" idx="3"/>
          </p:cNvCxnSpPr>
          <p:nvPr/>
        </p:nvCxnSpPr>
        <p:spPr>
          <a:xfrm>
            <a:off x="2728000" y="2393152"/>
            <a:ext cx="560400" cy="0"/>
          </a:xfrm>
          <a:prstGeom prst="straightConnector1">
            <a:avLst/>
          </a:prstGeom>
          <a:noFill/>
          <a:ln cap="flat" cmpd="sng" w="9525">
            <a:solidFill>
              <a:srgbClr val="011B58"/>
            </a:solidFill>
            <a:prstDash val="dot"/>
            <a:round/>
            <a:headEnd len="sm" w="sm" type="none"/>
            <a:tailEnd len="med" w="med" type="oval"/>
          </a:ln>
        </p:spPr>
      </p:cxnSp>
      <p:cxnSp>
        <p:nvCxnSpPr>
          <p:cNvPr id="1087" name="Google Shape;1087;p151"/>
          <p:cNvCxnSpPr>
            <a:endCxn id="1088" idx="2"/>
          </p:cNvCxnSpPr>
          <p:nvPr/>
        </p:nvCxnSpPr>
        <p:spPr>
          <a:xfrm>
            <a:off x="2736350" y="2814594"/>
            <a:ext cx="458700" cy="15300"/>
          </a:xfrm>
          <a:prstGeom prst="straightConnector1">
            <a:avLst/>
          </a:prstGeom>
          <a:noFill/>
          <a:ln cap="flat" cmpd="sng" w="9525">
            <a:solidFill>
              <a:srgbClr val="011B58"/>
            </a:solidFill>
            <a:prstDash val="dot"/>
            <a:round/>
            <a:headEnd len="sm" w="sm" type="none"/>
            <a:tailEnd len="med" w="med" type="oval"/>
          </a:ln>
        </p:spPr>
      </p:cxnSp>
      <p:sp>
        <p:nvSpPr>
          <p:cNvPr id="1088" name="Google Shape;1088;p151"/>
          <p:cNvSpPr/>
          <p:nvPr/>
        </p:nvSpPr>
        <p:spPr>
          <a:xfrm>
            <a:off x="3195050" y="1237794"/>
            <a:ext cx="3184500" cy="3184200"/>
          </a:xfrm>
          <a:prstGeom prst="ellipse">
            <a:avLst/>
          </a:prstGeom>
          <a:no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51"/>
          <p:cNvSpPr/>
          <p:nvPr/>
        </p:nvSpPr>
        <p:spPr>
          <a:xfrm>
            <a:off x="3792250" y="1207225"/>
            <a:ext cx="5351700" cy="3277800"/>
          </a:xfrm>
          <a:prstGeom prst="rect">
            <a:avLst/>
          </a:prstGeom>
          <a:gradFill>
            <a:gsLst>
              <a:gs pos="0">
                <a:srgbClr val="022F9A"/>
              </a:gs>
              <a:gs pos="100000">
                <a:srgbClr val="02081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90" name="Google Shape;1090;p151"/>
          <p:cNvCxnSpPr/>
          <p:nvPr/>
        </p:nvCxnSpPr>
        <p:spPr>
          <a:xfrm>
            <a:off x="2120952" y="1610772"/>
            <a:ext cx="1671300" cy="0"/>
          </a:xfrm>
          <a:prstGeom prst="straightConnector1">
            <a:avLst/>
          </a:prstGeom>
          <a:noFill/>
          <a:ln cap="flat" cmpd="sng" w="9525">
            <a:solidFill>
              <a:srgbClr val="011B58"/>
            </a:solidFill>
            <a:prstDash val="dot"/>
            <a:round/>
            <a:headEnd len="sm" w="sm" type="none"/>
            <a:tailEnd len="med" w="med" type="oval"/>
          </a:ln>
        </p:spPr>
      </p:cxnSp>
      <p:sp>
        <p:nvSpPr>
          <p:cNvPr id="1091" name="Google Shape;1091;p151"/>
          <p:cNvSpPr/>
          <p:nvPr/>
        </p:nvSpPr>
        <p:spPr>
          <a:xfrm>
            <a:off x="4568550" y="2618063"/>
            <a:ext cx="2631300" cy="1125300"/>
          </a:xfrm>
          <a:prstGeom prst="roundRect">
            <a:avLst>
              <a:gd fmla="val 8080"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Inter Light"/>
              <a:buNone/>
            </a:pPr>
            <a:r>
              <a:rPr b="0" i="0" lang="en" sz="2000" u="none" cap="none" strike="noStrike">
                <a:solidFill>
                  <a:srgbClr val="CDFDDA"/>
                </a:solidFill>
                <a:latin typeface="Inter Light"/>
                <a:ea typeface="Inter Light"/>
                <a:cs typeface="Inter Light"/>
                <a:sym typeface="Inter Light"/>
              </a:rPr>
              <a:t>AppDirect Platform</a:t>
            </a:r>
            <a:endParaRPr b="0" i="0" sz="2000" u="none" cap="none" strike="noStrike">
              <a:solidFill>
                <a:srgbClr val="CDFDDA"/>
              </a:solidFill>
              <a:latin typeface="Inter Light"/>
              <a:ea typeface="Inter Light"/>
              <a:cs typeface="Inter Light"/>
              <a:sym typeface="Inter Light"/>
            </a:endParaRPr>
          </a:p>
          <a:p>
            <a:pPr indent="0" lvl="0" marL="0" marR="0" rtl="0" algn="ctr">
              <a:lnSpc>
                <a:spcPct val="100000"/>
              </a:lnSpc>
              <a:spcBef>
                <a:spcPts val="1000"/>
              </a:spcBef>
              <a:spcAft>
                <a:spcPts val="0"/>
              </a:spcAft>
              <a:buClr>
                <a:srgbClr val="000000"/>
              </a:buClr>
              <a:buSzPts val="1200"/>
              <a:buFont typeface="Inter"/>
              <a:buNone/>
            </a:pPr>
            <a:r>
              <a:rPr b="0" i="0" lang="en" sz="1200" u="none" cap="none" strike="noStrike">
                <a:solidFill>
                  <a:srgbClr val="CDFDDA"/>
                </a:solidFill>
                <a:latin typeface="Inter"/>
                <a:ea typeface="Inter"/>
                <a:cs typeface="Inter"/>
                <a:sym typeface="Inter"/>
              </a:rPr>
              <a:t>“Everything Store”</a:t>
            </a:r>
            <a:endParaRPr b="0" i="0" sz="1200" u="none" cap="none" strike="noStrike">
              <a:solidFill>
                <a:srgbClr val="CDFDDA"/>
              </a:solidFill>
              <a:latin typeface="Inter"/>
              <a:ea typeface="Inter"/>
              <a:cs typeface="Inter"/>
              <a:sym typeface="Inter"/>
            </a:endParaRPr>
          </a:p>
        </p:txBody>
      </p:sp>
      <p:cxnSp>
        <p:nvCxnSpPr>
          <p:cNvPr id="1092" name="Google Shape;1092;p151"/>
          <p:cNvCxnSpPr/>
          <p:nvPr/>
        </p:nvCxnSpPr>
        <p:spPr>
          <a:xfrm>
            <a:off x="2728002" y="3228180"/>
            <a:ext cx="514800" cy="0"/>
          </a:xfrm>
          <a:prstGeom prst="straightConnector1">
            <a:avLst/>
          </a:prstGeom>
          <a:noFill/>
          <a:ln cap="flat" cmpd="sng" w="9525">
            <a:solidFill>
              <a:srgbClr val="011B58"/>
            </a:solidFill>
            <a:prstDash val="dot"/>
            <a:round/>
            <a:headEnd len="sm" w="sm" type="none"/>
            <a:tailEnd len="med" w="med" type="oval"/>
          </a:ln>
        </p:spPr>
      </p:cxnSp>
      <p:cxnSp>
        <p:nvCxnSpPr>
          <p:cNvPr id="1093" name="Google Shape;1093;p151"/>
          <p:cNvCxnSpPr>
            <a:stCxn id="1094" idx="3"/>
          </p:cNvCxnSpPr>
          <p:nvPr/>
        </p:nvCxnSpPr>
        <p:spPr>
          <a:xfrm>
            <a:off x="2728000" y="3646027"/>
            <a:ext cx="691500" cy="0"/>
          </a:xfrm>
          <a:prstGeom prst="straightConnector1">
            <a:avLst/>
          </a:prstGeom>
          <a:noFill/>
          <a:ln cap="flat" cmpd="sng" w="9525">
            <a:solidFill>
              <a:srgbClr val="011B58"/>
            </a:solidFill>
            <a:prstDash val="dot"/>
            <a:round/>
            <a:headEnd len="sm" w="sm" type="none"/>
            <a:tailEnd len="med" w="med" type="oval"/>
          </a:ln>
        </p:spPr>
      </p:cxnSp>
      <p:sp>
        <p:nvSpPr>
          <p:cNvPr id="1095" name="Google Shape;1095;p151"/>
          <p:cNvSpPr txBox="1"/>
          <p:nvPr/>
        </p:nvSpPr>
        <p:spPr>
          <a:xfrm>
            <a:off x="554500" y="687775"/>
            <a:ext cx="8229600" cy="393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sz="2100">
                <a:solidFill>
                  <a:srgbClr val="011B58"/>
                </a:solidFill>
                <a:latin typeface="Inter Medium"/>
                <a:ea typeface="Inter Medium"/>
                <a:cs typeface="Inter Medium"/>
                <a:sym typeface="Inter Medium"/>
              </a:rPr>
              <a:t>Manage</a:t>
            </a:r>
            <a:r>
              <a:rPr lang="en" sz="2100">
                <a:solidFill>
                  <a:srgbClr val="011B58"/>
                </a:solidFill>
                <a:latin typeface="Inter ExtraLight"/>
                <a:ea typeface="Inter ExtraLight"/>
                <a:cs typeface="Inter ExtraLight"/>
                <a:sym typeface="Inter ExtraLight"/>
              </a:rPr>
              <a:t> the lifecycle of your assets in one place </a:t>
            </a:r>
            <a:endParaRPr sz="2100">
              <a:solidFill>
                <a:srgbClr val="011B58"/>
              </a:solidFill>
              <a:latin typeface="Inter ExtraLight"/>
              <a:ea typeface="Inter ExtraLight"/>
              <a:cs typeface="Inter ExtraLight"/>
              <a:sym typeface="Inter ExtraLight"/>
            </a:endParaRPr>
          </a:p>
          <a:p>
            <a:pPr indent="0" lvl="0" marL="0" rtl="0" algn="l">
              <a:lnSpc>
                <a:spcPct val="90000"/>
              </a:lnSpc>
              <a:spcBef>
                <a:spcPts val="0"/>
              </a:spcBef>
              <a:spcAft>
                <a:spcPts val="0"/>
              </a:spcAft>
              <a:buNone/>
            </a:pPr>
            <a:r>
              <a:t/>
            </a:r>
            <a:endParaRPr sz="2400">
              <a:solidFill>
                <a:srgbClr val="011B58"/>
              </a:solidFill>
              <a:latin typeface="Inter ExtraLight"/>
              <a:ea typeface="Inter ExtraLight"/>
              <a:cs typeface="Inter ExtraLight"/>
              <a:sym typeface="Inter ExtraLight"/>
            </a:endParaRPr>
          </a:p>
        </p:txBody>
      </p:sp>
      <p:sp>
        <p:nvSpPr>
          <p:cNvPr id="1084" name="Google Shape;1084;p151"/>
          <p:cNvSpPr/>
          <p:nvPr/>
        </p:nvSpPr>
        <p:spPr>
          <a:xfrm>
            <a:off x="554500" y="1836074"/>
            <a:ext cx="2173500" cy="290400"/>
          </a:xfrm>
          <a:prstGeom prst="roundRect">
            <a:avLst>
              <a:gd fmla="val 16667" name="adj"/>
            </a:avLst>
          </a:prstGeom>
          <a:solidFill>
            <a:srgbClr val="CDFDDA"/>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i="0" lang="en" sz="1000" u="none" cap="none" strike="noStrike">
                <a:solidFill>
                  <a:srgbClr val="011B58"/>
                </a:solidFill>
                <a:latin typeface="Inter"/>
                <a:ea typeface="Inter"/>
                <a:cs typeface="Inter"/>
                <a:sym typeface="Inter"/>
              </a:rPr>
              <a:t>Hardware</a:t>
            </a:r>
            <a:endParaRPr b="1" i="0" sz="1000" u="none" cap="none" strike="noStrike">
              <a:solidFill>
                <a:srgbClr val="011B58"/>
              </a:solidFill>
              <a:latin typeface="Inter"/>
              <a:ea typeface="Inter"/>
              <a:cs typeface="Inter"/>
              <a:sym typeface="Inter"/>
            </a:endParaRPr>
          </a:p>
        </p:txBody>
      </p:sp>
      <p:sp>
        <p:nvSpPr>
          <p:cNvPr id="1086" name="Google Shape;1086;p151"/>
          <p:cNvSpPr/>
          <p:nvPr/>
        </p:nvSpPr>
        <p:spPr>
          <a:xfrm>
            <a:off x="554500" y="2247952"/>
            <a:ext cx="2173500" cy="290400"/>
          </a:xfrm>
          <a:prstGeom prst="roundRect">
            <a:avLst>
              <a:gd fmla="val 16667" name="adj"/>
            </a:avLst>
          </a:prstGeom>
          <a:solidFill>
            <a:schemeClr val="accent3"/>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lang="en" sz="1000">
                <a:solidFill>
                  <a:schemeClr val="accent2"/>
                </a:solidFill>
                <a:latin typeface="Inter"/>
                <a:ea typeface="Inter"/>
                <a:cs typeface="Inter"/>
                <a:sym typeface="Inter"/>
              </a:rPr>
              <a:t>Network</a:t>
            </a:r>
            <a:endParaRPr b="1" i="0" sz="1000" u="none" cap="none" strike="noStrike">
              <a:solidFill>
                <a:schemeClr val="accent2"/>
              </a:solidFill>
              <a:latin typeface="Inter"/>
              <a:ea typeface="Inter"/>
              <a:cs typeface="Inter"/>
              <a:sym typeface="Inter"/>
            </a:endParaRPr>
          </a:p>
        </p:txBody>
      </p:sp>
      <p:sp>
        <p:nvSpPr>
          <p:cNvPr id="1096" name="Google Shape;1096;p151"/>
          <p:cNvSpPr/>
          <p:nvPr/>
        </p:nvSpPr>
        <p:spPr>
          <a:xfrm>
            <a:off x="554500" y="2659801"/>
            <a:ext cx="2173500" cy="290400"/>
          </a:xfrm>
          <a:prstGeom prst="roundRect">
            <a:avLst>
              <a:gd fmla="val 16667" name="adj"/>
            </a:avLst>
          </a:prstGeom>
          <a:solidFill>
            <a:schemeClr val="accent3"/>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lang="en" sz="1000">
                <a:solidFill>
                  <a:schemeClr val="accent2"/>
                </a:solidFill>
                <a:latin typeface="Inter"/>
                <a:ea typeface="Inter"/>
                <a:cs typeface="Inter"/>
                <a:sym typeface="Inter"/>
              </a:rPr>
              <a:t>Mobile</a:t>
            </a:r>
            <a:endParaRPr b="1" i="0" sz="1000" u="none" cap="none" strike="noStrike">
              <a:solidFill>
                <a:schemeClr val="accent2"/>
              </a:solidFill>
              <a:latin typeface="Inter"/>
              <a:ea typeface="Inter"/>
              <a:cs typeface="Inter"/>
              <a:sym typeface="Inter"/>
            </a:endParaRPr>
          </a:p>
        </p:txBody>
      </p:sp>
      <p:sp>
        <p:nvSpPr>
          <p:cNvPr id="1094" name="Google Shape;1094;p151"/>
          <p:cNvSpPr/>
          <p:nvPr/>
        </p:nvSpPr>
        <p:spPr>
          <a:xfrm>
            <a:off x="554500" y="3500827"/>
            <a:ext cx="2173500" cy="290400"/>
          </a:xfrm>
          <a:prstGeom prst="roundRect">
            <a:avLst>
              <a:gd fmla="val 16667" name="adj"/>
            </a:avLst>
          </a:prstGeom>
          <a:solidFill>
            <a:srgbClr val="CDFDDA"/>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lang="en" sz="1000">
                <a:solidFill>
                  <a:srgbClr val="011B58"/>
                </a:solidFill>
                <a:latin typeface="Inter"/>
                <a:ea typeface="Inter"/>
                <a:cs typeface="Inter"/>
                <a:sym typeface="Inter"/>
              </a:rPr>
              <a:t>Energy</a:t>
            </a:r>
            <a:endParaRPr b="1" i="0" sz="1000" u="none" cap="none" strike="noStrike">
              <a:solidFill>
                <a:srgbClr val="011B58"/>
              </a:solidFill>
              <a:latin typeface="Inter"/>
              <a:ea typeface="Inter"/>
              <a:cs typeface="Inter"/>
              <a:sym typeface="Inter"/>
            </a:endParaRPr>
          </a:p>
        </p:txBody>
      </p:sp>
      <p:sp>
        <p:nvSpPr>
          <p:cNvPr id="1097" name="Google Shape;1097;p151"/>
          <p:cNvSpPr/>
          <p:nvPr/>
        </p:nvSpPr>
        <p:spPr>
          <a:xfrm>
            <a:off x="554500" y="1424225"/>
            <a:ext cx="2173500" cy="290400"/>
          </a:xfrm>
          <a:prstGeom prst="roundRect">
            <a:avLst>
              <a:gd fmla="val 16667" name="adj"/>
            </a:avLst>
          </a:prstGeom>
          <a:solidFill>
            <a:srgbClr val="CDFDDA"/>
          </a:solidFill>
          <a:ln cap="flat" cmpd="sng" w="9525">
            <a:solidFill>
              <a:srgbClr val="011B58"/>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Inter"/>
              <a:buNone/>
            </a:pPr>
            <a:r>
              <a:rPr b="1" i="0" lang="en" sz="1000" u="none" cap="none" strike="noStrike">
                <a:solidFill>
                  <a:srgbClr val="011B58"/>
                </a:solidFill>
                <a:latin typeface="Inter"/>
                <a:ea typeface="Inter"/>
                <a:cs typeface="Inter"/>
                <a:sym typeface="Inter"/>
              </a:rPr>
              <a:t>Cloud</a:t>
            </a:r>
            <a:endParaRPr b="1" i="0" sz="1000" u="none" cap="none" strike="noStrike">
              <a:solidFill>
                <a:srgbClr val="011B58"/>
              </a:solidFill>
              <a:latin typeface="Inter"/>
              <a:ea typeface="Inter"/>
              <a:cs typeface="Inter"/>
              <a:sym typeface="Inter"/>
            </a:endParaRPr>
          </a:p>
        </p:txBody>
      </p:sp>
      <p:pic>
        <p:nvPicPr>
          <p:cNvPr id="1098" name="Google Shape;1098;p151" title="Application_Simple_Light.png"/>
          <p:cNvPicPr preferRelativeResize="0"/>
          <p:nvPr/>
        </p:nvPicPr>
        <p:blipFill>
          <a:blip r:embed="rId3">
            <a:alphaModFix/>
          </a:blip>
          <a:stretch>
            <a:fillRect/>
          </a:stretch>
        </p:blipFill>
        <p:spPr>
          <a:xfrm>
            <a:off x="5550963" y="2058615"/>
            <a:ext cx="666473" cy="666473"/>
          </a:xfrm>
          <a:prstGeom prst="rect">
            <a:avLst/>
          </a:prstGeom>
          <a:noFill/>
          <a:ln>
            <a:noFill/>
          </a:ln>
        </p:spPr>
      </p:pic>
      <p:cxnSp>
        <p:nvCxnSpPr>
          <p:cNvPr id="1099" name="Google Shape;1099;p151"/>
          <p:cNvCxnSpPr>
            <a:stCxn id="1081" idx="3"/>
          </p:cNvCxnSpPr>
          <p:nvPr/>
        </p:nvCxnSpPr>
        <p:spPr>
          <a:xfrm>
            <a:off x="2727988" y="4064652"/>
            <a:ext cx="1058400" cy="14700"/>
          </a:xfrm>
          <a:prstGeom prst="straightConnector1">
            <a:avLst/>
          </a:prstGeom>
          <a:noFill/>
          <a:ln cap="flat" cmpd="sng" w="9525">
            <a:solidFill>
              <a:srgbClr val="011B58"/>
            </a:solidFill>
            <a:prstDash val="dot"/>
            <a:round/>
            <a:headEnd len="med" w="med" type="none"/>
            <a:tailEnd len="med" w="med" type="oval"/>
          </a:ln>
        </p:spPr>
      </p:cxnSp>
      <p:pic>
        <p:nvPicPr>
          <p:cNvPr id="1100" name="Google Shape;1100;p151" title="Group 48095811.png"/>
          <p:cNvPicPr preferRelativeResize="0"/>
          <p:nvPr/>
        </p:nvPicPr>
        <p:blipFill rotWithShape="1">
          <a:blip r:embed="rId4">
            <a:alphaModFix/>
          </a:blip>
          <a:srcRect b="0" l="29" r="29" t="0"/>
          <a:stretch/>
        </p:blipFill>
        <p:spPr>
          <a:xfrm>
            <a:off x="7486977" y="1654928"/>
            <a:ext cx="1085889" cy="23499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5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06" name="Google Shape;1106;p152"/>
          <p:cNvSpPr txBox="1"/>
          <p:nvPr/>
        </p:nvSpPr>
        <p:spPr>
          <a:xfrm>
            <a:off x="594325" y="1548425"/>
            <a:ext cx="4019700" cy="25473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000000"/>
              </a:buClr>
              <a:buSzPts val="3300"/>
              <a:buFont typeface="Plus Jakarta Sans ExtraBold"/>
              <a:buNone/>
            </a:pPr>
            <a:r>
              <a:rPr i="0" lang="en" sz="3300" u="none" cap="none" strike="noStrike">
                <a:solidFill>
                  <a:schemeClr val="dk1"/>
                </a:solidFill>
                <a:latin typeface="Inter ExtraLight"/>
                <a:ea typeface="Inter ExtraLight"/>
                <a:cs typeface="Inter ExtraLight"/>
                <a:sym typeface="Inter ExtraLight"/>
              </a:rPr>
              <a:t>A </a:t>
            </a:r>
            <a:r>
              <a:rPr b="1" i="0" lang="en" sz="3300" u="none" cap="none" strike="noStrike">
                <a:solidFill>
                  <a:schemeClr val="accent1"/>
                </a:solidFill>
                <a:latin typeface="Inter"/>
                <a:ea typeface="Inter"/>
                <a:cs typeface="Inter"/>
                <a:sym typeface="Inter"/>
              </a:rPr>
              <a:t>suite of IT </a:t>
            </a:r>
            <a:r>
              <a:rPr b="1" lang="en" sz="3300">
                <a:solidFill>
                  <a:schemeClr val="accent1"/>
                </a:solidFill>
                <a:latin typeface="Inter"/>
                <a:ea typeface="Inter"/>
                <a:cs typeface="Inter"/>
                <a:sym typeface="Inter"/>
              </a:rPr>
              <a:t>s</a:t>
            </a:r>
            <a:r>
              <a:rPr b="1" i="0" lang="en" sz="3300" u="none" cap="none" strike="noStrike">
                <a:solidFill>
                  <a:schemeClr val="accent1"/>
                </a:solidFill>
                <a:latin typeface="Inter"/>
                <a:ea typeface="Inter"/>
                <a:cs typeface="Inter"/>
                <a:sym typeface="Inter"/>
              </a:rPr>
              <a:t>pend</a:t>
            </a:r>
            <a:r>
              <a:rPr b="1" lang="en" sz="3300">
                <a:solidFill>
                  <a:schemeClr val="accent1"/>
                </a:solidFill>
                <a:latin typeface="Inter"/>
                <a:ea typeface="Inter"/>
                <a:cs typeface="Inter"/>
                <a:sym typeface="Inter"/>
              </a:rPr>
              <a:t> </a:t>
            </a:r>
            <a:r>
              <a:rPr b="1" i="0" lang="en" sz="3300" u="none" cap="none" strike="noStrike">
                <a:solidFill>
                  <a:schemeClr val="accent1"/>
                </a:solidFill>
                <a:latin typeface="Inter"/>
                <a:ea typeface="Inter"/>
                <a:cs typeface="Inter"/>
                <a:sym typeface="Inter"/>
              </a:rPr>
              <a:t>management</a:t>
            </a:r>
            <a:r>
              <a:rPr i="0" lang="en" sz="3300" u="none" cap="none" strike="noStrike">
                <a:solidFill>
                  <a:schemeClr val="accent1"/>
                </a:solidFill>
                <a:latin typeface="Inter ExtraLight"/>
                <a:ea typeface="Inter ExtraLight"/>
                <a:cs typeface="Inter ExtraLight"/>
                <a:sym typeface="Inter ExtraLight"/>
              </a:rPr>
              <a:t> </a:t>
            </a:r>
            <a:r>
              <a:rPr i="0" lang="en" sz="3300" u="none" cap="none" strike="noStrike">
                <a:solidFill>
                  <a:schemeClr val="dk1"/>
                </a:solidFill>
                <a:latin typeface="Inter ExtraLight"/>
                <a:ea typeface="Inter ExtraLight"/>
                <a:cs typeface="Inter ExtraLight"/>
                <a:sym typeface="Inter ExtraLight"/>
              </a:rPr>
              <a:t>solutions</a:t>
            </a:r>
            <a:endParaRPr sz="500">
              <a:solidFill>
                <a:schemeClr val="dk1"/>
              </a:solidFill>
              <a:latin typeface="Inter ExtraLight"/>
              <a:ea typeface="Inter ExtraLight"/>
              <a:cs typeface="Inter ExtraLight"/>
              <a:sym typeface="Inter ExtraLight"/>
            </a:endParaRPr>
          </a:p>
        </p:txBody>
      </p:sp>
      <p:sp>
        <p:nvSpPr>
          <p:cNvPr id="1107" name="Google Shape;1107;p152"/>
          <p:cNvSpPr/>
          <p:nvPr/>
        </p:nvSpPr>
        <p:spPr>
          <a:xfrm rot="-3280309">
            <a:off x="5909733" y="1994741"/>
            <a:ext cx="1239929" cy="1237766"/>
          </a:xfrm>
          <a:prstGeom prst="ellipse">
            <a:avLst/>
          </a:prstGeom>
          <a:solidFill>
            <a:schemeClr val="lt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1108" name="Google Shape;1108;p152"/>
          <p:cNvGrpSpPr/>
          <p:nvPr/>
        </p:nvGrpSpPr>
        <p:grpSpPr>
          <a:xfrm>
            <a:off x="6170862" y="1632441"/>
            <a:ext cx="2772072" cy="3090551"/>
            <a:chOff x="4184863" y="1520198"/>
            <a:chExt cx="2958454" cy="3298347"/>
          </a:xfrm>
        </p:grpSpPr>
        <p:sp>
          <p:nvSpPr>
            <p:cNvPr id="1109" name="Google Shape;1109;p152"/>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88CE"/>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0" name="Google Shape;1110;p152"/>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chemeClr val="accent6"/>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p152"/>
            <p:cNvSpPr txBox="1"/>
            <p:nvPr/>
          </p:nvSpPr>
          <p:spPr>
            <a:xfrm rot="-3779036">
              <a:off x="4715803" y="2913327"/>
              <a:ext cx="1499867" cy="512119"/>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Inter"/>
                  <a:ea typeface="Inter"/>
                  <a:cs typeface="Inter"/>
                  <a:sym typeface="Inter"/>
                </a:rPr>
                <a:t>Software</a:t>
              </a:r>
              <a:endParaRPr sz="1300">
                <a:solidFill>
                  <a:srgbClr val="FFFFFF"/>
                </a:solidFill>
                <a:latin typeface="Inter"/>
                <a:ea typeface="Inter"/>
                <a:cs typeface="Inter"/>
                <a:sym typeface="Inter"/>
              </a:endParaRPr>
            </a:p>
          </p:txBody>
        </p:sp>
      </p:grpSp>
      <p:grpSp>
        <p:nvGrpSpPr>
          <p:cNvPr id="1112" name="Google Shape;1112;p152"/>
          <p:cNvGrpSpPr/>
          <p:nvPr/>
        </p:nvGrpSpPr>
        <p:grpSpPr>
          <a:xfrm>
            <a:off x="4927339" y="141177"/>
            <a:ext cx="3086081" cy="3019872"/>
            <a:chOff x="2857731" y="-71332"/>
            <a:chExt cx="3293577" cy="3222916"/>
          </a:xfrm>
        </p:grpSpPr>
        <p:sp>
          <p:nvSpPr>
            <p:cNvPr id="1113" name="Google Shape;1113;p152"/>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FFD48C"/>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p152"/>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chemeClr val="accent5"/>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5" name="Google Shape;1115;p152"/>
            <p:cNvSpPr txBox="1"/>
            <p:nvPr/>
          </p:nvSpPr>
          <p:spPr>
            <a:xfrm>
              <a:off x="3782825" y="1153125"/>
              <a:ext cx="1578000" cy="563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Inter"/>
                  <a:ea typeface="Inter"/>
                  <a:cs typeface="Inter"/>
                  <a:sym typeface="Inter"/>
                </a:rPr>
                <a:t>Managed Services</a:t>
              </a:r>
              <a:endParaRPr sz="1300">
                <a:solidFill>
                  <a:srgbClr val="FFFFFF"/>
                </a:solidFill>
                <a:latin typeface="Inter"/>
                <a:ea typeface="Inter"/>
                <a:cs typeface="Inter"/>
                <a:sym typeface="Inter"/>
              </a:endParaRPr>
            </a:p>
          </p:txBody>
        </p:sp>
      </p:grpSp>
      <p:grpSp>
        <p:nvGrpSpPr>
          <p:cNvPr id="1116" name="Google Shape;1116;p152"/>
          <p:cNvGrpSpPr/>
          <p:nvPr/>
        </p:nvGrpSpPr>
        <p:grpSpPr>
          <a:xfrm>
            <a:off x="4086059" y="1786552"/>
            <a:ext cx="3208694" cy="2925575"/>
            <a:chOff x="1959887" y="1684671"/>
            <a:chExt cx="3424433" cy="3122279"/>
          </a:xfrm>
        </p:grpSpPr>
        <p:sp>
          <p:nvSpPr>
            <p:cNvPr id="1117" name="Google Shape;1117;p152"/>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4E806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p152"/>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chemeClr val="accent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9" name="Google Shape;1119;p152"/>
            <p:cNvSpPr txBox="1"/>
            <p:nvPr/>
          </p:nvSpPr>
          <p:spPr>
            <a:xfrm flipH="1" rot="3725110">
              <a:off x="2866277" y="2863871"/>
              <a:ext cx="1577671" cy="563103"/>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Inter"/>
                  <a:ea typeface="Inter"/>
                  <a:cs typeface="Inter"/>
                  <a:sym typeface="Inter"/>
                </a:rPr>
                <a:t>Buyers’ Club</a:t>
              </a:r>
              <a:endParaRPr sz="1300">
                <a:solidFill>
                  <a:srgbClr val="FFFFFF"/>
                </a:solidFill>
                <a:latin typeface="Inter"/>
                <a:ea typeface="Inter"/>
                <a:cs typeface="Inter"/>
                <a:sym typeface="Inter"/>
              </a:endParaRPr>
            </a:p>
            <a:p>
              <a:pPr indent="0" lvl="0" marL="0" rtl="0" algn="l">
                <a:spcBef>
                  <a:spcPts val="0"/>
                </a:spcBef>
                <a:spcAft>
                  <a:spcPts val="0"/>
                </a:spcAft>
                <a:buNone/>
              </a:pPr>
              <a:r>
                <a:t/>
              </a:r>
              <a:endParaRPr sz="1000">
                <a:solidFill>
                  <a:srgbClr val="FFFFFF"/>
                </a:solidFill>
                <a:latin typeface="Roboto"/>
                <a:ea typeface="Roboto"/>
                <a:cs typeface="Roboto"/>
                <a:sym typeface="Roboto"/>
              </a:endParaRPr>
            </a:p>
          </p:txBody>
        </p:sp>
      </p:grpSp>
      <p:pic>
        <p:nvPicPr>
          <p:cNvPr descr="A blue triangle on a black background&#10;&#10;Description automatically generated" id="1120" name="Google Shape;1120;p152"/>
          <p:cNvPicPr preferRelativeResize="0"/>
          <p:nvPr/>
        </p:nvPicPr>
        <p:blipFill rotWithShape="1">
          <a:blip r:embed="rId3">
            <a:alphaModFix/>
          </a:blip>
          <a:srcRect b="0" l="0" r="0" t="0"/>
          <a:stretch/>
        </p:blipFill>
        <p:spPr>
          <a:xfrm>
            <a:off x="6600640" y="2351288"/>
            <a:ext cx="408572" cy="486068"/>
          </a:xfrm>
          <a:prstGeom prst="rect">
            <a:avLst/>
          </a:prstGeom>
          <a:noFill/>
          <a:ln>
            <a:noFill/>
          </a:ln>
        </p:spPr>
      </p:pic>
      <p:pic>
        <p:nvPicPr>
          <p:cNvPr descr="A blue triangle with black background&#10;&#10;AI-generated content may be incorrect." id="1121" name="Google Shape;1121;p152"/>
          <p:cNvPicPr preferRelativeResize="0"/>
          <p:nvPr/>
        </p:nvPicPr>
        <p:blipFill rotWithShape="1">
          <a:blip r:embed="rId4">
            <a:alphaModFix/>
          </a:blip>
          <a:srcRect b="0" l="0" r="0" t="0"/>
          <a:stretch/>
        </p:blipFill>
        <p:spPr>
          <a:xfrm>
            <a:off x="6050188" y="2378734"/>
            <a:ext cx="533243" cy="49722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